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70" r:id="rId11"/>
    <p:sldId id="264" r:id="rId12"/>
    <p:sldId id="268" r:id="rId13"/>
    <p:sldId id="265" r:id="rId14"/>
    <p:sldId id="266" r:id="rId15"/>
    <p:sldId id="267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C2519-5B0B-4A9C-B985-4024DEF9EE1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Education International Region Africa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6D2AF-42CA-43CE-A3F1-FD4660F06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8027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AFC47-2AEE-4098-B9BF-3E0C7A8FC5C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Education International Region Africa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8381E-D61B-4494-84FE-0257B2259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427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Education International Region Africa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8381E-D61B-4494-84FE-0257B22593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9A8B-FDD2-4FE4-96DF-7DDA66ECC025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26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EA-16B0-4A6A-A624-D09BCE363355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68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67C-B69E-451B-B4C2-B59414CFCA3A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55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AA66-8965-4C4F-A74C-1A412C2FE18F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13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CFC-95B1-4A23-B074-36EDEE046D1F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2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C1D1-228D-456F-A2A2-61772928890C}" type="datetime1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2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BE8-5D62-42BB-A206-E28D5B04C476}" type="datetime1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71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7F58-3215-41EF-A222-71CE7EFDEA2A}" type="datetime1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37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A511-189E-4929-A5DD-08D26F7D7354}" type="datetime1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3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9C0B-93DD-482F-B7E3-A86CA8BC9A1E}" type="datetime1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99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3B23B53-FA97-4F0F-8AFF-19868494D344}" type="datetime1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1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CA8B-F84B-4DC8-A3E0-7B6361692CE4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D5B3A7-13C1-485F-9FA9-21A0169F4AD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95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4094"/>
            <a:ext cx="9144000" cy="3805517"/>
          </a:xfrm>
        </p:spPr>
        <p:txBody>
          <a:bodyPr>
            <a:normAutofit fontScale="90000"/>
          </a:bodyPr>
          <a:lstStyle/>
          <a:p>
            <a:pPr algn="ctr"/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r>
              <a:rPr lang="en-US" sz="6000" b="1" dirty="0">
                <a:solidFill>
                  <a:srgbClr val="0070C0"/>
                </a:solidFill>
              </a:rPr>
              <a:t>RESEARCH CAPACITY DEVELOPMENT IN THE AFRICA REGION AND THE REGIONAL RESNETS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9612"/>
            <a:ext cx="9144000" cy="968188"/>
          </a:xfrm>
        </p:spPr>
        <p:txBody>
          <a:bodyPr>
            <a:noAutofit/>
          </a:bodyPr>
          <a:lstStyle/>
          <a:p>
            <a:r>
              <a:rPr lang="fr-FR" sz="2000" dirty="0"/>
              <a:t>Pedi Anawi</a:t>
            </a:r>
          </a:p>
          <a:p>
            <a:r>
              <a:rPr lang="fr-FR" sz="2000" dirty="0"/>
              <a:t>Education International </a:t>
            </a:r>
            <a:r>
              <a:rPr lang="fr-FR" sz="2000" dirty="0" err="1"/>
              <a:t>Africa</a:t>
            </a:r>
            <a:r>
              <a:rPr lang="fr-FR" sz="2000" dirty="0"/>
              <a:t> </a:t>
            </a:r>
            <a:r>
              <a:rPr lang="fr-FR" sz="2000" dirty="0" err="1"/>
              <a:t>Region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52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SUPPORT OF THE RESEARCH UNIT TO THE ABOVE RESEARCH INITIATIVES in </a:t>
            </a:r>
            <a:r>
              <a:rPr lang="en-US" b="1" dirty="0" err="1">
                <a:solidFill>
                  <a:srgbClr val="0070C0"/>
                </a:solidFill>
              </a:rPr>
              <a:t>africa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research unit will also support three unions to develop research on working conditions as part of the GRA project informing the development of a baseline for quality terms of employment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4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>
                <a:solidFill>
                  <a:srgbClr val="0070C0"/>
                </a:solidFill>
              </a:rPr>
              <a:t>METHOD OF COORDINATION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3" y="2015732"/>
            <a:ext cx="12046857" cy="4123811"/>
          </a:xfrm>
        </p:spPr>
        <p:txBody>
          <a:bodyPr>
            <a:normAutofit/>
          </a:bodyPr>
          <a:lstStyle/>
          <a:p>
            <a:r>
              <a:rPr lang="en-US" sz="2600" dirty="0"/>
              <a:t>Effective coordination of the research work  in the Africa region through: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 Webinars and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err="1"/>
              <a:t>Telemeetings</a:t>
            </a:r>
            <a:r>
              <a:rPr lang="en-US" sz="2600" dirty="0"/>
              <a:t> based on the interests of the group. </a:t>
            </a:r>
          </a:p>
          <a:p>
            <a:r>
              <a:rPr lang="en-US" sz="2600" dirty="0"/>
              <a:t>Webinars also open to the wider </a:t>
            </a:r>
            <a:r>
              <a:rPr lang="en-US" sz="2600" dirty="0" err="1"/>
              <a:t>ResNet</a:t>
            </a:r>
            <a:r>
              <a:rPr lang="en-US" sz="2600" dirty="0"/>
              <a:t> Africa group. </a:t>
            </a:r>
          </a:p>
          <a:p>
            <a:r>
              <a:rPr lang="en-US" sz="2600" dirty="0"/>
              <a:t>During webinars/</a:t>
            </a:r>
            <a:r>
              <a:rPr lang="en-US" sz="2600" dirty="0" err="1"/>
              <a:t>telemeetings</a:t>
            </a:r>
            <a:r>
              <a:rPr lang="en-US" sz="2600" dirty="0"/>
              <a:t>, participants without internet receive presentations before and then they join the talks via telephone.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15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METHOD OF COORDINATION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14" y="2015732"/>
            <a:ext cx="11930743" cy="4007697"/>
          </a:xfrm>
        </p:spPr>
        <p:txBody>
          <a:bodyPr>
            <a:normAutofit/>
          </a:bodyPr>
          <a:lstStyle/>
          <a:p>
            <a:r>
              <a:rPr lang="en-US" sz="2400" dirty="0"/>
              <a:t>As a result, the Research Unit was able to develop the capacity of researchers on:</a:t>
            </a:r>
          </a:p>
          <a:p>
            <a:r>
              <a:rPr lang="en-US" sz="2400" dirty="0"/>
              <a:t>Survey design and implementation, and</a:t>
            </a:r>
          </a:p>
          <a:p>
            <a:r>
              <a:rPr lang="en-US" sz="2400" dirty="0"/>
              <a:t>Evidence based advocacy work using paper-based and open source online-survey tools.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Webinars and </a:t>
            </a:r>
            <a:r>
              <a:rPr lang="en-US" sz="2400" dirty="0" err="1"/>
              <a:t>telemeetings</a:t>
            </a:r>
            <a:r>
              <a:rPr lang="en-US" sz="2400" dirty="0"/>
              <a:t> have been an interesting opportunity for exchange and capacity building.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2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>
                <a:solidFill>
                  <a:srgbClr val="0070C0"/>
                </a:solidFill>
              </a:rPr>
              <a:t>CHALLENGES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Getting in touch with those who are actually doing the research work is difficult because of challenging circumstances  such 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problems of reliable telephone/internet connection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time </a:t>
            </a:r>
            <a:r>
              <a:rPr lang="fr-FR" sz="2400" dirty="0" err="1"/>
              <a:t>difference</a:t>
            </a:r>
            <a:r>
              <a:rPr lang="fr-FR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power </a:t>
            </a:r>
            <a:r>
              <a:rPr lang="fr-FR" sz="2400" dirty="0" err="1"/>
              <a:t>shortages</a:t>
            </a:r>
            <a:r>
              <a:rPr lang="fr-FR" sz="2400" dirty="0"/>
              <a:t> in </a:t>
            </a:r>
            <a:r>
              <a:rPr lang="fr-FR" sz="2400" dirty="0" err="1"/>
              <a:t>some</a:t>
            </a:r>
            <a:r>
              <a:rPr lang="fr-FR" sz="2400" dirty="0"/>
              <a:t> places </a:t>
            </a:r>
            <a:r>
              <a:rPr lang="fr-FR" sz="2400" dirty="0" err="1"/>
              <a:t>like</a:t>
            </a:r>
            <a:r>
              <a:rPr lang="fr-FR" sz="2400" dirty="0"/>
              <a:t> Ghana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err="1"/>
              <a:t>Conflict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researcher’s</a:t>
            </a:r>
            <a:r>
              <a:rPr lang="fr-FR" sz="2400" dirty="0"/>
              <a:t> normal occupation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 </a:t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FUTURE PERSPECTIVES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53754"/>
            <a:ext cx="12192000" cy="4184189"/>
          </a:xfrm>
        </p:spPr>
        <p:txBody>
          <a:bodyPr>
            <a:normAutofit/>
          </a:bodyPr>
          <a:lstStyle/>
          <a:p>
            <a:r>
              <a:rPr lang="en-US" sz="2400" dirty="0"/>
              <a:t>For a more vibrant research network in the Africa region, the Research Unit intends to: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use the </a:t>
            </a:r>
            <a:r>
              <a:rPr lang="en-US" sz="2400" dirty="0" err="1"/>
              <a:t>ResNet</a:t>
            </a:r>
            <a:r>
              <a:rPr lang="en-US" sz="2400" dirty="0"/>
              <a:t> Africa meeting in 2016 in Ghana as an opportunity to revive the network and the research issue,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refresh the </a:t>
            </a:r>
            <a:r>
              <a:rPr lang="en-US" sz="2400" dirty="0" err="1"/>
              <a:t>ResNet</a:t>
            </a:r>
            <a:r>
              <a:rPr lang="en-US" sz="2400" dirty="0"/>
              <a:t> Africa email list,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setting up of network in Africa similar to EI’s global “Critical Friends”,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come up with similar ideas also for other EI regions (e.g., Asia-Pacific,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94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CONCLUSION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3754"/>
            <a:ext cx="12191999" cy="4256760"/>
          </a:xfrm>
        </p:spPr>
        <p:txBody>
          <a:bodyPr>
            <a:normAutofit/>
          </a:bodyPr>
          <a:lstStyle/>
          <a:p>
            <a:r>
              <a:rPr lang="en-US" sz="2600" dirty="0"/>
              <a:t>Research, when well handled, is an efficient tool for advocacy, lobbying and campaigns.</a:t>
            </a:r>
          </a:p>
          <a:p>
            <a:r>
              <a:rPr lang="en-US" sz="2600" dirty="0"/>
              <a:t>As a result, there is no way unions in Africa can do without it if they are to be vibrant and efficient organizations. </a:t>
            </a:r>
          </a:p>
          <a:p>
            <a:r>
              <a:rPr lang="en-US" sz="2600" dirty="0"/>
              <a:t>Hence, the capacity development of unions in the Africa Region in research skills constitutes a good investment.</a:t>
            </a:r>
          </a:p>
          <a:p>
            <a:r>
              <a:rPr lang="fr-FR" sz="2600" dirty="0"/>
              <a:t>The </a:t>
            </a:r>
            <a:r>
              <a:rPr lang="fr-FR" sz="2600" dirty="0" err="1"/>
              <a:t>current</a:t>
            </a:r>
            <a:r>
              <a:rPr lang="fr-FR" sz="2600" dirty="0"/>
              <a:t> </a:t>
            </a:r>
            <a:r>
              <a:rPr lang="fr-FR" sz="2600" dirty="0" err="1"/>
              <a:t>work</a:t>
            </a:r>
            <a:r>
              <a:rPr lang="fr-FR" sz="2600" dirty="0"/>
              <a:t> </a:t>
            </a:r>
            <a:r>
              <a:rPr lang="fr-FR" sz="2600" dirty="0" err="1"/>
              <a:t>is</a:t>
            </a:r>
            <a:r>
              <a:rPr lang="fr-FR" sz="2600" dirty="0"/>
              <a:t> </a:t>
            </a:r>
            <a:r>
              <a:rPr lang="fr-FR" sz="2600" dirty="0" err="1"/>
              <a:t>recommendable</a:t>
            </a:r>
            <a:r>
              <a:rPr lang="fr-FR" sz="2600" dirty="0"/>
              <a:t> and </a:t>
            </a:r>
            <a:r>
              <a:rPr lang="fr-FR" sz="2600" dirty="0" err="1"/>
              <a:t>needs</a:t>
            </a:r>
            <a:r>
              <a:rPr lang="fr-FR" sz="2600" dirty="0"/>
              <a:t> to </a:t>
            </a:r>
            <a:r>
              <a:rPr lang="fr-FR" sz="2600" dirty="0" err="1"/>
              <a:t>be</a:t>
            </a:r>
            <a:r>
              <a:rPr lang="fr-FR" sz="2600" dirty="0"/>
              <a:t> </a:t>
            </a:r>
            <a:r>
              <a:rPr lang="fr-FR" sz="2600" dirty="0" err="1"/>
              <a:t>continued</a:t>
            </a:r>
            <a:r>
              <a:rPr lang="fr-FR" sz="2600" dirty="0"/>
              <a:t> (</a:t>
            </a:r>
            <a:r>
              <a:rPr lang="fr-FR" sz="2600" dirty="0" err="1"/>
              <a:t>maybe</a:t>
            </a:r>
            <a:r>
              <a:rPr lang="fr-FR" sz="2600" dirty="0"/>
              <a:t> </a:t>
            </a:r>
            <a:r>
              <a:rPr lang="fr-FR" sz="2600" dirty="0" err="1"/>
              <a:t>with</a:t>
            </a:r>
            <a:r>
              <a:rPr lang="fr-FR" sz="2600" dirty="0"/>
              <a:t> more attention to </a:t>
            </a:r>
            <a:r>
              <a:rPr lang="fr-FR" sz="2600" dirty="0" err="1"/>
              <a:t>linguistic</a:t>
            </a:r>
            <a:r>
              <a:rPr lang="fr-FR" sz="2600" dirty="0"/>
              <a:t> inclusion in the </a:t>
            </a:r>
            <a:r>
              <a:rPr lang="fr-FR" sz="2600" dirty="0" err="1"/>
              <a:t>Africa</a:t>
            </a:r>
            <a:r>
              <a:rPr lang="fr-FR" sz="2600" dirty="0"/>
              <a:t> </a:t>
            </a:r>
            <a:r>
              <a:rPr lang="fr-FR" sz="2600" dirty="0" err="1"/>
              <a:t>Region</a:t>
            </a:r>
            <a:r>
              <a:rPr lang="fr-FR" sz="2600" dirty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END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015732"/>
            <a:ext cx="11840307" cy="3450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algn="just"/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Evidence not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only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makes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your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 argument ring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true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 in persuasive situations, but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it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also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substantially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enhances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your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400" i="1" dirty="0" err="1">
                <a:solidFill>
                  <a:schemeClr val="accent2">
                    <a:lumMod val="75000"/>
                  </a:schemeClr>
                </a:solidFill>
              </a:rPr>
              <a:t>credibility</a:t>
            </a:r>
            <a:r>
              <a:rPr lang="fr-FR" sz="4000" dirty="0"/>
              <a:t>. </a:t>
            </a:r>
            <a:r>
              <a:rPr lang="fr-FR" sz="2400" dirty="0"/>
              <a:t>» ( Dale Carnegie)</a:t>
            </a:r>
          </a:p>
          <a:p>
            <a:pPr marL="0" indent="0" algn="just">
              <a:buNone/>
            </a:pPr>
            <a:endParaRPr lang="fr-FR" sz="2400" dirty="0"/>
          </a:p>
          <a:p>
            <a:pPr algn="just">
              <a:lnSpc>
                <a:spcPct val="100000"/>
              </a:lnSpc>
            </a:pPr>
            <a:r>
              <a:rPr lang="fr-FR" sz="2600" dirty="0"/>
              <a:t>The </a:t>
            </a:r>
            <a:r>
              <a:rPr lang="fr-FR" sz="2600" dirty="0" err="1"/>
              <a:t>following</a:t>
            </a:r>
            <a:r>
              <a:rPr lang="fr-FR" sz="2600" dirty="0"/>
              <a:t> are </a:t>
            </a:r>
            <a:r>
              <a:rPr lang="fr-FR" sz="2600" dirty="0" err="1"/>
              <a:t>some</a:t>
            </a:r>
            <a:r>
              <a:rPr lang="fr-FR" sz="2600" dirty="0"/>
              <a:t> of the effort to </a:t>
            </a:r>
            <a:r>
              <a:rPr lang="fr-FR" sz="2600" dirty="0" err="1"/>
              <a:t>collect</a:t>
            </a:r>
            <a:r>
              <a:rPr lang="fr-FR" sz="2600" dirty="0"/>
              <a:t> </a:t>
            </a:r>
            <a:r>
              <a:rPr lang="fr-FR" sz="2600" dirty="0" err="1"/>
              <a:t>evidence</a:t>
            </a:r>
            <a:r>
              <a:rPr lang="fr-FR" sz="2600" dirty="0"/>
              <a:t> on the conditions of service in </a:t>
            </a:r>
            <a:r>
              <a:rPr lang="fr-FR" sz="2600" dirty="0" err="1"/>
              <a:t>both</a:t>
            </a:r>
            <a:r>
              <a:rPr lang="fr-FR" sz="2600" dirty="0"/>
              <a:t> public and </a:t>
            </a:r>
            <a:r>
              <a:rPr lang="fr-FR" sz="2600" dirty="0" err="1"/>
              <a:t>private</a:t>
            </a:r>
            <a:r>
              <a:rPr lang="fr-FR" sz="2600" dirty="0"/>
              <a:t> </a:t>
            </a:r>
            <a:r>
              <a:rPr lang="fr-FR" sz="2600" dirty="0" err="1"/>
              <a:t>schools</a:t>
            </a:r>
            <a:r>
              <a:rPr lang="fr-FR" sz="2600" dirty="0"/>
              <a:t> and how </a:t>
            </a:r>
            <a:r>
              <a:rPr lang="fr-FR" sz="2600" dirty="0" err="1"/>
              <a:t>these</a:t>
            </a:r>
            <a:r>
              <a:rPr lang="fr-FR" sz="2600" dirty="0"/>
              <a:t> conditions impact on </a:t>
            </a:r>
            <a:r>
              <a:rPr lang="fr-FR" sz="2600" dirty="0" err="1"/>
              <a:t>delivery</a:t>
            </a:r>
            <a:r>
              <a:rPr lang="fr-FR" sz="2600" dirty="0"/>
              <a:t> of </a:t>
            </a:r>
            <a:r>
              <a:rPr lang="fr-FR" sz="2600" dirty="0" err="1"/>
              <a:t>quality</a:t>
            </a:r>
            <a:r>
              <a:rPr lang="fr-FR" sz="2600" dirty="0"/>
              <a:t> </a:t>
            </a:r>
            <a:r>
              <a:rPr lang="fr-FR" sz="2600" dirty="0" err="1"/>
              <a:t>education</a:t>
            </a:r>
            <a:r>
              <a:rPr lang="fr-FR" sz="2600" dirty="0"/>
              <a:t> and the </a:t>
            </a:r>
            <a:r>
              <a:rPr lang="fr-FR" sz="2600" dirty="0" err="1"/>
              <a:t>welfare</a:t>
            </a:r>
            <a:r>
              <a:rPr lang="fr-FR" sz="2600" dirty="0"/>
              <a:t> of </a:t>
            </a:r>
            <a:r>
              <a:rPr lang="fr-FR" sz="2600" dirty="0" err="1"/>
              <a:t>teachers</a:t>
            </a:r>
            <a:r>
              <a:rPr lang="fr-FR" sz="2600" dirty="0"/>
              <a:t> in </a:t>
            </a:r>
            <a:r>
              <a:rPr lang="fr-FR" sz="2600" dirty="0" err="1"/>
              <a:t>selected</a:t>
            </a:r>
            <a:r>
              <a:rPr lang="fr-FR" sz="2600" dirty="0"/>
              <a:t> </a:t>
            </a:r>
            <a:r>
              <a:rPr lang="fr-FR" sz="2600" dirty="0" err="1"/>
              <a:t>African</a:t>
            </a:r>
            <a:r>
              <a:rPr lang="fr-FR" sz="2600" dirty="0"/>
              <a:t> countries</a:t>
            </a:r>
            <a:r>
              <a:rPr lang="fr-FR" sz="5100" dirty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fr-FR" sz="5100" dirty="0"/>
          </a:p>
          <a:p>
            <a:pPr marL="0" indent="0" algn="ctr">
              <a:lnSpc>
                <a:spcPct val="100000"/>
              </a:lnSpc>
              <a:buNone/>
            </a:pPr>
            <a:endParaRPr lang="fr-FR" sz="7300" dirty="0"/>
          </a:p>
          <a:p>
            <a:pPr marL="0" indent="0" algn="ctr">
              <a:buNone/>
            </a:pPr>
            <a:endParaRPr lang="en-US" sz="6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Thanks for the attention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1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0072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>
                <a:solidFill>
                  <a:srgbClr val="0070C0"/>
                </a:solidFill>
              </a:rPr>
              <a:t>INTRODUCTION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4290646"/>
          </a:xfrm>
        </p:spPr>
        <p:txBody>
          <a:bodyPr>
            <a:normAutofit/>
          </a:bodyPr>
          <a:lstStyle/>
          <a:p>
            <a:r>
              <a:rPr lang="en-US" sz="3200" dirty="0"/>
              <a:t>Unions need relevant data to build arguments for their advocacy, campaigns and lobbying agenda.</a:t>
            </a:r>
          </a:p>
          <a:p>
            <a:r>
              <a:rPr lang="en-US" sz="3200" dirty="0"/>
              <a:t>Necessity for primary research to obtain the raw data directly.</a:t>
            </a:r>
          </a:p>
          <a:p>
            <a:r>
              <a:rPr lang="en-US" sz="3200" dirty="0"/>
              <a:t>In the education sector, empirical facts and evidence are needed for adequate responsiveness to policy changes and threat to the welfare of teachers.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6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RESEARCH IN EI REGION AFRICA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3" y="2015732"/>
            <a:ext cx="12046857" cy="4075579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In the Africa region, research is needed: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to develop knowledge and policy tools needed by unions to meet everyday challenges to public education systems.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to keep abreast of developments and trends across the education sector and assist unions in developing solid fact-based argumentation for the advancement of quality education.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 for teachers and education unions as well as for everyone concerned about the universal right to free, quality public education for all.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377372"/>
            <a:ext cx="9603275" cy="769258"/>
          </a:xfrm>
        </p:spPr>
        <p:txBody>
          <a:bodyPr>
            <a:noAutofit/>
          </a:bodyPr>
          <a:lstStyle/>
          <a:p>
            <a:pPr lvl="0" algn="ctr"/>
            <a:r>
              <a:rPr lang="en-US" sz="4000" b="1" dirty="0">
                <a:solidFill>
                  <a:srgbClr val="0070C0"/>
                </a:solidFill>
              </a:rPr>
              <a:t>RESEARCH IN EI REGION AFRICA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5732"/>
            <a:ext cx="12191999" cy="412381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Hence, in EIRAF research is used to</a:t>
            </a:r>
            <a:r>
              <a:rPr lang="en-US" sz="24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assist EI affiliate unions to addresses education and union issues specific to the Africa region.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support the advancement of unions’ agenda on the right, and access, to quality education for all people through publicly-funded and regulated education systems;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improve the status, human and trade union rights, and fair working conditions and pay for teachers;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support the elimination of all forms of discrimination in education; and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promote union unity in the education sector.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4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RESEARCH IN EI REGION AFRICA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 EIRAF Office works in conjunction with the Research Unit at the EI HQ to coordinate and assist in research work in the region. </a:t>
            </a:r>
          </a:p>
          <a:p>
            <a:r>
              <a:rPr lang="en-US" sz="2400" dirty="0"/>
              <a:t>From 11 to12 November 2013, a</a:t>
            </a:r>
            <a:r>
              <a:rPr lang="en-US" sz="2400" b="1" dirty="0"/>
              <a:t> </a:t>
            </a:r>
            <a:r>
              <a:rPr lang="en-US" sz="2400" dirty="0"/>
              <a:t>regional </a:t>
            </a:r>
            <a:r>
              <a:rPr lang="en-US" sz="2400" dirty="0" err="1"/>
              <a:t>ResNet</a:t>
            </a:r>
            <a:r>
              <a:rPr lang="en-US" sz="2400" dirty="0"/>
              <a:t> meeting for the Africa region was organized on the theme “</a:t>
            </a:r>
            <a:r>
              <a:rPr lang="en-US" sz="2400" i="1" dirty="0"/>
              <a:t>mobilizing research to unite for quality education</a:t>
            </a:r>
            <a:r>
              <a:rPr lang="en-US" sz="2400" dirty="0"/>
              <a:t>”</a:t>
            </a:r>
          </a:p>
          <a:p>
            <a:pPr lvl="0"/>
            <a:r>
              <a:rPr lang="fr-FR" sz="2400" dirty="0"/>
              <a:t>About 30 </a:t>
            </a:r>
            <a:r>
              <a:rPr lang="fr-FR" sz="2400" dirty="0" err="1"/>
              <a:t>affiliate</a:t>
            </a:r>
            <a:r>
              <a:rPr lang="fr-FR" sz="2400" dirty="0"/>
              <a:t> union </a:t>
            </a:r>
            <a:r>
              <a:rPr lang="fr-FR" sz="2400" dirty="0" err="1"/>
              <a:t>representatives</a:t>
            </a:r>
            <a:r>
              <a:rPr lang="fr-FR" sz="2400" dirty="0"/>
              <a:t> </a:t>
            </a:r>
            <a:r>
              <a:rPr lang="fr-FR" sz="2400" dirty="0" err="1"/>
              <a:t>took</a:t>
            </a:r>
            <a:r>
              <a:rPr lang="fr-FR" sz="2400" dirty="0"/>
              <a:t> part in </a:t>
            </a:r>
            <a:r>
              <a:rPr lang="fr-FR" sz="2400" dirty="0" err="1"/>
              <a:t>that</a:t>
            </a:r>
            <a:r>
              <a:rPr lang="fr-FR" sz="2400" dirty="0"/>
              <a:t> meeting.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9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b="1" dirty="0">
                <a:solidFill>
                  <a:srgbClr val="0070C0"/>
                </a:solidFill>
              </a:rPr>
              <a:t>AFRICA REGIONAL RESNET MEETINF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015733"/>
            <a:ext cx="11059886" cy="3659354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It was an opportunity to built participants’ capacity to undertake their own research by developing skills in research. </a:t>
            </a:r>
          </a:p>
          <a:p>
            <a:pPr lvl="0"/>
            <a:r>
              <a:rPr lang="en-US" sz="2400" dirty="0"/>
              <a:t>The meeting initiated and strengthened a Regional Research Network.</a:t>
            </a:r>
          </a:p>
          <a:p>
            <a:r>
              <a:rPr lang="en-US" sz="2400" dirty="0"/>
              <a:t>Participants developed research proposals on issues relevant to unions in the Africa region to be carried out as part of EI’s </a:t>
            </a:r>
            <a:r>
              <a:rPr lang="en-US" sz="2400" i="1" dirty="0"/>
              <a:t>Unite for Quality Education</a:t>
            </a:r>
            <a:r>
              <a:rPr lang="en-US" sz="2400" dirty="0"/>
              <a:t> campaign.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41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OUTCOMES OF THE 10</a:t>
            </a:r>
            <a:r>
              <a:rPr lang="en-US" b="1" baseline="30000" dirty="0">
                <a:solidFill>
                  <a:srgbClr val="0070C0"/>
                </a:solidFill>
              </a:rPr>
              <a:t>TH</a:t>
            </a:r>
            <a:r>
              <a:rPr lang="en-US" b="1" dirty="0">
                <a:solidFill>
                  <a:srgbClr val="0070C0"/>
                </a:solidFill>
              </a:rPr>
              <a:t> RESNET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4365"/>
            <a:ext cx="12192000" cy="487259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/>
              <a:t>As a result of this meeting, 4 research projects came into existence and are being supported by the EI Research Unit.</a:t>
            </a:r>
          </a:p>
          <a:p>
            <a:r>
              <a:rPr lang="en-US" sz="2400" dirty="0"/>
              <a:t> Three out of the four projects are a comparatist endeavor to understand the conditions of services of teachers in public and private schools.</a:t>
            </a:r>
          </a:p>
          <a:p>
            <a:r>
              <a:rPr lang="fr-FR" sz="2400" dirty="0" err="1"/>
              <a:t>Carried</a:t>
            </a:r>
            <a:r>
              <a:rPr lang="fr-FR" sz="2400" dirty="0"/>
              <a:t> out by  </a:t>
            </a:r>
          </a:p>
          <a:p>
            <a:r>
              <a:rPr lang="fr-FR" sz="2400" dirty="0"/>
              <a:t>Fletcher Musukwa (Malawi); Ben </a:t>
            </a:r>
            <a:r>
              <a:rPr lang="fr-FR" sz="2400" dirty="0" err="1"/>
              <a:t>Kirere</a:t>
            </a:r>
            <a:r>
              <a:rPr lang="fr-FR" sz="2400" dirty="0"/>
              <a:t> (Uganda); and Christopher Yalukanda (</a:t>
            </a:r>
            <a:r>
              <a:rPr lang="fr-FR" sz="2400" dirty="0" err="1"/>
              <a:t>Zambia</a:t>
            </a:r>
            <a:r>
              <a:rPr lang="fr-FR" sz="2400" dirty="0"/>
              <a:t>)</a:t>
            </a:r>
            <a:endParaRPr lang="en-US" sz="2400" dirty="0"/>
          </a:p>
          <a:p>
            <a:r>
              <a:rPr lang="en-US" sz="2400" dirty="0"/>
              <a:t>The other one (from Tunisia) is on the impact of initial and in-service training on primary school teachers’ proficiency in Algeria, Morocco and Tunisia.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5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OTHER RESEARCH INITIATIVES IN THE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015732"/>
            <a:ext cx="11714921" cy="3450613"/>
          </a:xfrm>
        </p:spPr>
        <p:txBody>
          <a:bodyPr/>
          <a:lstStyle/>
          <a:p>
            <a:r>
              <a:rPr lang="en-US" sz="2400" dirty="0"/>
              <a:t>The Regional Office carried out 2 researches: one on the causes of union </a:t>
            </a:r>
            <a:r>
              <a:rPr lang="en-US" sz="2400" dirty="0" err="1"/>
              <a:t>splinterism</a:t>
            </a:r>
            <a:r>
              <a:rPr lang="en-US" sz="2400" dirty="0"/>
              <a:t> in the education sector in six African countries (2013); and one on the impact of union </a:t>
            </a:r>
            <a:r>
              <a:rPr lang="en-US" sz="2400" dirty="0" err="1"/>
              <a:t>splinterism</a:t>
            </a:r>
            <a:r>
              <a:rPr lang="en-US" sz="2400" dirty="0"/>
              <a:t> on the social dialogue (2014).</a:t>
            </a:r>
          </a:p>
          <a:p>
            <a:r>
              <a:rPr lang="fr-FR" sz="2400" dirty="0"/>
              <a:t>The </a:t>
            </a:r>
            <a:r>
              <a:rPr lang="fr-FR" sz="2400" dirty="0" err="1"/>
              <a:t>Regional</a:t>
            </a:r>
            <a:r>
              <a:rPr lang="fr-FR" sz="2400" dirty="0"/>
              <a:t> Office, </a:t>
            </a:r>
            <a:r>
              <a:rPr lang="fr-FR" sz="2400" dirty="0" err="1"/>
              <a:t>through</a:t>
            </a:r>
            <a:r>
              <a:rPr lang="fr-FR" sz="2400" dirty="0"/>
              <a:t> the </a:t>
            </a:r>
            <a:r>
              <a:rPr lang="fr-FR" sz="2400" dirty="0" err="1"/>
              <a:t>African</a:t>
            </a:r>
            <a:r>
              <a:rPr lang="fr-FR" sz="2400" dirty="0"/>
              <a:t> </a:t>
            </a:r>
            <a:r>
              <a:rPr lang="fr-FR" sz="2400" dirty="0" err="1"/>
              <a:t>Women</a:t>
            </a:r>
            <a:r>
              <a:rPr lang="fr-FR" sz="2400" dirty="0"/>
              <a:t> in Education Network (AWEN), </a:t>
            </a:r>
            <a:r>
              <a:rPr lang="fr-FR" sz="2400" dirty="0" err="1"/>
              <a:t>collected</a:t>
            </a:r>
            <a:r>
              <a:rPr lang="fr-FR" sz="2400" dirty="0"/>
              <a:t> data on the </a:t>
            </a:r>
            <a:r>
              <a:rPr lang="fr-FR" sz="2400" dirty="0" err="1"/>
              <a:t>status</a:t>
            </a:r>
            <a:r>
              <a:rPr lang="fr-FR" sz="2400" dirty="0"/>
              <a:t> of </a:t>
            </a:r>
            <a:r>
              <a:rPr lang="fr-FR" sz="2400" dirty="0" err="1"/>
              <a:t>women</a:t>
            </a:r>
            <a:r>
              <a:rPr lang="fr-FR" sz="2400" dirty="0"/>
              <a:t> in </a:t>
            </a:r>
            <a:r>
              <a:rPr lang="fr-FR" sz="2400" dirty="0" err="1"/>
              <a:t>education</a:t>
            </a:r>
            <a:r>
              <a:rPr lang="fr-FR" sz="2400" dirty="0"/>
              <a:t> and </a:t>
            </a:r>
            <a:r>
              <a:rPr lang="fr-FR" sz="2400" dirty="0" err="1"/>
              <a:t>within</a:t>
            </a:r>
            <a:r>
              <a:rPr lang="fr-FR" sz="2400" dirty="0"/>
              <a:t> the union in DRC and Chad in </a:t>
            </a:r>
            <a:r>
              <a:rPr lang="fr-FR" sz="2400" dirty="0" err="1"/>
              <a:t>view</a:t>
            </a:r>
            <a:r>
              <a:rPr lang="fr-FR" sz="2400" dirty="0"/>
              <a:t> of </a:t>
            </a:r>
            <a:r>
              <a:rPr lang="fr-FR" sz="2400" dirty="0" err="1"/>
              <a:t>informing</a:t>
            </a:r>
            <a:r>
              <a:rPr lang="fr-FR" sz="2400" dirty="0"/>
              <a:t> the </a:t>
            </a:r>
            <a:r>
              <a:rPr lang="fr-FR" sz="2400" dirty="0" err="1"/>
              <a:t>network’s</a:t>
            </a:r>
            <a:r>
              <a:rPr lang="fr-FR" sz="2400" dirty="0"/>
              <a:t> </a:t>
            </a:r>
            <a:r>
              <a:rPr lang="fr-FR" sz="2400" dirty="0" err="1"/>
              <a:t>campaign</a:t>
            </a:r>
            <a:r>
              <a:rPr lang="fr-FR" sz="2400" dirty="0"/>
              <a:t> and </a:t>
            </a:r>
            <a:r>
              <a:rPr lang="fr-FR" sz="2400" dirty="0" err="1"/>
              <a:t>capacity</a:t>
            </a:r>
            <a:r>
              <a:rPr lang="fr-FR" sz="2400" dirty="0"/>
              <a:t> building on </a:t>
            </a:r>
            <a:r>
              <a:rPr lang="fr-FR" sz="2400" dirty="0" err="1"/>
              <a:t>gender</a:t>
            </a:r>
            <a:r>
              <a:rPr lang="fr-FR" sz="2400" dirty="0"/>
              <a:t> </a:t>
            </a:r>
            <a:r>
              <a:rPr lang="fr-FR" sz="2400" dirty="0" err="1"/>
              <a:t>equality</a:t>
            </a:r>
            <a:r>
              <a:rPr lang="fr-FR" sz="2400" dirty="0"/>
              <a:t> and </a:t>
            </a:r>
            <a:r>
              <a:rPr lang="fr-FR" sz="2400" dirty="0" err="1"/>
              <a:t>equity</a:t>
            </a:r>
            <a:r>
              <a:rPr lang="fr-FR" sz="2400" dirty="0"/>
              <a:t> issues.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>
                <a:solidFill>
                  <a:srgbClr val="0070C0"/>
                </a:solidFill>
              </a:rPr>
              <a:t>SUPPORT OF THE RESEARCH UNIT TO THE ABOVE RESEARCH INITIATIVES in </a:t>
            </a:r>
            <a:r>
              <a:rPr lang="en-US" b="1" dirty="0" err="1">
                <a:solidFill>
                  <a:srgbClr val="0070C0"/>
                </a:solidFill>
              </a:rPr>
              <a:t>africa</a:t>
            </a:r>
            <a:r>
              <a:rPr lang="en-US" b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2015732"/>
            <a:ext cx="12090399" cy="4094782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The Research Unit in conjunction with the Africa Regional Office are coordinating all the four research initiatives and supporting the researchers in various ways.  </a:t>
            </a:r>
          </a:p>
          <a:p>
            <a:r>
              <a:rPr lang="en-US" sz="2600" dirty="0"/>
              <a:t>The support involves helping the researchers with: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/>
              <a:t>the structure of their research reports;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/>
              <a:t>support for literature search/review;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/>
              <a:t>how to train research assistants; and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/>
              <a:t>support for developing questionnaires for data collection.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B3A7-13C1-485F-9FA9-21A0169F4A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6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http://portal/_cts/EIDocument/8b5470c660bc9b5ccustomXsn.xsn</xsnLocation>
  <cached>True</cached>
  <openByDefault>True</openByDefault>
  <xsnScope>http://portal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I Document" ma:contentTypeID="0x010100AA2F8202531E2B479DC903BD7BCD5C3F00E04239BAE3CFF643A8203BF81E96DC51" ma:contentTypeVersion="53" ma:contentTypeDescription="" ma:contentTypeScope="" ma:versionID="3ecdb67ee59564c7ec43419591cb38be">
  <xsd:schema xmlns:xsd="http://www.w3.org/2001/XMLSchema" xmlns:xs="http://www.w3.org/2001/XMLSchema" xmlns:p="http://schemas.microsoft.com/office/2006/metadata/properties" xmlns:ns2="db13979b-e751-4565-a77b-71e7edb4f069" targetNamespace="http://schemas.microsoft.com/office/2006/metadata/properties" ma:root="true" ma:fieldsID="68c9f9e723ff3b8d29c1e4b1699411ec" ns2:_="">
    <xsd:import namespace="db13979b-e751-4565-a77b-71e7edb4f069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DocumentLanguage" minOccurs="0"/>
                <xsd:element ref="ns2:AvailableOnWebsite" minOccurs="0"/>
                <xsd:element ref="ns2:EIRegion" minOccurs="0"/>
                <xsd:element ref="ns2:EIUnit" minOccurs="0"/>
                <xsd:element ref="ns2:EIOrgan" minOccurs="0"/>
                <xsd:element ref="ns2:EI_x0020_Event" minOccurs="0"/>
                <xsd:element ref="ns2:EITopic" minOccurs="0"/>
                <xsd:element ref="ns2:DocumentSource" minOccurs="0"/>
                <xsd:element ref="ns2:EITermbaseTaxHTField0" minOccurs="0"/>
                <xsd:element ref="ns2:TaxCatchAll" minOccurs="0"/>
                <xsd:element ref="ns2:TaxCatchAllLabel" minOccurs="0"/>
                <xsd:element ref="ns2:l360261a294540c48d9b0fdee2fb1d22" minOccurs="0"/>
                <xsd:element ref="ns2:hd0be951f11940a08013d67eec6505c8" minOccurs="0"/>
                <xsd:element ref="ns2:o79ce48fd8d44e5eaac3fd0fc82a2951" minOccurs="0"/>
                <xsd:element ref="ns2:kd7281ab553349538e0242a0ee89a9e1" minOccurs="0"/>
                <xsd:element ref="ns2:i64256cf79b641ea809ba8b9a806956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3979b-e751-4565-a77b-71e7edb4f069" elementFormDefault="qualified">
    <xsd:import namespace="http://schemas.microsoft.com/office/2006/documentManagement/types"/>
    <xsd:import namespace="http://schemas.microsoft.com/office/infopath/2007/PartnerControls"/>
    <xsd:element name="Date" ma:index="2" nillable="true" ma:displayName="Date" ma:description="EI document date." ma:format="DateOnly" ma:internalName="Date">
      <xsd:simpleType>
        <xsd:restriction base="dms:DateTime"/>
      </xsd:simpleType>
    </xsd:element>
    <xsd:element name="DocumentLanguage" ma:index="5" nillable="true" ma:displayName="Document Language" ma:default="English" ma:format="RadioButtons" ma:internalName="DocumentLanguage">
      <xsd:simpleType>
        <xsd:restriction base="dms:Choice">
          <xsd:enumeration value="English"/>
          <xsd:enumeration value="French"/>
          <xsd:enumeration value="Spanish"/>
          <xsd:enumeration value="Other"/>
          <xsd:enumeration value="Multiple"/>
        </xsd:restriction>
      </xsd:simpleType>
    </xsd:element>
    <xsd:element name="AvailableOnWebsite" ma:index="6" nillable="true" ma:displayName="Available On Website" ma:default="1" ma:description="Make this document available on the public EI website." ma:internalName="AvailableOnWebsite">
      <xsd:simpleType>
        <xsd:restriction base="dms:Boolean"/>
      </xsd:simpleType>
    </xsd:element>
    <xsd:element name="EIRegion" ma:index="7" nillable="true" ma:displayName="EI Region" ma:description="Education International region." ma:hidden="true" ma:list="{29c7dc5d-89a6-4101-a71e-0c6c975a07cf}" ma:internalName="EIRegio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Unit" ma:index="8" nillable="true" ma:displayName="EI Unit" ma:hidden="true" ma:list="068bb678-3c6d-45ba-97bd-4f06a914f196" ma:internalName="EIUnit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Organ" ma:index="9" nillable="true" ma:displayName="EI Group" ma:hidden="true" ma:list="{2698a646-4c05-4ac8-9e4f-4a88bcd5d2e2}" ma:internalName="EIOrga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_x0020_Event" ma:index="11" nillable="true" ma:displayName="EI Event" ma:hidden="true" ma:list="{0292d145-1b29-4696-ba3c-d4afe19ee511}" ma:internalName="EI_x0020_Event" ma:readOnly="false" ma:showField="EventTitleForChoiceDropdown" ma:web="db13979b-e751-4565-a77b-71e7edb4f069">
      <xsd:simpleType>
        <xsd:restriction base="dms:Lookup"/>
      </xsd:simpleType>
    </xsd:element>
    <xsd:element name="EITopic" ma:index="12" nillable="true" ma:displayName="EI Topic" ma:hidden="true" ma:list="dd9f5b98-3a89-4125-b977-90d82d0197dd" ma:internalName="EITopic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Source" ma:index="13" nillable="true" ma:displayName="Document Source" ma:description="Organisation which issued the document." ma:list="{49ba241f-8346-4576-b9e1-b1a7b41f86e8}" ma:internalName="DocumentSource" ma:showField="Title" ma:web="db13979b-e751-4565-a77b-71e7edb4f069">
      <xsd:simpleType>
        <xsd:restriction base="dms:Lookup"/>
      </xsd:simpleType>
    </xsd:element>
    <xsd:element name="EITermbaseTaxHTField0" ma:index="19" nillable="true" ma:taxonomy="true" ma:internalName="EITermbaseTaxHTField0" ma:taxonomyFieldName="EITermbase" ma:displayName="EIDocType" ma:readOnly="false" ma:default="" ma:fieldId="{58649bc0-05b1-4c82-b72c-a96912b32633}" ma:taxonomyMulti="true" ma:sspId="0af2f461-2480-4a31-ac78-b054563ee389" ma:termSetId="2591b47b-c34c-4ee1-a350-73f6d52a178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e31c9898-5599-4d3d-bde2-aae45224e11b}" ma:internalName="TaxCatchAll" ma:showField="CatchAllData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e31c9898-5599-4d3d-bde2-aae45224e11b}" ma:internalName="TaxCatchAllLabel" ma:readOnly="true" ma:showField="CatchAllDataLabel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360261a294540c48d9b0fdee2fb1d22" ma:index="23" nillable="true" ma:taxonomy="true" ma:internalName="l360261a294540c48d9b0fdee2fb1d22" ma:taxonomyFieldName="EIEvent" ma:displayName="EIEvent" ma:default="" ma:fieldId="{5360261a-2945-40c4-8d9b-0fdee2fb1d22}" ma:taxonomyMulti="true" ma:sspId="0af2f461-2480-4a31-ac78-b054563ee389" ma:termSetId="46d855b6-eb13-4760-91d1-66f27ae7dc3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d0be951f11940a08013d67eec6505c8" ma:index="25" nillable="true" ma:taxonomy="true" ma:internalName="hd0be951f11940a08013d67eec6505c8" ma:taxonomyFieldName="EIUnit1" ma:displayName="EIUnit" ma:readOnly="false" ma:default="" ma:fieldId="{1d0be951-f119-40a0-8013-d67eec6505c8}" ma:taxonomyMulti="true" ma:sspId="0af2f461-2480-4a31-ac78-b054563ee389" ma:termSetId="5f7ca6b7-bc5d-4a29-b9c5-9d61f96be7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9ce48fd8d44e5eaac3fd0fc82a2951" ma:index="27" nillable="true" ma:taxonomy="true" ma:internalName="o79ce48fd8d44e5eaac3fd0fc82a2951" ma:taxonomyFieldName="EIGroup" ma:displayName="EIGroup" ma:default="" ma:fieldId="{879ce48f-d8d4-4e5e-aac3-fd0fc82a2951}" ma:taxonomyMulti="true" ma:sspId="0af2f461-2480-4a31-ac78-b054563ee389" ma:termSetId="1e97bc08-ae7e-4277-9be6-12765f62b2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7281ab553349538e0242a0ee89a9e1" ma:index="29" nillable="true" ma:taxonomy="true" ma:internalName="kd7281ab553349538e0242a0ee89a9e1" ma:taxonomyFieldName="EITopic1" ma:displayName="EITopic" ma:default="" ma:fieldId="{4d7281ab-5533-4953-8e02-42a0ee89a9e1}" ma:taxonomyMulti="true" ma:sspId="0af2f461-2480-4a31-ac78-b054563ee389" ma:termSetId="e2436a82-f458-4e28-a4e0-fa06e0b951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4256cf79b641ea809ba8b9a8069568" ma:index="31" nillable="true" ma:taxonomy="true" ma:internalName="i64256cf79b641ea809ba8b9a8069568" ma:taxonomyFieldName="EIRegion1" ma:displayName="EIRegion" ma:default="" ma:fieldId="{264256cf-79b6-41ea-809b-a8b9a8069568}" ma:taxonomyMulti="true" ma:sspId="0af2f461-2480-4a31-ac78-b054563ee389" ma:termSetId="126f87e2-8982-4d73-8d0c-1d6ec05017e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IUnit xmlns="db13979b-e751-4565-a77b-71e7edb4f069"/>
    <l360261a294540c48d9b0fdee2fb1d22 xmlns="db13979b-e751-4565-a77b-71e7edb4f069">
      <Terms xmlns="http://schemas.microsoft.com/office/infopath/2007/PartnerControls"/>
    </l360261a294540c48d9b0fdee2fb1d22>
    <EIRegion xmlns="db13979b-e751-4565-a77b-71e7edb4f069"/>
    <AvailableOnWebsite xmlns="db13979b-e751-4565-a77b-71e7edb4f069">true</AvailableOnWebsite>
    <EIOrgan xmlns="db13979b-e751-4565-a77b-71e7edb4f069"/>
    <EI_x0020_Event xmlns="db13979b-e751-4565-a77b-71e7edb4f069" xsi:nil="true"/>
    <kd7281ab553349538e0242a0ee89a9e1 xmlns="db13979b-e751-4565-a77b-71e7edb4f069">
      <Terms xmlns="http://schemas.microsoft.com/office/infopath/2007/PartnerControls"/>
    </kd7281ab553349538e0242a0ee89a9e1>
    <i64256cf79b641ea809ba8b9a8069568 xmlns="db13979b-e751-4565-a77b-71e7edb4f069">
      <Terms xmlns="http://schemas.microsoft.com/office/infopath/2007/PartnerControls"/>
    </i64256cf79b641ea809ba8b9a8069568>
    <EITopic xmlns="db13979b-e751-4565-a77b-71e7edb4f069"/>
    <DocumentSource xmlns="db13979b-e751-4565-a77b-71e7edb4f069" xsi:nil="true"/>
    <DocumentLanguage xmlns="db13979b-e751-4565-a77b-71e7edb4f069">English</DocumentLanguage>
    <o79ce48fd8d44e5eaac3fd0fc82a2951 xmlns="db13979b-e751-4565-a77b-71e7edb4f069">
      <Terms xmlns="http://schemas.microsoft.com/office/infopath/2007/PartnerControls"/>
    </o79ce48fd8d44e5eaac3fd0fc82a2951>
    <EITermbaseTaxHTField0 xmlns="db13979b-e751-4565-a77b-71e7edb4f069">
      <Terms xmlns="http://schemas.microsoft.com/office/infopath/2007/PartnerControls"/>
    </EITermbaseTaxHTField0>
    <TaxCatchAll xmlns="db13979b-e751-4565-a77b-71e7edb4f069"/>
    <Date xmlns="db13979b-e751-4565-a77b-71e7edb4f069" xsi:nil="true"/>
    <hd0be951f11940a08013d67eec6505c8 xmlns="db13979b-e751-4565-a77b-71e7edb4f069">
      <Terms xmlns="http://schemas.microsoft.com/office/infopath/2007/PartnerControls"/>
    </hd0be951f11940a08013d67eec6505c8>
  </documentManagement>
</p:properties>
</file>

<file path=customXml/itemProps1.xml><?xml version="1.0" encoding="utf-8"?>
<ds:datastoreItem xmlns:ds="http://schemas.openxmlformats.org/officeDocument/2006/customXml" ds:itemID="{9A23D76C-C9D0-46F7-BB56-BAF676EE53BA}"/>
</file>

<file path=customXml/itemProps2.xml><?xml version="1.0" encoding="utf-8"?>
<ds:datastoreItem xmlns:ds="http://schemas.openxmlformats.org/officeDocument/2006/customXml" ds:itemID="{23020DDF-A520-4092-BA91-1518C2071E4F}"/>
</file>

<file path=customXml/itemProps3.xml><?xml version="1.0" encoding="utf-8"?>
<ds:datastoreItem xmlns:ds="http://schemas.openxmlformats.org/officeDocument/2006/customXml" ds:itemID="{EA7FF188-9196-4C90-9351-30E340352BF1}"/>
</file>

<file path=customXml/itemProps4.xml><?xml version="1.0" encoding="utf-8"?>
<ds:datastoreItem xmlns:ds="http://schemas.openxmlformats.org/officeDocument/2006/customXml" ds:itemID="{8A8860EA-3241-4269-B9E6-34AA6593331B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975</Words>
  <Application>Microsoft Office PowerPoint</Application>
  <PresentationFormat>Widescreen</PresentationFormat>
  <Paragraphs>104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Wingdings</vt:lpstr>
      <vt:lpstr>Gallery</vt:lpstr>
      <vt:lpstr>          RESEARCH CAPACITY DEVELOPMENT IN THE AFRICA REGION AND THE REGIONAL RESNETS </vt:lpstr>
      <vt:lpstr>INTRODUCTION  </vt:lpstr>
      <vt:lpstr>RESEARCH IN EI REGION AFRICA</vt:lpstr>
      <vt:lpstr>RESEARCH IN EI REGION AFRICA </vt:lpstr>
      <vt:lpstr>RESEARCH IN EI REGION AFRICA</vt:lpstr>
      <vt:lpstr>AFRICA REGIONAL RESNET MEETINF </vt:lpstr>
      <vt:lpstr>OUTCOMES OF THE 10TH RESNET MEETING </vt:lpstr>
      <vt:lpstr>OTHER RESEARCH INITIATIVES IN THE REGION</vt:lpstr>
      <vt:lpstr>SUPPORT OF THE RESEARCH UNIT TO THE ABOVE RESEARCH INITIATIVES in africa  </vt:lpstr>
      <vt:lpstr>SUPPORT OF THE RESEARCH UNIT TO THE ABOVE RESEARCH INITIATIVES in africa </vt:lpstr>
      <vt:lpstr>METHOD OF COORDINATION </vt:lpstr>
      <vt:lpstr>METHOD OF COORDINATION </vt:lpstr>
      <vt:lpstr>CHALLENGES </vt:lpstr>
      <vt:lpstr>  FUTURE PERSPECTIVES </vt:lpstr>
      <vt:lpstr>CONCLUSION </vt:lpstr>
      <vt:lpstr>END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CAPACITY DEVELOPMENT IN THE AFRICA REGION AND THE REGIONAL RESNETS</dc:title>
  <dc:creator>Pedi Anawi</dc:creator>
  <cp:lastModifiedBy>Pedi Anawi</cp:lastModifiedBy>
  <cp:revision>34</cp:revision>
  <dcterms:created xsi:type="dcterms:W3CDTF">2016-04-29T10:09:00Z</dcterms:created>
  <dcterms:modified xsi:type="dcterms:W3CDTF">2016-05-09T17:31:37Z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0x010100AA2F8202531E2B479DC903BD7BCD5C3F00E04239BAE3CFF643A8203BF81E96DC51</vt:lpwstr>
  </property>
  <property fmtid="{D5CDD505-2E9C-101B-9397-08002B2CF9AE}" pid="3" name="EITermbase">
    <vt:lpwstr/>
  </property>
  <property fmtid="{D5CDD505-2E9C-101B-9397-08002B2CF9AE}" pid="4" name="EITopic1">
    <vt:lpwstr/>
  </property>
  <property fmtid="{D5CDD505-2E9C-101B-9397-08002B2CF9AE}" pid="5" name="EIEvent">
    <vt:lpwstr/>
  </property>
  <property fmtid="{D5CDD505-2E9C-101B-9397-08002B2CF9AE}" pid="6" name="EIUnit1">
    <vt:lpwstr/>
  </property>
  <property fmtid="{D5CDD505-2E9C-101B-9397-08002B2CF9AE}" pid="7" name="EIGroup">
    <vt:lpwstr/>
  </property>
  <property fmtid="{D5CDD505-2E9C-101B-9397-08002B2CF9AE}" pid="8" name="EIRegion1">
    <vt:lpwstr/>
  </property>
</Properties>
</file>