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1" r:id="rId4"/>
    <p:sldId id="281" r:id="rId5"/>
    <p:sldId id="282" r:id="rId6"/>
    <p:sldId id="280" r:id="rId7"/>
    <p:sldId id="264" r:id="rId8"/>
    <p:sldId id="265" r:id="rId9"/>
    <p:sldId id="258" r:id="rId10"/>
    <p:sldId id="266" r:id="rId11"/>
    <p:sldId id="283" r:id="rId12"/>
    <p:sldId id="262" r:id="rId13"/>
    <p:sldId id="279" r:id="rId14"/>
  </p:sldIdLst>
  <p:sldSz cx="9144000" cy="6858000" type="screen4x3"/>
  <p:notesSz cx="6662738" cy="9774238"/>
  <p:defaultTextStyle>
    <a:defPPr>
      <a:defRPr lang="da-DK"/>
    </a:defPPr>
    <a:lvl1pPr algn="l" rtl="0" eaLnBrk="0" fontAlgn="base" hangingPunct="0">
      <a:spcBef>
        <a:spcPct val="20000"/>
      </a:spcBef>
      <a:spcAft>
        <a:spcPct val="0"/>
      </a:spcAft>
      <a:buClr>
        <a:srgbClr val="000099"/>
      </a:buClr>
      <a:buFont typeface="Wingdings" pitchFamily="2" charset="2"/>
      <a:buChar char="§"/>
      <a:defRPr sz="2400" kern="1200">
        <a:solidFill>
          <a:schemeClr val="tx1"/>
        </a:solidFill>
        <a:latin typeface="SignaNormal-Light" pitchFamily="2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000099"/>
      </a:buClr>
      <a:buFont typeface="Wingdings" pitchFamily="2" charset="2"/>
      <a:buChar char="§"/>
      <a:defRPr sz="2400" kern="1200">
        <a:solidFill>
          <a:schemeClr val="tx1"/>
        </a:solidFill>
        <a:latin typeface="SignaNormal-Light" pitchFamily="2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000099"/>
      </a:buClr>
      <a:buFont typeface="Wingdings" pitchFamily="2" charset="2"/>
      <a:buChar char="§"/>
      <a:defRPr sz="2400" kern="1200">
        <a:solidFill>
          <a:schemeClr val="tx1"/>
        </a:solidFill>
        <a:latin typeface="SignaNormal-Light" pitchFamily="2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000099"/>
      </a:buClr>
      <a:buFont typeface="Wingdings" pitchFamily="2" charset="2"/>
      <a:buChar char="§"/>
      <a:defRPr sz="2400" kern="1200">
        <a:solidFill>
          <a:schemeClr val="tx1"/>
        </a:solidFill>
        <a:latin typeface="SignaNormal-Light" pitchFamily="2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000099"/>
      </a:buClr>
      <a:buFont typeface="Wingdings" pitchFamily="2" charset="2"/>
      <a:buChar char="§"/>
      <a:defRPr sz="2400" kern="1200">
        <a:solidFill>
          <a:schemeClr val="tx1"/>
        </a:solidFill>
        <a:latin typeface="SignaNormal-Light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ignaNormal-Light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ignaNormal-Light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ignaNormal-Light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ignaNormal-Ligh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285288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7232C5-C22F-41F3-B84A-4716FEE2BB26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2923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fld id="{89F860C0-108B-409D-89C8-0313F0E9732D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054A1-21C1-4AC1-AF95-393AC60498CA}" type="slidenum">
              <a:rPr lang="da-DK"/>
              <a:pPr/>
              <a:t>1</a:t>
            </a:fld>
            <a:endParaRPr lang="da-DK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6144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7F7326-4C41-4B8D-8ABA-716D8E9E3A1C}" type="slidenum">
              <a:rPr lang="da-DK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1945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236920-D5D3-4EBF-8217-511563785645}" type="slidenum">
              <a:rPr lang="da-DK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23555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D898CF-9801-4139-BE8A-E329E21B948B}" type="slidenum">
              <a:rPr lang="da-DK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28675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402712-03D6-4F9B-905E-36405D9FB2F2}" type="slidenum">
              <a:rPr lang="da-DK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3072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873EB1-AC89-4DC6-B695-949E8716AC0F}" type="slidenum">
              <a:rPr lang="da-DK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32771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805392-FC13-4D45-B709-42F4723796FA}" type="slidenum">
              <a:rPr lang="da-DK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17411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607998-0911-4AA9-A8BD-470BEFC22DA5}" type="slidenum">
              <a:rPr lang="da-DK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3481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B37AD7-154F-4517-BB44-C85EB3ECE30D}" type="slidenum">
              <a:rPr lang="da-DK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26627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465A15-8F8F-438B-96F3-05BAB5969275}" type="slidenum">
              <a:rPr lang="da-DK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.org/GL-Sites/WWW/Forside/Om_GL/Valg%20for%20pensionister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231900"/>
            <a:ext cx="1258888" cy="56261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US" sz="4000" b="1">
              <a:latin typeface="Arial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257300" y="1219200"/>
            <a:ext cx="7924800" cy="15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1249363" y="-9525"/>
            <a:ext cx="1587" cy="6858000"/>
          </a:xfrm>
          <a:prstGeom prst="line">
            <a:avLst/>
          </a:prstGeom>
          <a:noFill/>
          <a:ln w="9525">
            <a:solidFill>
              <a:srgbClr val="C8C8C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076700" y="2314575"/>
            <a:ext cx="9144000" cy="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0" tIns="36000" rIns="0">
            <a:spAutoFit/>
          </a:bodyPr>
          <a:lstStyle/>
          <a:p>
            <a:endParaRPr lang="da-DK"/>
          </a:p>
        </p:txBody>
      </p:sp>
      <p:pic>
        <p:nvPicPr>
          <p:cNvPr id="5128" name="Picture 8" descr="GL-LOGO_farve"/>
          <p:cNvPicPr>
            <a:picLocks noChangeAspect="1" noChangeArrowheads="1"/>
          </p:cNvPicPr>
          <p:nvPr/>
        </p:nvPicPr>
        <p:blipFill>
          <a:blip r:embed="rId2" cstate="print"/>
          <a:srcRect l="23906" t="11029" r="14511" b="27676"/>
          <a:stretch>
            <a:fillRect/>
          </a:stretch>
        </p:blipFill>
        <p:spPr bwMode="auto">
          <a:xfrm>
            <a:off x="371475" y="219075"/>
            <a:ext cx="990600" cy="2228850"/>
          </a:xfrm>
          <a:prstGeom prst="rect">
            <a:avLst/>
          </a:prstGeom>
          <a:noFill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7638" y="5681663"/>
            <a:ext cx="1077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a-DK" sz="1200" dirty="0" smtClean="0">
                <a:latin typeface="Arial" pitchFamily="34" charset="0"/>
                <a:cs typeface="Arial" pitchFamily="34" charset="0"/>
              </a:rPr>
              <a:t>May</a:t>
            </a:r>
            <a:r>
              <a:rPr lang="da-DK" sz="1200" baseline="0" dirty="0" smtClean="0">
                <a:latin typeface="Arial" pitchFamily="34" charset="0"/>
                <a:cs typeface="Arial" pitchFamily="34" charset="0"/>
              </a:rPr>
              <a:t> 2011</a:t>
            </a:r>
            <a:r>
              <a:rPr lang="da-DK" sz="1200" dirty="0">
                <a:latin typeface="Arial" pitchFamily="34" charset="0"/>
                <a:cs typeface="Arial" pitchFamily="34" charset="0"/>
              </a:rPr>
              <a:t/>
            </a:r>
            <a:br>
              <a:rPr lang="da-DK" sz="1200" dirty="0">
                <a:latin typeface="Arial" pitchFamily="34" charset="0"/>
                <a:cs typeface="Arial" pitchFamily="34" charset="0"/>
              </a:rPr>
            </a:br>
            <a:r>
              <a:rPr lang="da-DK" sz="1200" dirty="0" smtClean="0">
                <a:latin typeface="Arial" pitchFamily="34" charset="0"/>
                <a:cs typeface="Arial" pitchFamily="34" charset="0"/>
              </a:rPr>
              <a:t>HL</a:t>
            </a:r>
            <a:endParaRPr lang="da-DK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33375" y="6219825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fld id="{987D666E-6C17-40D5-8FB6-4DDBD435FCC6}" type="slidenum">
              <a:rPr lang="da-DK" sz="1600" baseline="0">
                <a:latin typeface="Arial" pitchFamily="34" charset="0"/>
              </a:rPr>
              <a:pPr/>
              <a:t>‹nr.›</a:t>
            </a:fld>
            <a:endParaRPr lang="da-DK" sz="1600" baseline="0" dirty="0">
              <a:latin typeface="Arial" pitchFamily="34" charset="0"/>
            </a:endParaRPr>
          </a:p>
        </p:txBody>
      </p:sp>
      <p:pic>
        <p:nvPicPr>
          <p:cNvPr id="5131" name="Picture 11" descr="redarro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9750" y="590550"/>
            <a:ext cx="223838" cy="223838"/>
          </a:xfrm>
          <a:prstGeom prst="rect">
            <a:avLst/>
          </a:prstGeom>
          <a:noFill/>
        </p:spPr>
      </p:pic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1638300" y="2133600"/>
            <a:ext cx="5775325" cy="3494088"/>
            <a:chOff x="1940" y="2795"/>
            <a:chExt cx="2028" cy="1225"/>
          </a:xfrm>
        </p:grpSpPr>
        <p:grpSp>
          <p:nvGrpSpPr>
            <p:cNvPr id="5133" name="Group 13"/>
            <p:cNvGrpSpPr>
              <a:grpSpLocks/>
            </p:cNvGrpSpPr>
            <p:nvPr/>
          </p:nvGrpSpPr>
          <p:grpSpPr bwMode="auto">
            <a:xfrm>
              <a:off x="1973" y="2795"/>
              <a:ext cx="1950" cy="1225"/>
              <a:chOff x="1973" y="2795"/>
              <a:chExt cx="1950" cy="1225"/>
            </a:xfrm>
          </p:grpSpPr>
          <p:sp>
            <p:nvSpPr>
              <p:cNvPr id="5134" name="Rectangle 14"/>
              <p:cNvSpPr>
                <a:spLocks noChangeArrowheads="1"/>
              </p:cNvSpPr>
              <p:nvPr/>
            </p:nvSpPr>
            <p:spPr bwMode="auto">
              <a:xfrm>
                <a:off x="1973" y="2828"/>
                <a:ext cx="45" cy="104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anchor="ctr"/>
              <a:lstStyle/>
              <a:p>
                <a:endParaRPr lang="da-DK"/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/>
            </p:nvSpPr>
            <p:spPr bwMode="auto">
              <a:xfrm rot="5400000">
                <a:off x="3833" y="2840"/>
                <a:ext cx="136" cy="45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anchor="ctr"/>
              <a:lstStyle/>
              <a:p>
                <a:endParaRPr lang="da-DK"/>
              </a:p>
            </p:txBody>
          </p:sp>
          <p:sp>
            <p:nvSpPr>
              <p:cNvPr id="5136" name="Rectangle 16"/>
              <p:cNvSpPr>
                <a:spLocks noChangeArrowheads="1"/>
              </p:cNvSpPr>
              <p:nvPr/>
            </p:nvSpPr>
            <p:spPr bwMode="auto">
              <a:xfrm>
                <a:off x="1973" y="3884"/>
                <a:ext cx="45" cy="91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anchor="ctr"/>
              <a:lstStyle/>
              <a:p>
                <a:endParaRPr lang="da-DK"/>
              </a:p>
            </p:txBody>
          </p:sp>
          <p:sp>
            <p:nvSpPr>
              <p:cNvPr id="5137" name="Rectangle 17"/>
              <p:cNvSpPr>
                <a:spLocks noChangeArrowheads="1"/>
              </p:cNvSpPr>
              <p:nvPr/>
            </p:nvSpPr>
            <p:spPr bwMode="auto">
              <a:xfrm rot="5400000">
                <a:off x="3820" y="3941"/>
                <a:ext cx="45" cy="112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anchor="ctr"/>
              <a:lstStyle/>
              <a:p>
                <a:endParaRPr lang="da-DK"/>
              </a:p>
            </p:txBody>
          </p:sp>
          <p:sp>
            <p:nvSpPr>
              <p:cNvPr id="5138" name="Rectangle 18"/>
              <p:cNvSpPr>
                <a:spLocks noChangeArrowheads="1"/>
              </p:cNvSpPr>
              <p:nvPr/>
            </p:nvSpPr>
            <p:spPr bwMode="auto">
              <a:xfrm>
                <a:off x="1973" y="2795"/>
                <a:ext cx="136" cy="45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anchor="ctr"/>
              <a:lstStyle/>
              <a:p>
                <a:endParaRPr lang="da-DK"/>
              </a:p>
            </p:txBody>
          </p:sp>
          <p:sp>
            <p:nvSpPr>
              <p:cNvPr id="5139" name="Rectangle 19"/>
              <p:cNvSpPr>
                <a:spLocks noChangeArrowheads="1"/>
              </p:cNvSpPr>
              <p:nvPr/>
            </p:nvSpPr>
            <p:spPr bwMode="auto">
              <a:xfrm rot="5400000">
                <a:off x="3810" y="2772"/>
                <a:ext cx="45" cy="91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anchor="ctr"/>
              <a:lstStyle/>
              <a:p>
                <a:endParaRPr lang="da-DK"/>
              </a:p>
            </p:txBody>
          </p:sp>
          <p:sp>
            <p:nvSpPr>
              <p:cNvPr id="5140" name="Rectangle 20"/>
              <p:cNvSpPr>
                <a:spLocks noChangeArrowheads="1"/>
              </p:cNvSpPr>
              <p:nvPr/>
            </p:nvSpPr>
            <p:spPr bwMode="auto">
              <a:xfrm>
                <a:off x="1973" y="3974"/>
                <a:ext cx="136" cy="45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anchor="ctr"/>
              <a:lstStyle/>
              <a:p>
                <a:endParaRPr lang="da-DK"/>
              </a:p>
            </p:txBody>
          </p:sp>
          <p:sp>
            <p:nvSpPr>
              <p:cNvPr id="5141" name="Rectangle 21"/>
              <p:cNvSpPr>
                <a:spLocks noChangeArrowheads="1"/>
              </p:cNvSpPr>
              <p:nvPr/>
            </p:nvSpPr>
            <p:spPr bwMode="auto">
              <a:xfrm rot="5400000">
                <a:off x="3833" y="3929"/>
                <a:ext cx="136" cy="45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anchor="ctr"/>
              <a:lstStyle/>
              <a:p>
                <a:endParaRPr lang="da-DK"/>
              </a:p>
            </p:txBody>
          </p:sp>
        </p:grp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1940" y="3319"/>
              <a:ext cx="202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CC0000">
                  <a:gamma/>
                  <a:shade val="60000"/>
                  <a:invGamma/>
                </a:srgbClr>
              </a:prstShdw>
            </a:effectLst>
          </p:spPr>
          <p:txBody>
            <a:bodyPr lIns="0" tIns="36000" rIns="0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GB" sz="18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86550" y="247650"/>
            <a:ext cx="1771650" cy="583565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371600" y="247650"/>
            <a:ext cx="5162550" cy="583565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247650"/>
            <a:ext cx="6025480" cy="89535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371600" y="19685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91100" y="19685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gl.org/GL-Sites/WWW/Forside/Om_GL/Valg%20for%20pensionister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685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</a:t>
            </a:r>
            <a:r>
              <a:rPr lang="da-DK" dirty="0" err="1" smtClean="0"/>
              <a:t>redfsbigere</a:t>
            </a:r>
            <a:r>
              <a:rPr lang="da-DK" dirty="0" smtClean="0"/>
              <a:t> teksttypografien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31900"/>
            <a:ext cx="1258888" cy="56261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US" sz="4000" b="1">
              <a:latin typeface="Arial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47650"/>
            <a:ext cx="67056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titeltypografien i masteren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257300" y="1219200"/>
            <a:ext cx="7924800" cy="15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da-DK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249363" y="-9525"/>
            <a:ext cx="1587" cy="6858000"/>
          </a:xfrm>
          <a:prstGeom prst="line">
            <a:avLst/>
          </a:prstGeom>
          <a:noFill/>
          <a:ln w="9525">
            <a:solidFill>
              <a:srgbClr val="C8C8C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076700" y="2314575"/>
            <a:ext cx="9144000" cy="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0" tIns="36000" rIns="0">
            <a:spAutoFit/>
          </a:bodyPr>
          <a:lstStyle/>
          <a:p>
            <a:endParaRPr lang="da-DK"/>
          </a:p>
        </p:txBody>
      </p:sp>
      <p:pic>
        <p:nvPicPr>
          <p:cNvPr id="4104" name="Picture 8" descr="GL-LOGO_farve"/>
          <p:cNvPicPr>
            <a:picLocks noChangeAspect="1" noChangeArrowheads="1"/>
          </p:cNvPicPr>
          <p:nvPr/>
        </p:nvPicPr>
        <p:blipFill>
          <a:blip r:embed="rId13" cstate="print"/>
          <a:srcRect l="23906" t="11029" r="14511" b="27676"/>
          <a:stretch>
            <a:fillRect/>
          </a:stretch>
        </p:blipFill>
        <p:spPr bwMode="auto">
          <a:xfrm>
            <a:off x="371475" y="219075"/>
            <a:ext cx="990600" cy="2228850"/>
          </a:xfrm>
          <a:prstGeom prst="rect">
            <a:avLst/>
          </a:prstGeom>
          <a:noFill/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47638" y="5681663"/>
            <a:ext cx="1077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a-DK" sz="1200" baseline="0" dirty="0" smtClean="0">
                <a:latin typeface="Arial" pitchFamily="34" charset="0"/>
                <a:cs typeface="Arial" pitchFamily="34" charset="0"/>
              </a:rPr>
              <a:t>May 2011</a:t>
            </a:r>
            <a:r>
              <a:rPr lang="da-DK" sz="1200" dirty="0">
                <a:latin typeface="Arial" pitchFamily="34" charset="0"/>
                <a:cs typeface="Arial" pitchFamily="34" charset="0"/>
              </a:rPr>
              <a:t/>
            </a:r>
            <a:br>
              <a:rPr lang="da-DK" sz="1200" dirty="0">
                <a:latin typeface="Arial" pitchFamily="34" charset="0"/>
                <a:cs typeface="Arial" pitchFamily="34" charset="0"/>
              </a:rPr>
            </a:br>
            <a:r>
              <a:rPr lang="da-DK" sz="1200" dirty="0" smtClean="0">
                <a:latin typeface="Arial" pitchFamily="34" charset="0"/>
                <a:cs typeface="Arial" pitchFamily="34" charset="0"/>
              </a:rPr>
              <a:t>/HL</a:t>
            </a:r>
            <a:endParaRPr lang="da-DK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33375" y="6219825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fld id="{933FAE84-9602-4BE5-BE36-CF4E0EDDAE98}" type="slidenum">
              <a:rPr lang="da-DK" sz="1600" baseline="0">
                <a:latin typeface="Arial" pitchFamily="34" charset="0"/>
              </a:rPr>
              <a:pPr/>
              <a:t>‹nr.›</a:t>
            </a:fld>
            <a:endParaRPr lang="da-DK" sz="1600" baseline="0" dirty="0">
              <a:latin typeface="Arial" pitchFamily="34" charset="0"/>
            </a:endParaRPr>
          </a:p>
        </p:txBody>
      </p:sp>
      <p:pic>
        <p:nvPicPr>
          <p:cNvPr id="4107" name="Picture 11" descr="redarrow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09750" y="590550"/>
            <a:ext cx="223838" cy="2238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pull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baseline="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ignaNormal-Light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ignaNormal-Light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ignaNormal-Light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ignaNormal-Light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ignaNormal-Light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ignaNormal-Light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ignaNormal-Light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ignaNormal-Light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0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6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So all students are included</a:t>
            </a:r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Teachers use of ICT </a:t>
            </a:r>
            <a:br>
              <a:rPr lang="en-GB" dirty="0" smtClean="0"/>
            </a:br>
            <a:r>
              <a:rPr lang="en-GB" dirty="0" smtClean="0"/>
              <a:t>to train both new and </a:t>
            </a:r>
            <a:br>
              <a:rPr lang="en-GB" dirty="0" smtClean="0"/>
            </a:br>
            <a:r>
              <a:rPr lang="en-GB" dirty="0" smtClean="0"/>
              <a:t>traditional competencies</a:t>
            </a:r>
            <a:endParaRPr lang="en-GB" dirty="0"/>
          </a:p>
        </p:txBody>
      </p:sp>
      <p:sp>
        <p:nvSpPr>
          <p:cNvPr id="4" name="Tekstboks 3"/>
          <p:cNvSpPr txBox="1"/>
          <p:nvPr/>
        </p:nvSpPr>
        <p:spPr>
          <a:xfrm>
            <a:off x="2555776" y="548680"/>
            <a:ext cx="5733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800" dirty="0" smtClean="0">
                <a:latin typeface="Arial" pitchFamily="34" charset="0"/>
              </a:rPr>
              <a:t>Hans Laugesen, senior educational policy officer in GL</a:t>
            </a:r>
            <a:endParaRPr lang="en-GB" sz="1800" dirty="0">
              <a:latin typeface="Arial" pitchFamily="34" charset="0"/>
            </a:endParaRPr>
          </a:p>
        </p:txBody>
      </p:sp>
      <p:pic>
        <p:nvPicPr>
          <p:cNvPr id="5" name="Picture 4" descr="http://www.ilo.org/public/english/dialogue/sector/images/wtd/ei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517232"/>
            <a:ext cx="831692" cy="7920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6775"/>
          </a:xfrm>
        </p:spPr>
        <p:txBody>
          <a:bodyPr/>
          <a:lstStyle/>
          <a:p>
            <a:r>
              <a:rPr lang="en-GB" dirty="0" smtClean="0"/>
              <a:t>What to do…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59632" y="1556792"/>
            <a:ext cx="7427168" cy="4610100"/>
          </a:xfrm>
        </p:spPr>
        <p:txBody>
          <a:bodyPr/>
          <a:lstStyle/>
          <a:p>
            <a:r>
              <a:rPr lang="en-GB" b="0" dirty="0" smtClean="0"/>
              <a:t>No easy recipe. One solution does not fit all.</a:t>
            </a:r>
          </a:p>
          <a:p>
            <a:r>
              <a:rPr lang="en-GB" b="0" dirty="0" smtClean="0"/>
              <a:t>No simple answers in Handbook of Info. Tech.</a:t>
            </a:r>
          </a:p>
          <a:p>
            <a:r>
              <a:rPr lang="en-GB" b="0" dirty="0" smtClean="0"/>
              <a:t>But get inspiration</a:t>
            </a:r>
          </a:p>
          <a:p>
            <a:pPr lvl="1"/>
            <a:r>
              <a:rPr lang="en-GB" b="0" dirty="0" smtClean="0"/>
              <a:t>From in-service training, other schools, colleagues</a:t>
            </a:r>
          </a:p>
          <a:p>
            <a:r>
              <a:rPr lang="en-GB" b="0" dirty="0" smtClean="0"/>
              <a:t>Speak to students on how they use ICT</a:t>
            </a:r>
          </a:p>
          <a:p>
            <a:pPr lvl="1"/>
            <a:r>
              <a:rPr lang="en-GB" b="0" dirty="0" smtClean="0"/>
              <a:t>Game and learning interacts</a:t>
            </a:r>
          </a:p>
          <a:p>
            <a:pPr lvl="1"/>
            <a:r>
              <a:rPr lang="en-GB" b="0" dirty="0" smtClean="0"/>
              <a:t>Google, Face book and Messengers: new classrooms</a:t>
            </a:r>
          </a:p>
          <a:p>
            <a:r>
              <a:rPr lang="en-GB" b="0" dirty="0" smtClean="0"/>
              <a:t>School policy on ICT-use must be discussed w teachers </a:t>
            </a:r>
          </a:p>
          <a:p>
            <a:pPr lvl="1"/>
            <a:r>
              <a:rPr lang="en-GB" b="0" dirty="0" smtClean="0"/>
              <a:t>And leave room for trial and error</a:t>
            </a:r>
          </a:p>
          <a:p>
            <a:r>
              <a:rPr lang="en-GB" b="0" dirty="0" smtClean="0"/>
              <a:t>Teachers in teams should agree on use and variations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Pedagogical training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smtClean="0"/>
              <a:t>Pedagogical use of ICT should be included in initial teacher training</a:t>
            </a:r>
          </a:p>
          <a:p>
            <a:r>
              <a:rPr lang="en-GB" b="0" dirty="0" smtClean="0"/>
              <a:t>In-service training should be offered</a:t>
            </a:r>
          </a:p>
          <a:p>
            <a:r>
              <a:rPr lang="en-GB" b="0" dirty="0" smtClean="0"/>
              <a:t>Schools should have not only technical ICT support but also pedagogical ICT support</a:t>
            </a:r>
          </a:p>
          <a:p>
            <a:r>
              <a:rPr lang="en-GB" b="0" dirty="0" smtClean="0"/>
              <a:t>In addition schools should improve knowledge sharing: </a:t>
            </a:r>
          </a:p>
          <a:p>
            <a:pPr lvl="1"/>
            <a:r>
              <a:rPr lang="en-GB" sz="2400" b="0" dirty="0" smtClean="0"/>
              <a:t>Learn from any good examples</a:t>
            </a:r>
            <a:endParaRPr lang="en-GB" sz="2400" b="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el 1"/>
          <p:cNvSpPr>
            <a:spLocks noGrp="1"/>
          </p:cNvSpPr>
          <p:nvPr>
            <p:ph type="title"/>
          </p:nvPr>
        </p:nvSpPr>
        <p:spPr>
          <a:xfrm>
            <a:off x="1259632" y="439464"/>
            <a:ext cx="7509520" cy="1405360"/>
          </a:xfrm>
        </p:spPr>
        <p:txBody>
          <a:bodyPr/>
          <a:lstStyle/>
          <a:p>
            <a:r>
              <a:rPr lang="en-GB" sz="4000" dirty="0" smtClean="0"/>
              <a:t>OECD’s TALIS 2008 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2800" dirty="0" smtClean="0"/>
              <a:t>Teachers’ professional development needs</a:t>
            </a:r>
            <a:endParaRPr lang="en-GB" sz="4000" dirty="0" smtClean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86322" y="2071688"/>
          <a:ext cx="4933950" cy="4572000"/>
        </p:xfrm>
        <a:graphic>
          <a:graphicData uri="http://schemas.openxmlformats.org/presentationml/2006/ole">
            <p:oleObj spid="_x0000_s1026" name="Diagram" r:id="rId4" imgW="4943535" imgH="4572135" progId="MSGraph.Chart.8">
              <p:embed/>
            </p:oleObj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Need for education and research</a:t>
            </a:r>
          </a:p>
        </p:txBody>
      </p:sp>
      <p:sp>
        <p:nvSpPr>
          <p:cNvPr id="60418" name="Pladsholder til indhold 2"/>
          <p:cNvSpPr>
            <a:spLocks noGrp="1"/>
          </p:cNvSpPr>
          <p:nvPr>
            <p:ph idx="1"/>
          </p:nvPr>
        </p:nvSpPr>
        <p:spPr>
          <a:xfrm>
            <a:off x="1547664" y="2492896"/>
            <a:ext cx="7086600" cy="2702024"/>
          </a:xfrm>
        </p:spPr>
        <p:txBody>
          <a:bodyPr/>
          <a:lstStyle/>
          <a:p>
            <a:endParaRPr lang="da-DK" dirty="0" smtClean="0"/>
          </a:p>
          <a:p>
            <a:r>
              <a:rPr lang="en-GB" b="0" dirty="0" smtClean="0"/>
              <a:t>Need for education in good pedagogical use of ICT</a:t>
            </a:r>
          </a:p>
          <a:p>
            <a:r>
              <a:rPr lang="en-GB" b="0" dirty="0" smtClean="0"/>
              <a:t>Need for research on how to do it proper to include all and to learn more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429400" cy="432048"/>
          </a:xfrm>
        </p:spPr>
        <p:txBody>
          <a:bodyPr/>
          <a:lstStyle/>
          <a:p>
            <a:r>
              <a:rPr lang="da-DK" sz="4000" dirty="0" smtClean="0"/>
              <a:t> </a:t>
            </a:r>
            <a:r>
              <a:rPr lang="en-GB" sz="3200" dirty="0" smtClean="0">
                <a:latin typeface="Arial" pitchFamily="34" charset="0"/>
              </a:rPr>
              <a:t>PISA on ICT use in Denmark</a:t>
            </a:r>
            <a:endParaRPr lang="en-GB" sz="4000" dirty="0" smtClean="0">
              <a:latin typeface="Arial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91680" y="2286000"/>
            <a:ext cx="7095133" cy="4071938"/>
          </a:xfrm>
        </p:spPr>
        <p:txBody>
          <a:bodyPr/>
          <a:lstStyle/>
          <a:p>
            <a:r>
              <a:rPr lang="en-GB" b="0" dirty="0" smtClean="0">
                <a:latin typeface="Arial" pitchFamily="34" charset="0"/>
                <a:cs typeface="Arial" pitchFamily="34" charset="0"/>
              </a:rPr>
              <a:t>Boys are among the best in Europe</a:t>
            </a:r>
          </a:p>
          <a:p>
            <a:r>
              <a:rPr lang="en-GB" b="0" dirty="0" smtClean="0">
                <a:latin typeface="Arial" pitchFamily="34" charset="0"/>
                <a:cs typeface="Arial" pitchFamily="34" charset="0"/>
              </a:rPr>
              <a:t>Girls are at the bottom</a:t>
            </a:r>
          </a:p>
          <a:p>
            <a:endParaRPr lang="en-GB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GB" b="0" dirty="0" smtClean="0">
                <a:latin typeface="Arial" pitchFamily="34" charset="0"/>
                <a:cs typeface="Arial" pitchFamily="34" charset="0"/>
              </a:rPr>
              <a:t>The teachers of boys and girls are the same</a:t>
            </a:r>
          </a:p>
          <a:p>
            <a:r>
              <a:rPr lang="en-GB" b="0" dirty="0" smtClean="0">
                <a:latin typeface="Arial" pitchFamily="34" charset="0"/>
                <a:cs typeface="Arial" pitchFamily="34" charset="0"/>
              </a:rPr>
              <a:t>Same level of technical equipment available</a:t>
            </a:r>
          </a:p>
          <a:p>
            <a:endParaRPr lang="en-GB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GB" b="0" dirty="0" smtClean="0">
                <a:latin typeface="Arial" pitchFamily="34" charset="0"/>
                <a:cs typeface="Arial" pitchFamily="34" charset="0"/>
              </a:rPr>
              <a:t>It is a pedagogical challenge for teachers!</a:t>
            </a:r>
          </a:p>
        </p:txBody>
      </p:sp>
      <p:pic>
        <p:nvPicPr>
          <p:cNvPr id="4" name="Picture 22" descr="http://www.ah.dk/handelsgymnasiet/PublishingImages/Weltklasse-050906-18794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0788" y="1052736"/>
            <a:ext cx="1573212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6635080" cy="642938"/>
          </a:xfrm>
        </p:spPr>
        <p:txBody>
          <a:bodyPr/>
          <a:lstStyle/>
          <a:p>
            <a:r>
              <a:rPr lang="en-GB" dirty="0" smtClean="0"/>
              <a:t>Un-used possibilities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1700808"/>
            <a:ext cx="7211144" cy="4608512"/>
          </a:xfrm>
        </p:spPr>
        <p:txBody>
          <a:bodyPr/>
          <a:lstStyle/>
          <a:p>
            <a:r>
              <a:rPr lang="en-GB" sz="2800" b="0" dirty="0" smtClean="0"/>
              <a:t>Use of ICT as </a:t>
            </a:r>
          </a:p>
          <a:p>
            <a:pPr lvl="1"/>
            <a:r>
              <a:rPr lang="en-GB" sz="2400" b="0" dirty="0" smtClean="0"/>
              <a:t>A passive OH-projector for PowerPoint presentations</a:t>
            </a:r>
          </a:p>
          <a:p>
            <a:pPr lvl="1"/>
            <a:r>
              <a:rPr lang="en-GB" sz="2400" b="0" dirty="0" smtClean="0"/>
              <a:t>A type writer to register notes or measurements</a:t>
            </a:r>
          </a:p>
          <a:p>
            <a:pPr lvl="1"/>
            <a:endParaRPr lang="en-GB" sz="2400" b="0" dirty="0" smtClean="0"/>
          </a:p>
          <a:p>
            <a:r>
              <a:rPr lang="en-GB" sz="2800" b="0" dirty="0" smtClean="0"/>
              <a:t>Does not exploit the possibilities for training </a:t>
            </a:r>
          </a:p>
          <a:p>
            <a:pPr lvl="1"/>
            <a:r>
              <a:rPr lang="en-GB" sz="2400" b="0" dirty="0" smtClean="0"/>
              <a:t>New working methods</a:t>
            </a:r>
          </a:p>
          <a:p>
            <a:pPr lvl="1"/>
            <a:r>
              <a:rPr lang="en-GB" sz="2400" b="0" dirty="0" smtClean="0"/>
              <a:t>And creativity</a:t>
            </a:r>
          </a:p>
        </p:txBody>
      </p:sp>
      <p:pic>
        <p:nvPicPr>
          <p:cNvPr id="4" name="Picture 16" descr="http://www.ah.dk/erhvervsuddannelser/PublishingImages/Weltklasse-050906-1879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1379984" cy="20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247650"/>
            <a:ext cx="6624736" cy="895350"/>
          </a:xfrm>
        </p:spPr>
        <p:txBody>
          <a:bodyPr/>
          <a:lstStyle/>
          <a:p>
            <a:r>
              <a:rPr lang="en-GB" sz="2800" dirty="0" smtClean="0"/>
              <a:t>Options at many technological levels</a:t>
            </a:r>
            <a:endParaRPr lang="en-GB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71600" y="1968500"/>
            <a:ext cx="7520880" cy="4114800"/>
          </a:xfrm>
        </p:spPr>
        <p:txBody>
          <a:bodyPr/>
          <a:lstStyle/>
          <a:p>
            <a:r>
              <a:rPr lang="en-GB" b="0" dirty="0" smtClean="0"/>
              <a:t>1 or 1-to-1 pc in the classroom change teaching</a:t>
            </a:r>
          </a:p>
          <a:p>
            <a:r>
              <a:rPr lang="en-GB" b="0" dirty="0" err="1" smtClean="0"/>
              <a:t>Touchpads</a:t>
            </a:r>
            <a:r>
              <a:rPr lang="en-GB" b="0" dirty="0" smtClean="0"/>
              <a:t>/</a:t>
            </a:r>
            <a:r>
              <a:rPr lang="en-GB" b="0" dirty="0" err="1" smtClean="0"/>
              <a:t>iPads</a:t>
            </a:r>
            <a:r>
              <a:rPr lang="en-GB" b="0" dirty="0" smtClean="0"/>
              <a:t>/</a:t>
            </a:r>
            <a:r>
              <a:rPr lang="en-GB" b="0" dirty="0" err="1" smtClean="0"/>
              <a:t>pda</a:t>
            </a:r>
            <a:r>
              <a:rPr lang="en-GB" b="0" dirty="0" smtClean="0"/>
              <a:t> facilitate mobile learning</a:t>
            </a:r>
          </a:p>
          <a:p>
            <a:pPr lvl="1"/>
            <a:r>
              <a:rPr lang="en-GB" b="0" dirty="0" smtClean="0"/>
              <a:t>And creativity</a:t>
            </a:r>
          </a:p>
          <a:p>
            <a:r>
              <a:rPr lang="en-GB" b="0" dirty="0" smtClean="0"/>
              <a:t>Mobile phones </a:t>
            </a:r>
          </a:p>
          <a:p>
            <a:pPr lvl="1"/>
            <a:r>
              <a:rPr lang="en-GB" b="0" dirty="0" smtClean="0"/>
              <a:t>a small computer, camera etc.</a:t>
            </a:r>
          </a:p>
          <a:p>
            <a:endParaRPr lang="en-GB" b="0" dirty="0" smtClean="0"/>
          </a:p>
          <a:p>
            <a:r>
              <a:rPr lang="en-GB" b="0" dirty="0" smtClean="0"/>
              <a:t>But how does it influence learning process?</a:t>
            </a:r>
          </a:p>
          <a:p>
            <a:pPr lvl="1"/>
            <a:r>
              <a:rPr lang="en-GB" b="0" dirty="0" smtClean="0"/>
              <a:t>Written contra oral competencies</a:t>
            </a:r>
          </a:p>
          <a:p>
            <a:pPr lvl="1"/>
            <a:r>
              <a:rPr lang="en-GB" b="0" dirty="0" smtClean="0"/>
              <a:t>Selection of text types: longer texts are avoided</a:t>
            </a:r>
            <a:endParaRPr lang="en-GB" b="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Use ICT and do it in different ways</a:t>
            </a:r>
            <a:endParaRPr lang="en-GB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31640" y="1628800"/>
            <a:ext cx="7086600" cy="4608512"/>
          </a:xfrm>
        </p:spPr>
        <p:txBody>
          <a:bodyPr/>
          <a:lstStyle/>
          <a:p>
            <a:r>
              <a:rPr lang="en-GB" b="0" dirty="0" smtClean="0"/>
              <a:t>ICT used in different ways can interact with students’ different learning strategies</a:t>
            </a:r>
          </a:p>
          <a:p>
            <a:r>
              <a:rPr lang="en-GB" b="0" dirty="0" smtClean="0"/>
              <a:t>Boys and girls might benefit differently</a:t>
            </a:r>
          </a:p>
          <a:p>
            <a:pPr lvl="1"/>
            <a:r>
              <a:rPr lang="en-GB" b="0" dirty="0" smtClean="0"/>
              <a:t>Ref. PISA CBAS 2006</a:t>
            </a:r>
          </a:p>
          <a:p>
            <a:r>
              <a:rPr lang="en-GB" b="0" dirty="0" smtClean="0"/>
              <a:t>‘Quiet girls’ or immigrant student can perform better in class working with computer</a:t>
            </a:r>
          </a:p>
          <a:p>
            <a:r>
              <a:rPr lang="en-GB" b="0" dirty="0" smtClean="0"/>
              <a:t>Student with different learning disabilities can learn at own speed and be successful</a:t>
            </a:r>
          </a:p>
          <a:p>
            <a:endParaRPr lang="en-GB" b="0" dirty="0" smtClean="0"/>
          </a:p>
          <a:p>
            <a:r>
              <a:rPr lang="en-GB" b="0" dirty="0" smtClean="0"/>
              <a:t>Schools have an obligation to overcome a social based digital gab</a:t>
            </a:r>
          </a:p>
          <a:p>
            <a:endParaRPr lang="en-GB" b="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642938"/>
          </a:xfrm>
        </p:spPr>
        <p:txBody>
          <a:bodyPr/>
          <a:lstStyle/>
          <a:p>
            <a:r>
              <a:rPr lang="da-DK" dirty="0" smtClean="0"/>
              <a:t>Poulsen &amp; </a:t>
            </a:r>
            <a:r>
              <a:rPr lang="da-DK" dirty="0" err="1" smtClean="0"/>
              <a:t>Sørensen’s</a:t>
            </a:r>
            <a:r>
              <a:rPr lang="da-DK" dirty="0" smtClean="0"/>
              <a:t> 5 scenarios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3648" y="1941934"/>
            <a:ext cx="7283152" cy="5087466"/>
          </a:xfrm>
        </p:spPr>
        <p:txBody>
          <a:bodyPr/>
          <a:lstStyle/>
          <a:p>
            <a:r>
              <a:rPr lang="en-GB" sz="2200" b="0" dirty="0" smtClean="0">
                <a:solidFill>
                  <a:schemeClr val="accent1"/>
                </a:solidFill>
              </a:rPr>
              <a:t>The Glasshouse</a:t>
            </a:r>
            <a:r>
              <a:rPr lang="en-GB" sz="2200" b="0" dirty="0" smtClean="0"/>
              <a:t>: control the use of ICT, expose the use, and keep part of use hidden without logical order</a:t>
            </a:r>
          </a:p>
          <a:p>
            <a:r>
              <a:rPr lang="en-GB" sz="2200" b="0" dirty="0" smtClean="0">
                <a:solidFill>
                  <a:schemeClr val="accent1"/>
                </a:solidFill>
              </a:rPr>
              <a:t>The Nest</a:t>
            </a:r>
            <a:r>
              <a:rPr lang="en-GB" sz="2200" b="0" dirty="0" smtClean="0"/>
              <a:t>: student build a nest of relations internal in class – protect them from the outside and the teacher</a:t>
            </a:r>
          </a:p>
          <a:p>
            <a:r>
              <a:rPr lang="en-GB" sz="2200" b="0" dirty="0" smtClean="0">
                <a:solidFill>
                  <a:schemeClr val="accent1"/>
                </a:solidFill>
              </a:rPr>
              <a:t>The Machine</a:t>
            </a:r>
            <a:r>
              <a:rPr lang="en-GB" sz="2200" b="0" dirty="0" smtClean="0"/>
              <a:t>: ICT as a collective ritual – all focus on the Smart board</a:t>
            </a:r>
          </a:p>
          <a:p>
            <a:r>
              <a:rPr lang="en-GB" sz="2200" b="0" dirty="0" smtClean="0">
                <a:solidFill>
                  <a:schemeClr val="accent1"/>
                </a:solidFill>
              </a:rPr>
              <a:t>The Two Towers</a:t>
            </a:r>
            <a:r>
              <a:rPr lang="en-GB" sz="2200" b="0" dirty="0" smtClean="0"/>
              <a:t>: students are segmented: the ambitious girls, the party girls, and the ICT-clever boys</a:t>
            </a:r>
          </a:p>
          <a:p>
            <a:r>
              <a:rPr lang="en-GB" sz="2200" b="0" dirty="0" smtClean="0">
                <a:solidFill>
                  <a:schemeClr val="accent1"/>
                </a:solidFill>
              </a:rPr>
              <a:t>The Ford</a:t>
            </a:r>
            <a:r>
              <a:rPr lang="en-GB" sz="2200" b="0" dirty="0" smtClean="0"/>
              <a:t>: close to introduce new technology and has given up the old. But in the mean time nothing interesting happens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use of ICT in classroom</a:t>
            </a: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1254917" y="1772816"/>
          <a:ext cx="7853587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760"/>
                <a:gridCol w="1214446"/>
                <a:gridCol w="1143008"/>
                <a:gridCol w="1173480"/>
                <a:gridCol w="1200168"/>
                <a:gridCol w="12367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%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Glass-house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Nest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Machine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Two Towers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Ford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Game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50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36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5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60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21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Entertainment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73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64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24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67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38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Class contact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55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93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10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67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8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External contact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46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93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58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73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42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Friendship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55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71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38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87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46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Subject related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100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100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33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80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67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Speak to teacher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0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14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10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20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4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Discuss teaching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46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29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5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20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13</a:t>
                      </a:r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71" name="Tekstboks 5"/>
          <p:cNvSpPr txBox="1">
            <a:spLocks noChangeArrowheads="1"/>
          </p:cNvSpPr>
          <p:nvPr/>
        </p:nvSpPr>
        <p:spPr bwMode="auto">
          <a:xfrm>
            <a:off x="1475655" y="5805264"/>
            <a:ext cx="6318969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da-DK" sz="1600" dirty="0"/>
              <a:t>From Michael Poulsen and Erik Kruse </a:t>
            </a:r>
            <a:r>
              <a:rPr lang="en-US" sz="1600" dirty="0" err="1"/>
              <a:t>Sørensen’s</a:t>
            </a:r>
            <a:r>
              <a:rPr lang="da-DK" sz="1600" dirty="0"/>
              <a:t> </a:t>
            </a:r>
            <a:r>
              <a:rPr lang="en-US" sz="1600" dirty="0"/>
              <a:t>chapter</a:t>
            </a:r>
            <a:r>
              <a:rPr lang="da-DK" sz="1600" dirty="0"/>
              <a:t> in Ret og Gyldighed i gymnasiet</a:t>
            </a:r>
          </a:p>
          <a:p>
            <a:pPr lvl="1">
              <a:buNone/>
            </a:pPr>
            <a:r>
              <a:rPr lang="da-DK" sz="1600" dirty="0"/>
              <a:t>(IFPR/South Danish </a:t>
            </a:r>
            <a:r>
              <a:rPr lang="en-US" sz="1600" dirty="0"/>
              <a:t>University</a:t>
            </a:r>
            <a:r>
              <a:rPr lang="da-DK" sz="1600" dirty="0"/>
              <a:t>, nov. 2009)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Consequence of a choice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59632" y="1412776"/>
            <a:ext cx="7560840" cy="50880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z="2600" b="0" dirty="0" smtClean="0"/>
              <a:t>ICT use creates</a:t>
            </a:r>
          </a:p>
          <a:p>
            <a:r>
              <a:rPr lang="en-GB" sz="2600" b="0" dirty="0" smtClean="0"/>
              <a:t>Glasshouse: conflicts and </a:t>
            </a:r>
            <a:r>
              <a:rPr lang="en-GB" sz="2600" b="0" dirty="0" err="1" smtClean="0"/>
              <a:t>hierarcy</a:t>
            </a:r>
            <a:endParaRPr lang="en-GB" sz="2600" b="0" dirty="0" smtClean="0"/>
          </a:p>
          <a:p>
            <a:r>
              <a:rPr lang="en-GB" sz="2600" b="0" dirty="0" smtClean="0"/>
              <a:t>Nest: excluding security zones</a:t>
            </a:r>
          </a:p>
          <a:p>
            <a:r>
              <a:rPr lang="en-GB" sz="2600" b="0" dirty="0" smtClean="0"/>
              <a:t>Machine: a collective mass</a:t>
            </a:r>
          </a:p>
          <a:p>
            <a:r>
              <a:rPr lang="en-GB" sz="2600" b="0" dirty="0" smtClean="0"/>
              <a:t>Two Towers: division</a:t>
            </a:r>
          </a:p>
          <a:p>
            <a:r>
              <a:rPr lang="en-GB" sz="2600" b="0" dirty="0" smtClean="0"/>
              <a:t>Ford: boredom</a:t>
            </a:r>
          </a:p>
          <a:p>
            <a:endParaRPr lang="en-GB" sz="2600" b="0" dirty="0" smtClean="0"/>
          </a:p>
          <a:p>
            <a:r>
              <a:rPr lang="en-GB" sz="2600" b="0" dirty="0" smtClean="0"/>
              <a:t>The differences is a result of what school and teacher has made of choice regarding use of ICT </a:t>
            </a:r>
            <a:br>
              <a:rPr lang="en-GB" sz="2600" b="0" dirty="0" smtClean="0"/>
            </a:br>
            <a:r>
              <a:rPr lang="en-GB" sz="2600" b="0" i="1" dirty="0" smtClean="0"/>
              <a:t>– or not chosen</a:t>
            </a:r>
          </a:p>
        </p:txBody>
      </p:sp>
      <p:pic>
        <p:nvPicPr>
          <p:cNvPr id="4" name="Picture 8" descr="http://www.ah.dk/handelsgymnasiet/PublishingImages/Weltklasse-050906-18808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132856"/>
            <a:ext cx="152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/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Goals for use of ICT</a:t>
            </a:r>
            <a:endParaRPr lang="da-DK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3648" y="2143125"/>
            <a:ext cx="7560840" cy="4429125"/>
          </a:xfrm>
        </p:spPr>
        <p:txBody>
          <a:bodyPr/>
          <a:lstStyle/>
          <a:p>
            <a:pPr eaLnBrk="1" hangingPunct="1"/>
            <a:r>
              <a:rPr lang="en-GB" b="0" dirty="0" smtClean="0">
                <a:latin typeface="Arial" pitchFamily="34" charset="0"/>
                <a:cs typeface="Arial" pitchFamily="34" charset="0"/>
              </a:rPr>
              <a:t>Train students in use of modern technology</a:t>
            </a:r>
          </a:p>
          <a:p>
            <a:pPr lvl="1" eaLnBrk="1" hangingPunct="1"/>
            <a:r>
              <a:rPr lang="en-GB" b="0" dirty="0" smtClean="0">
                <a:latin typeface="Arial" pitchFamily="34" charset="0"/>
                <a:cs typeface="Arial" pitchFamily="34" charset="0"/>
              </a:rPr>
              <a:t>Prepare students for job in a modern society</a:t>
            </a:r>
          </a:p>
          <a:p>
            <a:pPr lvl="1" eaLnBrk="1" hangingPunct="1"/>
            <a:r>
              <a:rPr lang="en-GB" b="0" dirty="0" smtClean="0">
                <a:latin typeface="Arial" pitchFamily="34" charset="0"/>
                <a:cs typeface="Arial" pitchFamily="34" charset="0"/>
              </a:rPr>
              <a:t>Digital  competence 1 of 8 EU key competences</a:t>
            </a:r>
          </a:p>
          <a:p>
            <a:pPr eaLnBrk="1" hangingPunct="1"/>
            <a:r>
              <a:rPr lang="en-GB" b="0" dirty="0" smtClean="0">
                <a:latin typeface="Arial" pitchFamily="34" charset="0"/>
                <a:cs typeface="Arial" pitchFamily="34" charset="0"/>
              </a:rPr>
              <a:t>Train new competences</a:t>
            </a:r>
          </a:p>
          <a:p>
            <a:pPr lvl="1" eaLnBrk="1" hangingPunct="1"/>
            <a:r>
              <a:rPr lang="en-GB" b="0" dirty="0" smtClean="0">
                <a:latin typeface="Arial" pitchFamily="34" charset="0"/>
                <a:cs typeface="Arial" pitchFamily="34" charset="0"/>
              </a:rPr>
              <a:t>Collect information, be critical, project work</a:t>
            </a:r>
            <a:br>
              <a:rPr lang="en-GB" b="0" dirty="0" smtClean="0">
                <a:latin typeface="Arial" pitchFamily="34" charset="0"/>
                <a:cs typeface="Arial" pitchFamily="34" charset="0"/>
              </a:rPr>
            </a:br>
            <a:r>
              <a:rPr lang="en-GB" b="0" dirty="0" smtClean="0">
                <a:latin typeface="Arial" pitchFamily="34" charset="0"/>
                <a:cs typeface="Arial" pitchFamily="34" charset="0"/>
              </a:rPr>
              <a:t>Social and civic competences plus initiative and</a:t>
            </a:r>
            <a:br>
              <a:rPr lang="en-GB" b="0" dirty="0" smtClean="0">
                <a:latin typeface="Arial" pitchFamily="34" charset="0"/>
                <a:cs typeface="Arial" pitchFamily="34" charset="0"/>
              </a:rPr>
            </a:br>
            <a:r>
              <a:rPr lang="en-GB" b="0" dirty="0" smtClean="0">
                <a:latin typeface="Arial" pitchFamily="34" charset="0"/>
                <a:cs typeface="Arial" pitchFamily="34" charset="0"/>
              </a:rPr>
              <a:t>entrepreneurship are also EU key competences</a:t>
            </a:r>
          </a:p>
          <a:p>
            <a:pPr eaLnBrk="1" hangingPunct="1"/>
            <a:r>
              <a:rPr lang="en-GB" b="0" dirty="0" smtClean="0">
                <a:latin typeface="Arial" pitchFamily="34" charset="0"/>
                <a:cs typeface="Arial" pitchFamily="34" charset="0"/>
              </a:rPr>
              <a:t>Learn more in the subjects</a:t>
            </a:r>
          </a:p>
          <a:p>
            <a:pPr lvl="1" eaLnBrk="1" hangingPunct="1"/>
            <a:r>
              <a:rPr lang="en-GB" b="0" dirty="0" smtClean="0">
                <a:latin typeface="Arial" pitchFamily="34" charset="0"/>
                <a:cs typeface="Arial" pitchFamily="34" charset="0"/>
              </a:rPr>
              <a:t>No evidence in ELFE or in Handbook on </a:t>
            </a:r>
            <a:r>
              <a:rPr lang="en-GB" b="0" dirty="0" err="1" smtClean="0">
                <a:latin typeface="Arial" pitchFamily="34" charset="0"/>
                <a:cs typeface="Arial" pitchFamily="34" charset="0"/>
              </a:rPr>
              <a:t>Informa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-</a:t>
            </a:r>
            <a:br>
              <a:rPr lang="en-GB" b="0" dirty="0" smtClean="0">
                <a:latin typeface="Arial" pitchFamily="34" charset="0"/>
                <a:cs typeface="Arial" pitchFamily="34" charset="0"/>
              </a:rPr>
            </a:br>
            <a:r>
              <a:rPr lang="en-GB" b="0" dirty="0" err="1" smtClean="0">
                <a:latin typeface="Arial" pitchFamily="34" charset="0"/>
                <a:cs typeface="Arial" pitchFamily="34" charset="0"/>
              </a:rPr>
              <a:t>tion</a:t>
            </a:r>
            <a:r>
              <a:rPr lang="en-GB" b="0" dirty="0" smtClean="0">
                <a:latin typeface="Arial" pitchFamily="34" charset="0"/>
                <a:cs typeface="Arial" pitchFamily="34" charset="0"/>
              </a:rPr>
              <a:t> Technology in Primary and Sec. Education</a:t>
            </a:r>
          </a:p>
          <a:p>
            <a:pPr algn="ctr">
              <a:buNone/>
            </a:pPr>
            <a:endParaRPr lang="da-DK" dirty="0" smtClean="0"/>
          </a:p>
        </p:txBody>
      </p:sp>
      <p:sp>
        <p:nvSpPr>
          <p:cNvPr id="6" name="Tekstboks 5"/>
          <p:cNvSpPr txBox="1"/>
          <p:nvPr/>
        </p:nvSpPr>
        <p:spPr>
          <a:xfrm>
            <a:off x="8248402" y="2286000"/>
            <a:ext cx="716086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da-DK" sz="3200" b="1" dirty="0">
                <a:solidFill>
                  <a:schemeClr val="accent3"/>
                </a:solidFill>
                <a:sym typeface="Wingdings 2"/>
              </a:rPr>
              <a:t></a:t>
            </a:r>
            <a:endParaRPr lang="da-DK" sz="3200" b="1" dirty="0">
              <a:solidFill>
                <a:schemeClr val="accent3"/>
              </a:solidFill>
            </a:endParaRPr>
          </a:p>
        </p:txBody>
      </p:sp>
      <p:sp>
        <p:nvSpPr>
          <p:cNvPr id="8" name="Tekstboks 7"/>
          <p:cNvSpPr txBox="1">
            <a:spLocks noChangeArrowheads="1"/>
          </p:cNvSpPr>
          <p:nvPr/>
        </p:nvSpPr>
        <p:spPr bwMode="auto">
          <a:xfrm>
            <a:off x="8320409" y="4702175"/>
            <a:ext cx="500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da-DK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÷</a:t>
            </a:r>
            <a:endParaRPr lang="da-DK" sz="3200" b="1" dirty="0">
              <a:solidFill>
                <a:srgbClr val="FF0000"/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8252792" y="3348856"/>
            <a:ext cx="716086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da-DK" sz="3200" b="1" dirty="0">
                <a:solidFill>
                  <a:schemeClr val="accent3"/>
                </a:solidFill>
                <a:sym typeface="Wingdings 2"/>
              </a:rPr>
              <a:t></a:t>
            </a:r>
            <a:endParaRPr lang="da-DK" sz="3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/>
      <p:bldP spid="8" grpId="0"/>
      <p:bldP spid="10" grpId="0"/>
    </p:bldLst>
  </p:timing>
</p:sld>
</file>

<file path=ppt/theme/theme1.xml><?xml version="1.0" encoding="utf-8"?>
<a:theme xmlns:a="http://schemas.openxmlformats.org/drawingml/2006/main" name="GL-oplæg-2006">
  <a:themeElements>
    <a:clrScheme name="GL-præ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-præsentation">
      <a:majorFont>
        <a:latin typeface="SignaNormal-Light"/>
        <a:ea typeface=""/>
        <a:cs typeface=""/>
      </a:majorFont>
      <a:minorFont>
        <a:latin typeface="SignaNormal-Light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99"/>
          </a:buClr>
          <a:buSzTx/>
          <a:buFont typeface="Wingdings" pitchFamily="2" charset="2"/>
          <a:buChar char="§"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ignaNormal-Ligh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99"/>
          </a:buClr>
          <a:buSzTx/>
          <a:buFont typeface="Wingdings" pitchFamily="2" charset="2"/>
          <a:buChar char="§"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ignaNormal-Light" pitchFamily="2" charset="0"/>
          </a:defRPr>
        </a:defPPr>
      </a:lstStyle>
    </a:lnDef>
  </a:objectDefaults>
  <a:extraClrSchemeLst>
    <a:extraClrScheme>
      <a:clrScheme name="GL-præ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-præ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-præ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-præ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-præ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-præ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-præ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IUnit xmlns="db13979b-e751-4565-a77b-71e7edb4f069"/>
    <EIRegion xmlns="db13979b-e751-4565-a77b-71e7edb4f069"/>
    <AvailableOnWebsite xmlns="db13979b-e751-4565-a77b-71e7edb4f069">true</AvailableOnWebsite>
    <EIOrgan xmlns="db13979b-e751-4565-a77b-71e7edb4f069"/>
    <EI_x0020_Event xmlns="db13979b-e751-4565-a77b-71e7edb4f069" xsi:nil="true"/>
    <EITopic xmlns="db13979b-e751-4565-a77b-71e7edb4f069"/>
    <DocumentSource xmlns="db13979b-e751-4565-a77b-71e7edb4f069" xsi:nil="true"/>
    <DocumentLanguage xmlns="db13979b-e751-4565-a77b-71e7edb4f069">English</DocumentLanguage>
    <Date xmlns="db13979b-e751-4565-a77b-71e7edb4f069" xsi:nil="true"/>
    <EITermbaseTaxHTField0 xmlns="db13979b-e751-4565-a77b-71e7edb4f069">
      <Terms xmlns="http://schemas.microsoft.com/office/infopath/2007/PartnerControls"/>
    </EITermbaseTaxHTField0>
    <TaxCatchAll xmlns="db13979b-e751-4565-a77b-71e7edb4f069"/>
    <l360261a294540c48d9b0fdee2fb1d22 xmlns="db13979b-e751-4565-a77b-71e7edb4f069">
      <Terms xmlns="http://schemas.microsoft.com/office/infopath/2007/PartnerControls"/>
    </l360261a294540c48d9b0fdee2fb1d22>
    <kd7281ab553349538e0242a0ee89a9e1 xmlns="db13979b-e751-4565-a77b-71e7edb4f069">
      <Terms xmlns="http://schemas.microsoft.com/office/infopath/2007/PartnerControls"/>
    </kd7281ab553349538e0242a0ee89a9e1>
    <i64256cf79b641ea809ba8b9a8069568 xmlns="db13979b-e751-4565-a77b-71e7edb4f069">
      <Terms xmlns="http://schemas.microsoft.com/office/infopath/2007/PartnerControls"/>
    </i64256cf79b641ea809ba8b9a8069568>
    <o79ce48fd8d44e5eaac3fd0fc82a2951 xmlns="db13979b-e751-4565-a77b-71e7edb4f069">
      <Terms xmlns="http://schemas.microsoft.com/office/infopath/2007/PartnerControls"/>
    </o79ce48fd8d44e5eaac3fd0fc82a2951>
    <hd0be951f11940a08013d67eec6505c8 xmlns="db13979b-e751-4565-a77b-71e7edb4f069">
      <Terms xmlns="http://schemas.microsoft.com/office/infopath/2007/PartnerControls"/>
    </hd0be951f11940a08013d67eec6505c8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I Document" ma:contentTypeID="0x010100AA2F8202531E2B479DC903BD7BCD5C3F00E04239BAE3CFF643A8203BF81E96DC51" ma:contentTypeVersion="53" ma:contentTypeDescription="" ma:contentTypeScope="" ma:versionID="3ecdb67ee59564c7ec43419591cb38be">
  <xsd:schema xmlns:xsd="http://www.w3.org/2001/XMLSchema" xmlns:xs="http://www.w3.org/2001/XMLSchema" xmlns:p="http://schemas.microsoft.com/office/2006/metadata/properties" xmlns:ns2="db13979b-e751-4565-a77b-71e7edb4f069" targetNamespace="http://schemas.microsoft.com/office/2006/metadata/properties" ma:root="true" ma:fieldsID="68c9f9e723ff3b8d29c1e4b1699411ec" ns2:_="">
    <xsd:import namespace="db13979b-e751-4565-a77b-71e7edb4f069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DocumentLanguage" minOccurs="0"/>
                <xsd:element ref="ns2:AvailableOnWebsite" minOccurs="0"/>
                <xsd:element ref="ns2:EIRegion" minOccurs="0"/>
                <xsd:element ref="ns2:EIUnit" minOccurs="0"/>
                <xsd:element ref="ns2:EIOrgan" minOccurs="0"/>
                <xsd:element ref="ns2:EI_x0020_Event" minOccurs="0"/>
                <xsd:element ref="ns2:EITopic" minOccurs="0"/>
                <xsd:element ref="ns2:DocumentSource" minOccurs="0"/>
                <xsd:element ref="ns2:EITermbaseTaxHTField0" minOccurs="0"/>
                <xsd:element ref="ns2:TaxCatchAll" minOccurs="0"/>
                <xsd:element ref="ns2:TaxCatchAllLabel" minOccurs="0"/>
                <xsd:element ref="ns2:l360261a294540c48d9b0fdee2fb1d22" minOccurs="0"/>
                <xsd:element ref="ns2:hd0be951f11940a08013d67eec6505c8" minOccurs="0"/>
                <xsd:element ref="ns2:o79ce48fd8d44e5eaac3fd0fc82a2951" minOccurs="0"/>
                <xsd:element ref="ns2:kd7281ab553349538e0242a0ee89a9e1" minOccurs="0"/>
                <xsd:element ref="ns2:i64256cf79b641ea809ba8b9a806956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3979b-e751-4565-a77b-71e7edb4f069" elementFormDefault="qualified">
    <xsd:import namespace="http://schemas.microsoft.com/office/2006/documentManagement/types"/>
    <xsd:import namespace="http://schemas.microsoft.com/office/infopath/2007/PartnerControls"/>
    <xsd:element name="Date" ma:index="2" nillable="true" ma:displayName="Date" ma:description="EI document date." ma:format="DateOnly" ma:internalName="Date">
      <xsd:simpleType>
        <xsd:restriction base="dms:DateTime"/>
      </xsd:simpleType>
    </xsd:element>
    <xsd:element name="DocumentLanguage" ma:index="5" nillable="true" ma:displayName="Document Language" ma:default="English" ma:format="RadioButtons" ma:internalName="DocumentLanguage">
      <xsd:simpleType>
        <xsd:restriction base="dms:Choice">
          <xsd:enumeration value="English"/>
          <xsd:enumeration value="French"/>
          <xsd:enumeration value="Spanish"/>
          <xsd:enumeration value="Other"/>
          <xsd:enumeration value="Multiple"/>
        </xsd:restriction>
      </xsd:simpleType>
    </xsd:element>
    <xsd:element name="AvailableOnWebsite" ma:index="6" nillable="true" ma:displayName="Available On Website" ma:default="1" ma:description="Make this document available on the public EI website." ma:internalName="AvailableOnWebsite">
      <xsd:simpleType>
        <xsd:restriction base="dms:Boolean"/>
      </xsd:simpleType>
    </xsd:element>
    <xsd:element name="EIRegion" ma:index="7" nillable="true" ma:displayName="EI Region" ma:description="Education International region." ma:hidden="true" ma:list="{29c7dc5d-89a6-4101-a71e-0c6c975a07cf}" ma:internalName="EIRegio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Unit" ma:index="8" nillable="true" ma:displayName="EI Unit" ma:hidden="true" ma:list="068bb678-3c6d-45ba-97bd-4f06a914f196" ma:internalName="EIUnit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Organ" ma:index="9" nillable="true" ma:displayName="EI Group" ma:hidden="true" ma:list="{2698a646-4c05-4ac8-9e4f-4a88bcd5d2e2}" ma:internalName="EIOrga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_x0020_Event" ma:index="11" nillable="true" ma:displayName="EI Event" ma:hidden="true" ma:list="{0292d145-1b29-4696-ba3c-d4afe19ee511}" ma:internalName="EI_x0020_Event" ma:readOnly="false" ma:showField="EventTitleForChoiceDropdown" ma:web="db13979b-e751-4565-a77b-71e7edb4f069">
      <xsd:simpleType>
        <xsd:restriction base="dms:Lookup"/>
      </xsd:simpleType>
    </xsd:element>
    <xsd:element name="EITopic" ma:index="12" nillable="true" ma:displayName="EI Topic" ma:hidden="true" ma:list="dd9f5b98-3a89-4125-b977-90d82d0197dd" ma:internalName="EITopic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Source" ma:index="13" nillable="true" ma:displayName="Document Source" ma:description="Organisation which issued the document." ma:list="{49ba241f-8346-4576-b9e1-b1a7b41f86e8}" ma:internalName="DocumentSource" ma:showField="Title" ma:web="db13979b-e751-4565-a77b-71e7edb4f069">
      <xsd:simpleType>
        <xsd:restriction base="dms:Lookup"/>
      </xsd:simpleType>
    </xsd:element>
    <xsd:element name="EITermbaseTaxHTField0" ma:index="19" nillable="true" ma:taxonomy="true" ma:internalName="EITermbaseTaxHTField0" ma:taxonomyFieldName="EITermbase" ma:displayName="EIDocType" ma:readOnly="false" ma:default="" ma:fieldId="{58649bc0-05b1-4c82-b72c-a96912b32633}" ma:taxonomyMulti="true" ma:sspId="0af2f461-2480-4a31-ac78-b054563ee389" ma:termSetId="2591b47b-c34c-4ee1-a350-73f6d52a178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e31c9898-5599-4d3d-bde2-aae45224e11b}" ma:internalName="TaxCatchAll" ma:showField="CatchAllData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e31c9898-5599-4d3d-bde2-aae45224e11b}" ma:internalName="TaxCatchAllLabel" ma:readOnly="true" ma:showField="CatchAllDataLabel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360261a294540c48d9b0fdee2fb1d22" ma:index="23" nillable="true" ma:taxonomy="true" ma:internalName="l360261a294540c48d9b0fdee2fb1d22" ma:taxonomyFieldName="EIEvent" ma:displayName="EIEvent" ma:default="" ma:fieldId="{5360261a-2945-40c4-8d9b-0fdee2fb1d22}" ma:taxonomyMulti="true" ma:sspId="0af2f461-2480-4a31-ac78-b054563ee389" ma:termSetId="46d855b6-eb13-4760-91d1-66f27ae7dc3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d0be951f11940a08013d67eec6505c8" ma:index="25" nillable="true" ma:taxonomy="true" ma:internalName="hd0be951f11940a08013d67eec6505c8" ma:taxonomyFieldName="EIUnit1" ma:displayName="EIUnit" ma:readOnly="false" ma:default="" ma:fieldId="{1d0be951-f119-40a0-8013-d67eec6505c8}" ma:taxonomyMulti="true" ma:sspId="0af2f461-2480-4a31-ac78-b054563ee389" ma:termSetId="5f7ca6b7-bc5d-4a29-b9c5-9d61f96be7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9ce48fd8d44e5eaac3fd0fc82a2951" ma:index="27" nillable="true" ma:taxonomy="true" ma:internalName="o79ce48fd8d44e5eaac3fd0fc82a2951" ma:taxonomyFieldName="EIGroup" ma:displayName="EIGroup" ma:default="" ma:fieldId="{879ce48f-d8d4-4e5e-aac3-fd0fc82a2951}" ma:taxonomyMulti="true" ma:sspId="0af2f461-2480-4a31-ac78-b054563ee389" ma:termSetId="1e97bc08-ae7e-4277-9be6-12765f62b2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7281ab553349538e0242a0ee89a9e1" ma:index="29" nillable="true" ma:taxonomy="true" ma:internalName="kd7281ab553349538e0242a0ee89a9e1" ma:taxonomyFieldName="EITopic1" ma:displayName="EITopic" ma:default="" ma:fieldId="{4d7281ab-5533-4953-8e02-42a0ee89a9e1}" ma:taxonomyMulti="true" ma:sspId="0af2f461-2480-4a31-ac78-b054563ee389" ma:termSetId="e2436a82-f458-4e28-a4e0-fa06e0b951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4256cf79b641ea809ba8b9a8069568" ma:index="31" nillable="true" ma:taxonomy="true" ma:internalName="i64256cf79b641ea809ba8b9a8069568" ma:taxonomyFieldName="EIRegion1" ma:displayName="EIRegion" ma:default="" ma:fieldId="{264256cf-79b6-41ea-809b-a8b9a8069568}" ma:taxonomyMulti="true" ma:sspId="0af2f461-2480-4a31-ac78-b054563ee389" ma:termSetId="126f87e2-8982-4d73-8d0c-1d6ec05017e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customXsn xmlns="http://schemas.microsoft.com/office/2006/metadata/customXsn">
  <xsnLocation>http://portal/_cts/EIDocument/8b5470c660bc9b5ccustomXsn.xsn</xsnLocation>
  <cached>True</cached>
  <openByDefault>True</openByDefault>
  <xsnScope>http://portal</xsnScope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C43602-3DC9-4491-BC32-276616299318}"/>
</file>

<file path=customXml/itemProps2.xml><?xml version="1.0" encoding="utf-8"?>
<ds:datastoreItem xmlns:ds="http://schemas.openxmlformats.org/officeDocument/2006/customXml" ds:itemID="{5CB4B1BF-EB24-4F6C-A201-A675FC00D32C}"/>
</file>

<file path=customXml/itemProps3.xml><?xml version="1.0" encoding="utf-8"?>
<ds:datastoreItem xmlns:ds="http://schemas.openxmlformats.org/officeDocument/2006/customXml" ds:itemID="{3665BF68-98B6-4603-A999-6C518E202F9C}"/>
</file>

<file path=customXml/itemProps4.xml><?xml version="1.0" encoding="utf-8"?>
<ds:datastoreItem xmlns:ds="http://schemas.openxmlformats.org/officeDocument/2006/customXml" ds:itemID="{E59C58FF-10C9-4BC2-8BBD-40F2E81A61A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663</Words>
  <Application>Microsoft Office PowerPoint</Application>
  <PresentationFormat>Skærmshow (4:3)</PresentationFormat>
  <Paragraphs>153</Paragraphs>
  <Slides>13</Slides>
  <Notes>10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5" baseType="lpstr">
      <vt:lpstr>GL-oplæg-2006</vt:lpstr>
      <vt:lpstr>Diagram</vt:lpstr>
      <vt:lpstr> Teachers use of ICT  to train both new and  traditional competencies</vt:lpstr>
      <vt:lpstr> PISA on ICT use in Denmark</vt:lpstr>
      <vt:lpstr>Un-used possibilities</vt:lpstr>
      <vt:lpstr>Options at many technological levels</vt:lpstr>
      <vt:lpstr>Use ICT and do it in different ways</vt:lpstr>
      <vt:lpstr>Poulsen &amp; Sørensen’s 5 scenarios</vt:lpstr>
      <vt:lpstr>Daily use of ICT in classroom</vt:lpstr>
      <vt:lpstr>Consequence of a choice</vt:lpstr>
      <vt:lpstr>Goals for use of ICT</vt:lpstr>
      <vt:lpstr>What to do…</vt:lpstr>
      <vt:lpstr>Pedagogical training</vt:lpstr>
      <vt:lpstr>OECD’s TALIS 2008   Teachers’ professional development needs</vt:lpstr>
      <vt:lpstr>Need for education and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promote learning  with technology?</dc:title>
  <dc:creator>Hans Laugesen</dc:creator>
  <cp:lastModifiedBy>Hans Laugesen</cp:lastModifiedBy>
  <cp:revision>35</cp:revision>
  <dcterms:created xsi:type="dcterms:W3CDTF">2011-01-30T13:58:52Z</dcterms:created>
  <dcterms:modified xsi:type="dcterms:W3CDTF">2011-05-15T17:23:43Z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0x010100AA2F8202531E2B479DC903BD7BCD5C3F00E04239BAE3CFF643A8203BF81E96DC51</vt:lpwstr>
  </property>
</Properties>
</file>