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316" r:id="rId2"/>
    <p:sldId id="357" r:id="rId3"/>
    <p:sldId id="376" r:id="rId4"/>
    <p:sldId id="378" r:id="rId5"/>
    <p:sldId id="373" r:id="rId6"/>
    <p:sldId id="386" r:id="rId7"/>
    <p:sldId id="374" r:id="rId8"/>
    <p:sldId id="380" r:id="rId9"/>
    <p:sldId id="382" r:id="rId10"/>
    <p:sldId id="383" r:id="rId11"/>
    <p:sldId id="384" r:id="rId12"/>
    <p:sldId id="385" r:id="rId13"/>
    <p:sldId id="388" r:id="rId14"/>
    <p:sldId id="370" r:id="rId15"/>
    <p:sldId id="392" r:id="rId16"/>
    <p:sldId id="390" r:id="rId17"/>
    <p:sldId id="391" r:id="rId18"/>
    <p:sldId id="393" r:id="rId19"/>
  </p:sldIdLst>
  <p:sldSz cx="9144000" cy="6858000" type="screen4x3"/>
  <p:notesSz cx="6797675" cy="9928225"/>
  <p:defaultTextStyle>
    <a:defPPr>
      <a:defRPr lang="da-DK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0099"/>
      </a:buClr>
      <a:buFont typeface="Wingdings" pitchFamily="2" charset="2"/>
      <a:defRPr sz="1600" b="1" kern="1200">
        <a:solidFill>
          <a:srgbClr val="4D4D4D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0099"/>
      </a:buClr>
      <a:buFont typeface="Wingdings" pitchFamily="2" charset="2"/>
      <a:defRPr sz="1600" b="1" kern="1200">
        <a:solidFill>
          <a:srgbClr val="4D4D4D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0099"/>
      </a:buClr>
      <a:buFont typeface="Wingdings" pitchFamily="2" charset="2"/>
      <a:defRPr sz="1600" b="1" kern="1200">
        <a:solidFill>
          <a:srgbClr val="4D4D4D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0099"/>
      </a:buClr>
      <a:buFont typeface="Wingdings" pitchFamily="2" charset="2"/>
      <a:defRPr sz="1600" b="1" kern="1200">
        <a:solidFill>
          <a:srgbClr val="4D4D4D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0099"/>
      </a:buClr>
      <a:buFont typeface="Wingdings" pitchFamily="2" charset="2"/>
      <a:defRPr sz="1600" b="1" kern="1200">
        <a:solidFill>
          <a:srgbClr val="4D4D4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4D4D4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4D4D4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4D4D4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4D4D4D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65A28"/>
    <a:srgbClr val="33CCCC"/>
    <a:srgbClr val="CC0000"/>
    <a:srgbClr val="009999"/>
    <a:srgbClr val="339966"/>
    <a:srgbClr val="6E8AB4"/>
    <a:srgbClr val="1F047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4793" autoAdjust="0"/>
    <p:restoredTop sz="94595" autoAdjust="0"/>
  </p:normalViewPr>
  <p:slideViewPr>
    <p:cSldViewPr>
      <p:cViewPr varScale="1">
        <p:scale>
          <a:sx n="73" d="100"/>
          <a:sy n="73" d="100"/>
        </p:scale>
        <p:origin x="-1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2" tIns="46482" rIns="92962" bIns="46482" numCol="1" anchor="t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49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2" tIns="46482" rIns="92962" bIns="46482" numCol="1" anchor="t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511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2" tIns="46482" rIns="92962" bIns="46482" numCol="1" anchor="b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495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2" tIns="46482" rIns="92962" bIns="46482" numCol="1" anchor="b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FA3775F-C325-4366-BBFF-8560A9CB204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2" tIns="46482" rIns="92962" bIns="46482" numCol="1" anchor="t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2" tIns="46482" rIns="92962" bIns="46482" numCol="1" anchor="t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2" tIns="46482" rIns="92962" bIns="46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2" tIns="46482" rIns="92962" bIns="46482" numCol="1" anchor="b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2" tIns="46482" rIns="92962" bIns="46482" numCol="1" anchor="b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6F292A1-E61A-4DD1-9C48-F1464137F20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BF60C-0F90-4927-9BEF-E792AC6CCB4D}" type="slidenum">
              <a:rPr lang="da-DK" smtClean="0">
                <a:latin typeface="Times New Roman" pitchFamily="18" charset="0"/>
              </a:rPr>
              <a:pPr/>
              <a:t>1</a:t>
            </a:fld>
            <a:endParaRPr lang="da-DK" dirty="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solidFill>
            <a:srgbClr val="FFFFFF"/>
          </a:solidFill>
          <a:ln/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34820" name="Pladsholder til diasnumm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05A68A1-EE9C-42CA-A5A2-AF34CC69F778}" type="slidenum">
              <a:rPr lang="da-DK" sz="1200" b="0">
                <a:solidFill>
                  <a:schemeClr val="tx1"/>
                </a:solidFill>
                <a:cs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a-DK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3677A-BD9E-4A7C-AD65-3D42FBC93CD4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2150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4CBF24-28F2-44DB-8AED-0F543D2771BE}" type="slidenum">
              <a:rPr lang="da-DK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17411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45523D-9047-4A1D-AC33-62E8BE50565E}" type="slidenum">
              <a:rPr lang="da-DK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409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A1A729-A9BC-428F-BEBD-C4DEFA12DF30}" type="slidenum">
              <a:rPr lang="da-DK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41988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1B221-7DF6-4A55-AF5D-A451272A6517}" type="slidenum">
              <a:rPr lang="da-DK" smtClean="0">
                <a:latin typeface="Times New Roman" pitchFamily="18" charset="0"/>
              </a:rPr>
              <a:pPr/>
              <a:t>14</a:t>
            </a:fld>
            <a:endParaRPr lang="da-DK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AF45-28B6-4972-A07B-5146D3F20E17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153150" y="247650"/>
            <a:ext cx="1871663" cy="6345238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4988" y="247650"/>
            <a:ext cx="5465762" cy="6345238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8" y="247650"/>
            <a:ext cx="7480300" cy="75247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534988" y="1406525"/>
            <a:ext cx="7489825" cy="5186363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et diagram</a:t>
            </a:r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4988" y="1406525"/>
            <a:ext cx="3668712" cy="518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56100" y="1406525"/>
            <a:ext cx="3668713" cy="518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8188" y="1406525"/>
            <a:ext cx="7286625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teksttypografien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endParaRPr lang="da-DK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8825" y="247650"/>
            <a:ext cx="72326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</a:t>
            </a:r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4076700" y="2314575"/>
            <a:ext cx="9144000" cy="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0" tIns="36000" rIns="0"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0" y="6432550"/>
            <a:ext cx="75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da-DK" b="0">
                <a:solidFill>
                  <a:schemeClr val="tx1"/>
                </a:solidFill>
                <a:latin typeface="SignaNormal-Light" pitchFamily="2" charset="0"/>
              </a:rPr>
              <a:t> </a:t>
            </a:r>
            <a:fld id="{17BCCFE2-E5F9-48B5-8B31-EFD64FFAC782}" type="slidenum">
              <a:rPr lang="da-DK" b="0">
                <a:solidFill>
                  <a:schemeClr val="tx1"/>
                </a:solidFill>
                <a:latin typeface="SignaNormal-Light" pitchFamily="2" charset="0"/>
              </a:rPr>
              <a:pPr>
                <a:lnSpc>
                  <a:spcPct val="100000"/>
                </a:lnSpc>
                <a:spcBef>
                  <a:spcPct val="20000"/>
                </a:spcBef>
                <a:defRPr/>
              </a:pPr>
              <a:t>‹nr.›</a:t>
            </a:fld>
            <a:endParaRPr lang="da-DK" b="0">
              <a:solidFill>
                <a:schemeClr val="tx1"/>
              </a:solidFill>
              <a:latin typeface="SignaNormal-Light" pitchFamily="2" charset="0"/>
            </a:endParaRPr>
          </a:p>
        </p:txBody>
      </p:sp>
      <p:pic>
        <p:nvPicPr>
          <p:cNvPr id="2054" name="Picture 15" descr="C:\Documents and Settings\LH\Desktop\Logo\GL-LOGO2_farve.tif"/>
          <p:cNvPicPr>
            <a:picLocks noChangeAspect="1" noChangeArrowheads="1"/>
          </p:cNvPicPr>
          <p:nvPr/>
        </p:nvPicPr>
        <p:blipFill>
          <a:blip r:embed="rId14" cstate="print"/>
          <a:srcRect l="25000" t="32397" r="24406" b="26967"/>
          <a:stretch>
            <a:fillRect/>
          </a:stretch>
        </p:blipFill>
        <p:spPr bwMode="auto">
          <a:xfrm>
            <a:off x="7897813" y="5645150"/>
            <a:ext cx="896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29" name="Line 17"/>
          <p:cNvSpPr>
            <a:spLocks noChangeShapeType="1"/>
          </p:cNvSpPr>
          <p:nvPr/>
        </p:nvSpPr>
        <p:spPr bwMode="auto">
          <a:xfrm>
            <a:off x="0" y="1000125"/>
            <a:ext cx="80200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 b="1">
          <a:solidFill>
            <a:schemeClr val="tx1"/>
          </a:solidFill>
          <a:latin typeface="SignaNormal-Light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 b="1">
          <a:solidFill>
            <a:schemeClr val="tx1"/>
          </a:solidFill>
          <a:latin typeface="SignaNormal-Light" pitchFamily="2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 b="1">
          <a:solidFill>
            <a:schemeClr val="tx1"/>
          </a:solidFill>
          <a:latin typeface="SignaNormal-Light" pitchFamily="2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 b="1">
          <a:solidFill>
            <a:schemeClr val="tx1"/>
          </a:solidFill>
          <a:latin typeface="SignaNormal-Light" pitchFamily="2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 b="1">
          <a:solidFill>
            <a:schemeClr val="tx1"/>
          </a:solidFill>
          <a:latin typeface="SignaNormal-Light" pitchFamily="2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427038" y="5733256"/>
            <a:ext cx="57291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3200" dirty="0" smtClean="0">
                <a:solidFill>
                  <a:schemeClr val="bg2"/>
                </a:solidFill>
                <a:latin typeface="SignaNormal-Light" pitchFamily="2" charset="0"/>
              </a:rPr>
              <a:t>Teachers’ perspective: What </a:t>
            </a:r>
            <a:r>
              <a:rPr lang="en-GB" sz="3200" dirty="0" smtClean="0">
                <a:solidFill>
                  <a:schemeClr val="bg2"/>
                </a:solidFill>
                <a:latin typeface="SignaNormal-Light" pitchFamily="2" charset="0"/>
              </a:rPr>
              <a:t>ICT Competence </a:t>
            </a:r>
            <a:r>
              <a:rPr lang="en-GB" sz="3200" dirty="0" smtClean="0">
                <a:solidFill>
                  <a:schemeClr val="bg2"/>
                </a:solidFill>
                <a:latin typeface="SignaNormal-Light" pitchFamily="2" charset="0"/>
              </a:rPr>
              <a:t>and Professional Development do we need?</a:t>
            </a:r>
            <a:endParaRPr lang="en-GB" sz="4400" dirty="0">
              <a:solidFill>
                <a:schemeClr val="bg2"/>
              </a:solidFill>
              <a:latin typeface="SignaNormal-Light" pitchFamily="2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6388100"/>
            <a:ext cx="530225" cy="46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146800" y="6370638"/>
            <a:ext cx="26701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dirty="0"/>
              <a:t>Hans Laugesen</a:t>
            </a:r>
          </a:p>
        </p:txBody>
      </p:sp>
      <p:pic>
        <p:nvPicPr>
          <p:cNvPr id="15365" name="Picture 10" descr="H:\Billeder\GL\Ørestad Gymnasium-4657.jpg"/>
          <p:cNvPicPr>
            <a:picLocks noChangeAspect="1" noChangeArrowheads="1"/>
          </p:cNvPicPr>
          <p:nvPr/>
        </p:nvPicPr>
        <p:blipFill>
          <a:blip r:embed="rId3" cstate="print"/>
          <a:srcRect l="9334" r="2913" b="20992"/>
          <a:stretch>
            <a:fillRect/>
          </a:stretch>
        </p:blipFill>
        <p:spPr bwMode="auto">
          <a:xfrm>
            <a:off x="0" y="30832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763688" y="4437112"/>
          <a:ext cx="6096000" cy="1828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marR="0"/>
                      <a:endParaRPr lang="en-US" sz="1200" dirty="0"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AutoShape 2" descr="http://mail.gl.org/exchange/Laugesen/Indbakke/RE:%20Representative%20of%20teachers%27%20union%20to%20WSIS%20forum.EML/1_multipart/image001.gif?Security=2"/>
          <p:cNvSpPr>
            <a:spLocks noChangeAspect="1" noChangeArrowheads="1"/>
          </p:cNvSpPr>
          <p:nvPr/>
        </p:nvSpPr>
        <p:spPr bwMode="auto">
          <a:xfrm>
            <a:off x="0" y="-692150"/>
            <a:ext cx="981075" cy="1628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pic>
        <p:nvPicPr>
          <p:cNvPr id="15364" name="Picture 4" descr="http://www.ilo.org/public/english/dialogue/sector/images/wtd/ei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1" y="5517232"/>
            <a:ext cx="831692" cy="792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Uganda’s</a:t>
            </a:r>
            <a:r>
              <a:rPr lang="da-DK" dirty="0" smtClean="0"/>
              <a:t> ELATE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8188" y="2132856"/>
            <a:ext cx="7286625" cy="4460032"/>
          </a:xfrm>
        </p:spPr>
        <p:txBody>
          <a:bodyPr/>
          <a:lstStyle/>
          <a:p>
            <a:r>
              <a:rPr lang="en-GB" dirty="0" smtClean="0"/>
              <a:t>Program on E-Learning &amp; Teacher Education</a:t>
            </a:r>
          </a:p>
          <a:p>
            <a:r>
              <a:rPr lang="en-GB" dirty="0" smtClean="0"/>
              <a:t>Teacher Education as a Driver for Educational Development in Africa</a:t>
            </a:r>
          </a:p>
          <a:p>
            <a:r>
              <a:rPr lang="en-GB" dirty="0" smtClean="0"/>
              <a:t>Stakeholder involvement in projects</a:t>
            </a:r>
          </a:p>
          <a:p>
            <a:r>
              <a:rPr lang="en-GB" dirty="0" smtClean="0"/>
              <a:t>Adapting projects to local circumstances</a:t>
            </a:r>
            <a:endParaRPr lang="en-GB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Uganda’s ELATE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5576" y="1412776"/>
            <a:ext cx="7704856" cy="5184576"/>
          </a:xfrm>
        </p:spPr>
        <p:txBody>
          <a:bodyPr/>
          <a:lstStyle/>
          <a:p>
            <a:r>
              <a:rPr lang="en-GB" dirty="0" smtClean="0"/>
              <a:t>Explore the use of ICT to raise the effectiveness of trainee and practising teachers in the classroom</a:t>
            </a:r>
          </a:p>
          <a:p>
            <a:r>
              <a:rPr lang="en-GB" dirty="0" smtClean="0"/>
              <a:t>Develop a dissemination strategy – that will work within teacher training as well as for teachers in schools</a:t>
            </a:r>
          </a:p>
          <a:p>
            <a:r>
              <a:rPr lang="en-GB" dirty="0" smtClean="0"/>
              <a:t>Evaluate and refine materials produced and stimulate wider research on the role of ICT in education</a:t>
            </a:r>
          </a:p>
          <a:p>
            <a:r>
              <a:rPr lang="en-GB" dirty="0" smtClean="0"/>
              <a:t>Ensure sustainability by embedding the work in Teacher</a:t>
            </a:r>
          </a:p>
          <a:p>
            <a:r>
              <a:rPr lang="en-GB" dirty="0" smtClean="0"/>
              <a:t>Training Programmes and a “Centre for E-Learning” responsible for ongoing development</a:t>
            </a:r>
            <a:endParaRPr lang="en-GB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ELATE’s ICT context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1340768"/>
            <a:ext cx="7520880" cy="5112568"/>
          </a:xfrm>
        </p:spPr>
        <p:txBody>
          <a:bodyPr/>
          <a:lstStyle/>
          <a:p>
            <a:r>
              <a:rPr lang="en-US" dirty="0" smtClean="0"/>
              <a:t>Access to ICT is limited in schools, and on-line access is rare</a:t>
            </a:r>
          </a:p>
          <a:p>
            <a:r>
              <a:rPr lang="en-US" dirty="0" smtClean="0"/>
              <a:t>However, teachers are increasingly able to access computers:</a:t>
            </a:r>
          </a:p>
          <a:p>
            <a:pPr lvl="1"/>
            <a:r>
              <a:rPr lang="en-US" dirty="0" smtClean="0"/>
              <a:t>In Internet cafés and offices.</a:t>
            </a:r>
          </a:p>
          <a:p>
            <a:pPr lvl="1"/>
            <a:r>
              <a:rPr lang="en-US" dirty="0" smtClean="0"/>
              <a:t>In those schools that have computer suites</a:t>
            </a:r>
            <a:br>
              <a:rPr lang="en-US" dirty="0" smtClean="0"/>
            </a:br>
            <a:r>
              <a:rPr lang="en-US" dirty="0" smtClean="0"/>
              <a:t>(Using CD-ROMs and memory sticks, if not on line).</a:t>
            </a:r>
          </a:p>
          <a:p>
            <a:pPr lvl="1"/>
            <a:r>
              <a:rPr lang="en-US" dirty="0" smtClean="0"/>
              <a:t>Trainees have access in training colleges and universities</a:t>
            </a:r>
          </a:p>
          <a:p>
            <a:pPr lvl="1"/>
            <a:r>
              <a:rPr lang="en-US" dirty="0" smtClean="0"/>
              <a:t>Many teachers already use e-mail to share materials</a:t>
            </a:r>
          </a:p>
          <a:p>
            <a:r>
              <a:rPr lang="en-US" dirty="0" smtClean="0"/>
              <a:t>ELATE has chosen to use ICT to provide direct support to teachers</a:t>
            </a:r>
          </a:p>
          <a:p>
            <a:r>
              <a:rPr lang="en-US" dirty="0" smtClean="0"/>
              <a:t>Focus on “e-Delivery” of Open Educational Resources rather than “e-Learning”!</a:t>
            </a:r>
            <a:endParaRPr lang="da-DK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37512" cy="642938"/>
          </a:xfrm>
        </p:spPr>
        <p:txBody>
          <a:bodyPr/>
          <a:lstStyle/>
          <a:p>
            <a:r>
              <a:rPr lang="en-GB" dirty="0" smtClean="0"/>
              <a:t>Recommendation to teachers</a:t>
            </a:r>
            <a:endParaRPr lang="da-DK" dirty="0" smtClean="0"/>
          </a:p>
        </p:txBody>
      </p:sp>
      <p:sp>
        <p:nvSpPr>
          <p:cNvPr id="39938" name="Pladsholder til indhold 2"/>
          <p:cNvSpPr>
            <a:spLocks noGrp="1"/>
          </p:cNvSpPr>
          <p:nvPr>
            <p:ph idx="1"/>
          </p:nvPr>
        </p:nvSpPr>
        <p:spPr>
          <a:xfrm>
            <a:off x="755576" y="1484784"/>
            <a:ext cx="7776864" cy="508746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sz="2200" dirty="0" smtClean="0">
                <a:solidFill>
                  <a:schemeClr val="accent1"/>
                </a:solidFill>
              </a:rPr>
              <a:t>Be open-minded </a:t>
            </a:r>
            <a:r>
              <a:rPr lang="en-GB" sz="2200" dirty="0" smtClean="0"/>
              <a:t>for pedagogical changes </a:t>
            </a:r>
            <a:br>
              <a:rPr lang="en-GB" sz="2200" dirty="0" smtClean="0"/>
            </a:br>
            <a:r>
              <a:rPr lang="en-GB" sz="2200" dirty="0" smtClean="0"/>
              <a:t>experiment with new tools</a:t>
            </a:r>
            <a:endParaRPr lang="da-DK" sz="2200" dirty="0" smtClean="0"/>
          </a:p>
          <a:p>
            <a:pPr>
              <a:buFont typeface="Wingdings" pitchFamily="2" charset="2"/>
              <a:buChar char="§"/>
            </a:pPr>
            <a:r>
              <a:rPr lang="en-GB" sz="2200" dirty="0" smtClean="0"/>
              <a:t>Require the necessary time to think and reflect and require a margin for innovation </a:t>
            </a:r>
            <a:r>
              <a:rPr lang="en-GB" sz="2200" dirty="0" smtClean="0">
                <a:solidFill>
                  <a:schemeClr val="accent1"/>
                </a:solidFill>
              </a:rPr>
              <a:t>trial and error</a:t>
            </a:r>
            <a:endParaRPr lang="da-DK" sz="22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200" dirty="0" smtClean="0"/>
              <a:t>Make the most of blended learning where you mix traditional teaching with ICT</a:t>
            </a:r>
            <a:endParaRPr lang="da-DK" sz="2200" dirty="0" smtClean="0"/>
          </a:p>
          <a:p>
            <a:pPr>
              <a:buFont typeface="Wingdings" pitchFamily="2" charset="2"/>
              <a:buChar char="§"/>
            </a:pPr>
            <a:r>
              <a:rPr lang="en-GB" sz="2200" dirty="0" smtClean="0"/>
              <a:t>Add ICT-based visual and emotional stimuli to the learning process and be aware to </a:t>
            </a:r>
            <a:r>
              <a:rPr lang="en-GB" sz="2200" dirty="0" smtClean="0">
                <a:solidFill>
                  <a:schemeClr val="accent1"/>
                </a:solidFill>
              </a:rPr>
              <a:t>include all students</a:t>
            </a:r>
          </a:p>
          <a:p>
            <a:pPr>
              <a:buFont typeface="Wingdings" pitchFamily="2" charset="2"/>
              <a:buChar char="§"/>
            </a:pPr>
            <a:r>
              <a:rPr lang="en-GB" sz="2200" dirty="0" smtClean="0"/>
              <a:t>Consider how ICT can be used to create </a:t>
            </a:r>
            <a:r>
              <a:rPr lang="en-GB" sz="2200" dirty="0" smtClean="0">
                <a:solidFill>
                  <a:schemeClr val="accent1"/>
                </a:solidFill>
              </a:rPr>
              <a:t>contacts</a:t>
            </a:r>
            <a:r>
              <a:rPr lang="en-GB" sz="2200" dirty="0" smtClean="0"/>
              <a:t> between classes at different schools and countries</a:t>
            </a:r>
            <a:endParaRPr lang="da-DK" sz="2200" dirty="0" smtClean="0"/>
          </a:p>
          <a:p>
            <a:pPr>
              <a:buFont typeface="Wingdings" pitchFamily="2" charset="2"/>
              <a:buChar char="§"/>
            </a:pPr>
            <a:r>
              <a:rPr lang="en-GB" sz="2200" dirty="0" smtClean="0"/>
              <a:t>Participate in </a:t>
            </a:r>
            <a:r>
              <a:rPr lang="en-GB" sz="2200" dirty="0" smtClean="0">
                <a:solidFill>
                  <a:schemeClr val="accent1"/>
                </a:solidFill>
              </a:rPr>
              <a:t>professional development </a:t>
            </a:r>
            <a:r>
              <a:rPr lang="en-GB" sz="2200" dirty="0" smtClean="0"/>
              <a:t>and in teacher networks and follow innovative developments</a:t>
            </a:r>
            <a:endParaRPr lang="da-DK" sz="2200" dirty="0" smtClean="0"/>
          </a:p>
        </p:txBody>
      </p:sp>
      <p:pic>
        <p:nvPicPr>
          <p:cNvPr id="4" name="Picture 3" descr="elfe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5738" y="1108348"/>
            <a:ext cx="1428750" cy="95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247650"/>
            <a:ext cx="7699375" cy="752475"/>
          </a:xfrm>
        </p:spPr>
        <p:txBody>
          <a:bodyPr/>
          <a:lstStyle/>
          <a:p>
            <a:r>
              <a:rPr lang="en-GB" dirty="0" smtClean="0"/>
              <a:t>Do you save or waste time using ICT? </a:t>
            </a:r>
            <a:br>
              <a:rPr lang="en-GB" dirty="0" smtClean="0"/>
            </a:br>
            <a:r>
              <a:rPr lang="en-GB" sz="1400" dirty="0" smtClean="0"/>
              <a:t>Source </a:t>
            </a:r>
            <a:r>
              <a:rPr lang="en-GB" sz="1400" dirty="0" err="1" smtClean="0"/>
              <a:t>Intomart</a:t>
            </a:r>
            <a:r>
              <a:rPr lang="en-GB" sz="1400" dirty="0" smtClean="0"/>
              <a:t> </a:t>
            </a:r>
            <a:r>
              <a:rPr lang="en-GB" sz="1400" dirty="0" err="1" smtClean="0"/>
              <a:t>GfK</a:t>
            </a:r>
            <a:r>
              <a:rPr lang="en-GB" sz="1400" dirty="0" smtClean="0"/>
              <a:t>, 2008, who asked </a:t>
            </a:r>
            <a:r>
              <a:rPr lang="en-GB" sz="1400" dirty="0" err="1" smtClean="0"/>
              <a:t>Duch</a:t>
            </a:r>
            <a:r>
              <a:rPr lang="en-GB" sz="1400" dirty="0" smtClean="0"/>
              <a:t> teachers on their opinion</a:t>
            </a:r>
            <a:endParaRPr lang="en-GB" dirty="0" smtClean="0"/>
          </a:p>
        </p:txBody>
      </p:sp>
      <p:pic>
        <p:nvPicPr>
          <p:cNvPr id="23555" name="Picture 4" descr="timeofusingict"/>
          <p:cNvPicPr>
            <a:picLocks noChangeAspect="1" noChangeArrowheads="1"/>
          </p:cNvPicPr>
          <p:nvPr/>
        </p:nvPicPr>
        <p:blipFill>
          <a:blip r:embed="rId3" cstate="print"/>
          <a:srcRect b="9766"/>
          <a:stretch>
            <a:fillRect/>
          </a:stretch>
        </p:blipFill>
        <p:spPr bwMode="auto">
          <a:xfrm>
            <a:off x="1676400" y="1066800"/>
            <a:ext cx="5568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>
            <a:spLocks noChangeArrowheads="1"/>
          </p:cNvSpPr>
          <p:nvPr/>
        </p:nvSpPr>
        <p:spPr bwMode="auto">
          <a:xfrm>
            <a:off x="7286625" y="2000250"/>
            <a:ext cx="1164101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dirty="0" smtClean="0"/>
              <a:t>Time </a:t>
            </a:r>
            <a:br>
              <a:rPr lang="da-DK" dirty="0" smtClean="0"/>
            </a:br>
            <a:r>
              <a:rPr lang="da-DK" dirty="0" err="1" smtClean="0"/>
              <a:t>consumer</a:t>
            </a:r>
            <a:endParaRPr lang="da-DK" dirty="0"/>
          </a:p>
        </p:txBody>
      </p:sp>
      <p:cxnSp>
        <p:nvCxnSpPr>
          <p:cNvPr id="6" name="Lige pilforbindelse 5"/>
          <p:cNvCxnSpPr>
            <a:cxnSpLocks noChangeShapeType="1"/>
            <a:stCxn id="4" idx="1"/>
          </p:cNvCxnSpPr>
          <p:nvPr/>
        </p:nvCxnSpPr>
        <p:spPr bwMode="auto">
          <a:xfrm rot="10800000" flipV="1">
            <a:off x="6786563" y="2268016"/>
            <a:ext cx="500062" cy="1798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kstboks 10"/>
          <p:cNvSpPr txBox="1">
            <a:spLocks noChangeArrowheads="1"/>
          </p:cNvSpPr>
          <p:nvPr/>
        </p:nvSpPr>
        <p:spPr bwMode="auto">
          <a:xfrm>
            <a:off x="285750" y="3357563"/>
            <a:ext cx="83388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dirty="0" smtClean="0"/>
              <a:t>Time-</a:t>
            </a:r>
            <a:br>
              <a:rPr lang="da-DK" dirty="0" smtClean="0"/>
            </a:br>
            <a:r>
              <a:rPr lang="da-DK" dirty="0" err="1" smtClean="0"/>
              <a:t>savers</a:t>
            </a:r>
            <a:endParaRPr lang="da-DK" dirty="0"/>
          </a:p>
        </p:txBody>
      </p:sp>
      <p:cxnSp>
        <p:nvCxnSpPr>
          <p:cNvPr id="12" name="Lige pilforbindelse 11"/>
          <p:cNvCxnSpPr>
            <a:cxnSpLocks noChangeShapeType="1"/>
          </p:cNvCxnSpPr>
          <p:nvPr/>
        </p:nvCxnSpPr>
        <p:spPr bwMode="auto">
          <a:xfrm flipV="1">
            <a:off x="1285875" y="3000375"/>
            <a:ext cx="785813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Lige pilforbindelse 17"/>
          <p:cNvCxnSpPr>
            <a:cxnSpLocks noChangeShapeType="1"/>
          </p:cNvCxnSpPr>
          <p:nvPr/>
        </p:nvCxnSpPr>
        <p:spPr bwMode="auto">
          <a:xfrm>
            <a:off x="1285875" y="3500438"/>
            <a:ext cx="642938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Lige pilforbindelse 20"/>
          <p:cNvCxnSpPr>
            <a:cxnSpLocks noChangeShapeType="1"/>
          </p:cNvCxnSpPr>
          <p:nvPr/>
        </p:nvCxnSpPr>
        <p:spPr bwMode="auto">
          <a:xfrm rot="16200000" flipH="1">
            <a:off x="928687" y="3857626"/>
            <a:ext cx="100012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1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for pedagogical research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584" y="1844824"/>
            <a:ext cx="7286625" cy="3102595"/>
          </a:xfrm>
        </p:spPr>
        <p:txBody>
          <a:bodyPr/>
          <a:lstStyle/>
          <a:p>
            <a:r>
              <a:rPr lang="en-GB" dirty="0" smtClean="0"/>
              <a:t>Use of ICT does not take place at the cost of traditional subject learning</a:t>
            </a:r>
          </a:p>
          <a:p>
            <a:r>
              <a:rPr lang="en-GB" dirty="0" smtClean="0"/>
              <a:t>Good results training 21. Century Competences</a:t>
            </a:r>
          </a:p>
          <a:p>
            <a:r>
              <a:rPr lang="en-GB" dirty="0" smtClean="0"/>
              <a:t>But we need more research and exchange of good examples on the pedagogical use of ICT to increase the learning outcome in subject knowledge</a:t>
            </a:r>
            <a:endParaRPr lang="da-DK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7826"/>
            <a:ext cx="8229600" cy="642942"/>
          </a:xfrm>
        </p:spPr>
        <p:txBody>
          <a:bodyPr/>
          <a:lstStyle/>
          <a:p>
            <a:r>
              <a:rPr lang="en-GB" dirty="0" smtClean="0"/>
              <a:t>Rec. to teacher educ. Institutions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(and in-service training providers)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071966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chemeClr val="accent1"/>
                </a:solidFill>
              </a:rPr>
              <a:t>Integrate</a:t>
            </a:r>
            <a:r>
              <a:rPr lang="en-GB" dirty="0" smtClean="0"/>
              <a:t> training in pedagogical use of ICT in teacher education</a:t>
            </a:r>
            <a:endParaRPr lang="da-DK" dirty="0" smtClean="0"/>
          </a:p>
          <a:p>
            <a:pPr lvl="0"/>
            <a:r>
              <a:rPr lang="en-GB" dirty="0" smtClean="0"/>
              <a:t>Establish </a:t>
            </a:r>
            <a:r>
              <a:rPr lang="en-GB" dirty="0" smtClean="0">
                <a:solidFill>
                  <a:schemeClr val="accent1"/>
                </a:solidFill>
              </a:rPr>
              <a:t>partnerships</a:t>
            </a:r>
            <a:r>
              <a:rPr lang="en-GB" dirty="0" smtClean="0"/>
              <a:t> between teacher education institutions and </a:t>
            </a:r>
            <a:r>
              <a:rPr lang="en-GB" dirty="0" smtClean="0">
                <a:solidFill>
                  <a:schemeClr val="accent1"/>
                </a:solidFill>
              </a:rPr>
              <a:t>schools</a:t>
            </a:r>
            <a:r>
              <a:rPr lang="en-GB" dirty="0" smtClean="0"/>
              <a:t> to strengthen the pedagogical use of ICT. </a:t>
            </a:r>
            <a:endParaRPr lang="da-DK" dirty="0" smtClean="0"/>
          </a:p>
          <a:p>
            <a:r>
              <a:rPr lang="en-GB" dirty="0" smtClean="0"/>
              <a:t>Focus more on </a:t>
            </a:r>
            <a:r>
              <a:rPr lang="en-GB" dirty="0" smtClean="0">
                <a:solidFill>
                  <a:schemeClr val="accent1"/>
                </a:solidFill>
              </a:rPr>
              <a:t>research</a:t>
            </a:r>
            <a:r>
              <a:rPr lang="en-GB" dirty="0" smtClean="0"/>
              <a:t> in the pedagogical use of ICT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Pedagogical use</a:t>
            </a:r>
            <a:r>
              <a:rPr lang="en-GB" dirty="0" smtClean="0"/>
              <a:t> of ICT is the most relevant use</a:t>
            </a:r>
            <a:endParaRPr lang="da-DK" dirty="0"/>
          </a:p>
        </p:txBody>
      </p:sp>
      <p:pic>
        <p:nvPicPr>
          <p:cNvPr id="4" name="Picture 3" descr="elfe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857232"/>
            <a:ext cx="1428750" cy="95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Competence standards for teachers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must be able to make pedagogical meaningful use of ICT when teaching</a:t>
            </a:r>
          </a:p>
          <a:p>
            <a:r>
              <a:rPr lang="en-GB" dirty="0" smtClean="0"/>
              <a:t>Standards must reflect both the global challenge and national priorities</a:t>
            </a:r>
          </a:p>
          <a:p>
            <a:r>
              <a:rPr lang="en-GB" dirty="0" smtClean="0"/>
              <a:t>Requirements to teachers use of ICT must be followed by relevant training</a:t>
            </a:r>
          </a:p>
          <a:p>
            <a:r>
              <a:rPr lang="en-GB" dirty="0" smtClean="0"/>
              <a:t>Government must </a:t>
            </a:r>
          </a:p>
          <a:p>
            <a:pPr lvl="1"/>
            <a:r>
              <a:rPr lang="en-GB" dirty="0" smtClean="0"/>
              <a:t>Ensure pedagogical use of ICT is included in initial teacher training</a:t>
            </a:r>
          </a:p>
          <a:p>
            <a:pPr lvl="1"/>
            <a:r>
              <a:rPr lang="en-GB" dirty="0" smtClean="0"/>
              <a:t>Support research and allow room for trial and error at school level</a:t>
            </a:r>
          </a:p>
          <a:p>
            <a:pPr lvl="1"/>
            <a:r>
              <a:rPr lang="en-GB" dirty="0" smtClean="0"/>
              <a:t>Requirement to use ICT must be reflected in subject curricula and exam requirements</a:t>
            </a:r>
            <a:endParaRPr lang="en-GB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make ambition meet reality?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8188" y="1340768"/>
            <a:ext cx="7286625" cy="5186363"/>
          </a:xfrm>
        </p:spPr>
        <p:txBody>
          <a:bodyPr/>
          <a:lstStyle/>
          <a:p>
            <a:r>
              <a:rPr lang="en-GB" dirty="0" smtClean="0"/>
              <a:t>In ICT CST implementation guidelines teachers must be able to meet 62 different objectives…</a:t>
            </a:r>
          </a:p>
          <a:p>
            <a:r>
              <a:rPr lang="en-GB" dirty="0" smtClean="0"/>
              <a:t>In addition to master subject requirements and other cross curriculum requirements…</a:t>
            </a:r>
          </a:p>
          <a:p>
            <a:r>
              <a:rPr lang="en-GB" dirty="0" smtClean="0"/>
              <a:t>Only possible to combine if integrated in initial teacher education</a:t>
            </a:r>
          </a:p>
          <a:p>
            <a:r>
              <a:rPr lang="en-GB" dirty="0" smtClean="0"/>
              <a:t>62 objectives cannot be mastered after a few days of in-service training</a:t>
            </a:r>
          </a:p>
          <a:p>
            <a:r>
              <a:rPr lang="en-GB" dirty="0" smtClean="0"/>
              <a:t>Training should give inspiration, but daily practising with room for trial and error is essential</a:t>
            </a:r>
          </a:p>
          <a:p>
            <a:r>
              <a:rPr lang="en-GB" dirty="0" smtClean="0"/>
              <a:t>And do not require teachers to master a pedagogical implementation no-one knows how to do right</a:t>
            </a:r>
          </a:p>
          <a:p>
            <a:endParaRPr lang="en-GB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>
          <a:xfrm>
            <a:off x="758825" y="441325"/>
            <a:ext cx="7232650" cy="423863"/>
          </a:xfrm>
        </p:spPr>
        <p:txBody>
          <a:bodyPr lIns="0" rIns="0" bIns="0" anchor="b"/>
          <a:lstStyle/>
          <a:p>
            <a:r>
              <a:rPr lang="en-GB" dirty="0" smtClean="0"/>
              <a:t>Goals for use of ICT</a:t>
            </a:r>
            <a:endParaRPr lang="da-DK" dirty="0" smtClean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143875" cy="3962400"/>
          </a:xfrm>
        </p:spPr>
        <p:txBody>
          <a:bodyPr/>
          <a:lstStyle/>
          <a:p>
            <a:r>
              <a:rPr lang="en-GB" dirty="0" smtClean="0"/>
              <a:t>Train students in use of modern technology</a:t>
            </a:r>
          </a:p>
          <a:p>
            <a:pPr lvl="1"/>
            <a:r>
              <a:rPr lang="en-GB" dirty="0" smtClean="0"/>
              <a:t>Digital  competence 1 of 8 EU key competences</a:t>
            </a:r>
          </a:p>
          <a:p>
            <a:r>
              <a:rPr lang="en-GB" dirty="0" smtClean="0"/>
              <a:t>Train new competences</a:t>
            </a:r>
          </a:p>
          <a:p>
            <a:pPr lvl="1"/>
            <a:r>
              <a:rPr lang="en-GB" dirty="0" smtClean="0"/>
              <a:t>Collect information, be critical, project work</a:t>
            </a:r>
          </a:p>
          <a:p>
            <a:pPr lvl="1"/>
            <a:r>
              <a:rPr lang="en-GB" dirty="0" smtClean="0"/>
              <a:t>Social and civic competences plus initiative and</a:t>
            </a:r>
            <a:br>
              <a:rPr lang="en-GB" dirty="0" smtClean="0"/>
            </a:br>
            <a:r>
              <a:rPr lang="en-GB" dirty="0" smtClean="0"/>
              <a:t>entrepreneurship are also EU key competences</a:t>
            </a:r>
          </a:p>
          <a:p>
            <a:r>
              <a:rPr lang="en-GB" dirty="0" smtClean="0"/>
              <a:t>Learn more in the subjects</a:t>
            </a:r>
          </a:p>
          <a:p>
            <a:pPr lvl="1"/>
            <a:r>
              <a:rPr lang="en-GB" dirty="0" smtClean="0"/>
              <a:t>No evidence in ELFE or in Handbook on </a:t>
            </a:r>
            <a:r>
              <a:rPr lang="en-GB" dirty="0" err="1" smtClean="0"/>
              <a:t>Informa</a:t>
            </a:r>
            <a:r>
              <a:rPr lang="en-GB" dirty="0" smtClean="0"/>
              <a:t>-</a:t>
            </a:r>
            <a:br>
              <a:rPr lang="en-GB" dirty="0" smtClean="0"/>
            </a:br>
            <a:r>
              <a:rPr lang="en-GB" dirty="0" err="1" smtClean="0"/>
              <a:t>tion</a:t>
            </a:r>
            <a:r>
              <a:rPr lang="en-GB" dirty="0" smtClean="0"/>
              <a:t> Technology in Primary and Sec. Education</a:t>
            </a:r>
          </a:p>
          <a:p>
            <a:pPr marL="273050" indent="-273050" algn="ctr"/>
            <a:endParaRPr lang="da-DK" dirty="0" smtClean="0"/>
          </a:p>
        </p:txBody>
      </p:sp>
      <p:sp>
        <p:nvSpPr>
          <p:cNvPr id="7" name="Tekstboks 6"/>
          <p:cNvSpPr txBox="1"/>
          <p:nvPr/>
        </p:nvSpPr>
        <p:spPr>
          <a:xfrm>
            <a:off x="8072438" y="3143250"/>
            <a:ext cx="357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3200" dirty="0">
                <a:solidFill>
                  <a:schemeClr val="accent3"/>
                </a:solidFill>
                <a:cs typeface="Arial" charset="0"/>
                <a:sym typeface="Wingdings 2"/>
              </a:rPr>
              <a:t></a:t>
            </a:r>
            <a:endParaRPr lang="da-DK" sz="3200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8077200" y="1905000"/>
            <a:ext cx="500063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a-DK" sz="3200" dirty="0">
                <a:solidFill>
                  <a:schemeClr val="accent3"/>
                </a:solidFill>
                <a:cs typeface="Arial" charset="0"/>
                <a:sym typeface="Wingdings 2"/>
              </a:rPr>
              <a:t></a:t>
            </a:r>
            <a:endParaRPr lang="da-DK" sz="3200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8" name="Tekstboks 7"/>
          <p:cNvSpPr txBox="1">
            <a:spLocks noChangeArrowheads="1"/>
          </p:cNvSpPr>
          <p:nvPr/>
        </p:nvSpPr>
        <p:spPr bwMode="auto">
          <a:xfrm>
            <a:off x="8028384" y="4437112"/>
            <a:ext cx="500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a-DK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÷</a:t>
            </a:r>
            <a:endParaRPr lang="da-DK" sz="4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Smilende ansigt 8"/>
          <p:cNvSpPr>
            <a:spLocks noChangeArrowheads="1"/>
          </p:cNvSpPr>
          <p:nvPr/>
        </p:nvSpPr>
        <p:spPr bwMode="auto">
          <a:xfrm>
            <a:off x="8072438" y="1928813"/>
            <a:ext cx="428625" cy="4413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52500"/>
            <a:endParaRPr lang="da-DK">
              <a:solidFill>
                <a:srgbClr val="FF0000"/>
              </a:solidFill>
            </a:endParaRPr>
          </a:p>
        </p:txBody>
      </p:sp>
      <p:sp>
        <p:nvSpPr>
          <p:cNvPr id="10" name="Smilende ansigt 9"/>
          <p:cNvSpPr>
            <a:spLocks noChangeArrowheads="1"/>
          </p:cNvSpPr>
          <p:nvPr/>
        </p:nvSpPr>
        <p:spPr bwMode="auto">
          <a:xfrm>
            <a:off x="8072438" y="3143250"/>
            <a:ext cx="428625" cy="4413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defTabSz="952500"/>
            <a:endParaRPr lang="da-D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UNESCO </a:t>
            </a:r>
            <a:r>
              <a:rPr lang="en-GB" dirty="0" smtClean="0"/>
              <a:t>ICT Competence Framework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8188" y="1699021"/>
            <a:ext cx="7286625" cy="3890219"/>
          </a:xfrm>
        </p:spPr>
        <p:txBody>
          <a:bodyPr/>
          <a:lstStyle/>
          <a:p>
            <a:r>
              <a:rPr lang="en-GB" sz="2800" dirty="0" smtClean="0"/>
              <a:t>Constitute a common core syllabus</a:t>
            </a:r>
          </a:p>
          <a:p>
            <a:pPr lvl="1"/>
            <a:r>
              <a:rPr lang="en-GB" sz="2400" dirty="0" smtClean="0"/>
              <a:t>Defining various ICT competence skills for teachers</a:t>
            </a:r>
          </a:p>
          <a:p>
            <a:r>
              <a:rPr lang="en-GB" sz="2800" dirty="0" smtClean="0"/>
              <a:t>Provide a basic set of qualifications that allows teachers to integrate ICT into their teaching</a:t>
            </a:r>
          </a:p>
          <a:p>
            <a:r>
              <a:rPr lang="en-GB" sz="2800" dirty="0" smtClean="0"/>
              <a:t>Extend teachers’ professional development</a:t>
            </a:r>
          </a:p>
          <a:p>
            <a:endParaRPr lang="da-DK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28328"/>
          </a:xfrm>
        </p:spPr>
        <p:txBody>
          <a:bodyPr/>
          <a:lstStyle/>
          <a:p>
            <a:r>
              <a:rPr lang="da-DK" dirty="0" err="1" smtClean="0">
                <a:cs typeface="Tahoma" pitchFamily="34" charset="0"/>
              </a:rPr>
              <a:t>Jef</a:t>
            </a:r>
            <a:r>
              <a:rPr lang="da-DK" dirty="0" smtClean="0">
                <a:cs typeface="Tahoma" pitchFamily="34" charset="0"/>
              </a:rPr>
              <a:t> </a:t>
            </a:r>
            <a:r>
              <a:rPr lang="da-DK" dirty="0" err="1" smtClean="0">
                <a:cs typeface="Tahoma" pitchFamily="34" charset="0"/>
              </a:rPr>
              <a:t>Moonen</a:t>
            </a:r>
            <a:r>
              <a:rPr lang="da-DK" dirty="0" smtClean="0">
                <a:cs typeface="Tahoma" pitchFamily="34" charset="0"/>
              </a:rPr>
              <a:t>, </a:t>
            </a:r>
            <a:r>
              <a:rPr lang="da-DK" sz="2400" dirty="0" err="1" smtClean="0">
                <a:cs typeface="Tahoma" pitchFamily="34" charset="0"/>
              </a:rPr>
              <a:t>Twente</a:t>
            </a:r>
            <a:r>
              <a:rPr lang="da-DK" sz="2400" dirty="0" smtClean="0">
                <a:cs typeface="Tahoma" pitchFamily="34" charset="0"/>
              </a:rPr>
              <a:t> </a:t>
            </a:r>
            <a:r>
              <a:rPr lang="da-DK" sz="2400" dirty="0" err="1" smtClean="0">
                <a:cs typeface="Tahoma" pitchFamily="34" charset="0"/>
              </a:rPr>
              <a:t>Univeritet</a:t>
            </a:r>
            <a:r>
              <a:rPr lang="da-DK" sz="2400" dirty="0" smtClean="0">
                <a:cs typeface="Tahoma" pitchFamily="34" charset="0"/>
              </a:rPr>
              <a:t> </a:t>
            </a:r>
            <a:r>
              <a:rPr lang="da-DK" i="1" dirty="0" smtClean="0">
                <a:solidFill>
                  <a:schemeClr val="tx1"/>
                </a:solidFill>
                <a:cs typeface="Tahoma" pitchFamily="34" charset="0"/>
              </a:rPr>
              <a:t/>
            </a:r>
            <a:br>
              <a:rPr lang="da-DK" i="1" dirty="0" smtClean="0">
                <a:solidFill>
                  <a:schemeClr val="tx1"/>
                </a:solidFill>
                <a:cs typeface="Tahoma" pitchFamily="34" charset="0"/>
              </a:rPr>
            </a:br>
            <a:r>
              <a:rPr lang="en-US" dirty="0" smtClean="0">
                <a:effectLst/>
                <a:cs typeface="Tahoma" pitchFamily="34" charset="0"/>
              </a:rPr>
              <a:t>Curriculum perspective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60848"/>
            <a:ext cx="8610600" cy="4386709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smtClean="0">
                <a:effectLst/>
                <a:cs typeface="Tahoma" pitchFamily="34" charset="0"/>
              </a:rPr>
              <a:t>In most countries there is a successful introduction of ICT in schools following a logical sequence of events: initiating a policy, providing technical ICT infrastructure, teacher training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smtClean="0">
                <a:effectLst/>
                <a:cs typeface="Tahoma" pitchFamily="34" charset="0"/>
              </a:rPr>
              <a:t>The sequence of events continues to the infusing phase and to the aspiration for pedagogical and curricular change as well as content development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effectLst/>
              <a:cs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tx2"/>
                </a:solidFill>
                <a:effectLst/>
                <a:cs typeface="Tahoma" pitchFamily="34" charset="0"/>
              </a:rPr>
              <a:t>However the use of ICT as a pedagogical tool in subject areas is not a major success</a:t>
            </a:r>
            <a:r>
              <a:rPr lang="en-US" sz="2400" dirty="0" smtClean="0">
                <a:solidFill>
                  <a:schemeClr val="tx2"/>
                </a:solidFill>
                <a:effectLst/>
                <a:cs typeface="Tahoma" pitchFamily="34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tx2"/>
                </a:solidFill>
                <a:effectLst/>
                <a:cs typeface="Tahoma" pitchFamily="34" charset="0"/>
              </a:rPr>
              <a:t>Transformation toward a change of the educational structures, including new teaching/learning </a:t>
            </a:r>
            <a:br>
              <a:rPr lang="en-US" sz="2400" i="1" dirty="0" smtClean="0">
                <a:solidFill>
                  <a:schemeClr val="tx2"/>
                </a:solidFill>
                <a:effectLst/>
                <a:cs typeface="Tahoma" pitchFamily="34" charset="0"/>
              </a:rPr>
            </a:br>
            <a:r>
              <a:rPr lang="en-US" sz="2400" i="1" dirty="0" smtClean="0">
                <a:solidFill>
                  <a:schemeClr val="tx2"/>
                </a:solidFill>
                <a:effectLst/>
                <a:cs typeface="Tahoma" pitchFamily="34" charset="0"/>
              </a:rPr>
              <a:t>processes, is not yet occurring.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2400" b="1" i="1" dirty="0" smtClean="0">
              <a:solidFill>
                <a:schemeClr val="tx2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88" name="Picture 4" descr="j0301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2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899592" y="1268760"/>
            <a:ext cx="6624736" cy="93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1" dirty="0" smtClean="0">
                <a:solidFill>
                  <a:schemeClr val="tx1"/>
                </a:solidFill>
                <a:cs typeface="Tahoma" pitchFamily="34" charset="0"/>
              </a:rPr>
              <a:t>Conclusion from </a:t>
            </a:r>
            <a:r>
              <a:rPr lang="en-GB" sz="1800" b="0" i="1" dirty="0" err="1" smtClean="0">
                <a:solidFill>
                  <a:schemeClr val="tx1"/>
                </a:solidFill>
                <a:cs typeface="Tahoma" pitchFamily="34" charset="0"/>
              </a:rPr>
              <a:t>anlysis</a:t>
            </a:r>
            <a:r>
              <a:rPr lang="en-GB" sz="1800" b="0" i="1" dirty="0" smtClean="0">
                <a:solidFill>
                  <a:schemeClr val="tx1"/>
                </a:solidFill>
                <a:cs typeface="Tahoma" pitchFamily="34" charset="0"/>
              </a:rPr>
              <a:t> in </a:t>
            </a:r>
            <a:r>
              <a:rPr lang="en-GB" sz="1800" b="0" i="1" dirty="0" smtClean="0">
                <a:solidFill>
                  <a:schemeClr val="tx1"/>
                </a:solidFill>
              </a:rPr>
              <a:t>Handbook on </a:t>
            </a:r>
            <a:br>
              <a:rPr lang="en-GB" sz="1800" b="0" i="1" dirty="0" smtClean="0">
                <a:solidFill>
                  <a:schemeClr val="tx1"/>
                </a:solidFill>
              </a:rPr>
            </a:br>
            <a:r>
              <a:rPr lang="en-GB" sz="1800" b="0" i="1" dirty="0" smtClean="0">
                <a:solidFill>
                  <a:schemeClr val="tx1"/>
                </a:solidFill>
              </a:rPr>
              <a:t>Information Technology in Primary and Sec. Education:</a:t>
            </a:r>
            <a:endParaRPr lang="en-GB" sz="1800" b="0" i="1" dirty="0" smtClean="0">
              <a:solidFill>
                <a:schemeClr val="tx1"/>
              </a:solidFill>
              <a:cs typeface="Tahoma" pitchFamily="34" charset="0"/>
            </a:endParaRPr>
          </a:p>
          <a:p>
            <a:endParaRPr lang="da-DK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15200" cy="720079"/>
          </a:xfrm>
        </p:spPr>
        <p:txBody>
          <a:bodyPr/>
          <a:lstStyle/>
          <a:p>
            <a:r>
              <a:rPr lang="da-DK" dirty="0" smtClean="0"/>
              <a:t>PISA CBAS 2006 </a:t>
            </a:r>
            <a:r>
              <a:rPr lang="da-DK" sz="2400" dirty="0" err="1" smtClean="0"/>
              <a:t>Júlíus</a:t>
            </a:r>
            <a:r>
              <a:rPr lang="da-DK" sz="2400" dirty="0" smtClean="0"/>
              <a:t> K. </a:t>
            </a:r>
            <a:r>
              <a:rPr lang="da-DK" sz="2400" dirty="0" err="1" smtClean="0"/>
              <a:t>Björnsson</a:t>
            </a:r>
            <a:endParaRPr lang="da-DK" sz="44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752475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Key factors for use of ICT when teaching</a:t>
            </a:r>
            <a:endParaRPr lang="en-GB" sz="2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8188" y="1406525"/>
            <a:ext cx="7506220" cy="5186363"/>
          </a:xfrm>
        </p:spPr>
        <p:txBody>
          <a:bodyPr/>
          <a:lstStyle/>
          <a:p>
            <a:r>
              <a:rPr lang="en-GB" dirty="0" smtClean="0"/>
              <a:t>Available technology in the classroom</a:t>
            </a:r>
          </a:p>
          <a:p>
            <a:pPr lvl="1"/>
            <a:r>
              <a:rPr lang="en-GB" dirty="0" smtClean="0"/>
              <a:t>Many options: Pc, projector, </a:t>
            </a:r>
            <a:r>
              <a:rPr lang="en-GB" dirty="0" err="1" smtClean="0"/>
              <a:t>wifi</a:t>
            </a:r>
            <a:r>
              <a:rPr lang="en-GB" dirty="0" smtClean="0"/>
              <a:t>, </a:t>
            </a:r>
            <a:r>
              <a:rPr lang="en-GB" dirty="0" err="1" smtClean="0"/>
              <a:t>pda</a:t>
            </a:r>
            <a:r>
              <a:rPr lang="en-GB" dirty="0" smtClean="0"/>
              <a:t>, mobiles</a:t>
            </a:r>
          </a:p>
          <a:p>
            <a:r>
              <a:rPr lang="en-GB" dirty="0" smtClean="0"/>
              <a:t>Technological and pedagogical ICT support</a:t>
            </a:r>
          </a:p>
          <a:p>
            <a:r>
              <a:rPr lang="en-GB" dirty="0" smtClean="0"/>
              <a:t>Curriculum requirements and new exams</a:t>
            </a:r>
          </a:p>
          <a:p>
            <a:r>
              <a:rPr lang="en-GB" dirty="0" smtClean="0"/>
              <a:t>Politicians should not only focus on PISA results in reading, math and science</a:t>
            </a:r>
          </a:p>
          <a:p>
            <a:r>
              <a:rPr lang="en-GB" dirty="0" smtClean="0"/>
              <a:t>School management must support an ICT strategy</a:t>
            </a:r>
          </a:p>
          <a:p>
            <a:r>
              <a:rPr lang="en-GB" dirty="0" smtClean="0"/>
              <a:t>If teachers are required to use ICT they must be trained to do so</a:t>
            </a:r>
          </a:p>
          <a:p>
            <a:pPr lvl="1"/>
            <a:r>
              <a:rPr lang="en-GB" dirty="0" smtClean="0"/>
              <a:t>Best training: give each teacher a PC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457200" y="484070"/>
            <a:ext cx="8229600" cy="928706"/>
          </a:xfrm>
        </p:spPr>
        <p:txBody>
          <a:bodyPr/>
          <a:lstStyle/>
          <a:p>
            <a:r>
              <a:rPr lang="en-GB" dirty="0" smtClean="0"/>
              <a:t>OECD’s TALIS 2008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800" dirty="0" smtClean="0"/>
              <a:t>Teachers’ professional development needs</a:t>
            </a:r>
            <a:endParaRPr lang="en-GB" sz="4000" dirty="0" smtClean="0"/>
          </a:p>
        </p:txBody>
      </p:sp>
      <p:sp>
        <p:nvSpPr>
          <p:cNvPr id="16389" name="Rectangle 10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16388" name="Object 1028"/>
          <p:cNvGraphicFramePr>
            <a:graphicFrameLocks noChangeAspect="1"/>
          </p:cNvGraphicFramePr>
          <p:nvPr/>
        </p:nvGraphicFramePr>
        <p:xfrm>
          <a:off x="1638314" y="2071710"/>
          <a:ext cx="4933950" cy="4572000"/>
        </p:xfrm>
        <a:graphic>
          <a:graphicData uri="http://schemas.openxmlformats.org/presentationml/2006/ole">
            <p:oleObj spid="_x0000_s44034" name="Diagram" r:id="rId4" imgW="4943535" imgH="4572135" progId="MSGraph.Chart.8">
              <p:embed/>
            </p:oleObj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ICT teacher training in Denmark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8188" y="1700808"/>
            <a:ext cx="7286625" cy="4892080"/>
          </a:xfrm>
        </p:spPr>
        <p:txBody>
          <a:bodyPr/>
          <a:lstStyle/>
          <a:p>
            <a:r>
              <a:rPr lang="en-GB" dirty="0" smtClean="0"/>
              <a:t>1980’ies: 30 hours on technical use</a:t>
            </a:r>
          </a:p>
          <a:p>
            <a:r>
              <a:rPr lang="en-GB" dirty="0" smtClean="0"/>
              <a:t>1990’ies: 40 hours on subject oriented use</a:t>
            </a:r>
          </a:p>
          <a:p>
            <a:r>
              <a:rPr lang="en-GB" dirty="0" smtClean="0"/>
              <a:t>2000’es: Pedagogical ICT driver licence</a:t>
            </a:r>
            <a:br>
              <a:rPr lang="en-GB" dirty="0" smtClean="0"/>
            </a:br>
            <a:r>
              <a:rPr lang="en-GB" dirty="0" smtClean="0"/>
              <a:t>- used as European model in EPICT</a:t>
            </a:r>
          </a:p>
          <a:p>
            <a:endParaRPr lang="en-GB" dirty="0" smtClean="0"/>
          </a:p>
          <a:p>
            <a:r>
              <a:rPr lang="en-GB" dirty="0" smtClean="0"/>
              <a:t>All negotiated with GL and with substantial pilot-teacher involvement</a:t>
            </a:r>
            <a:endParaRPr lang="en-GB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EPICT: structure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584" y="1628800"/>
            <a:ext cx="7232848" cy="4114800"/>
          </a:xfrm>
        </p:spPr>
        <p:txBody>
          <a:bodyPr/>
          <a:lstStyle/>
          <a:p>
            <a:r>
              <a:rPr lang="en-GB" dirty="0" smtClean="0"/>
              <a:t>Virtual training with </a:t>
            </a:r>
            <a:br>
              <a:rPr lang="en-GB" dirty="0" smtClean="0"/>
            </a:br>
            <a:r>
              <a:rPr lang="en-GB" dirty="0" smtClean="0"/>
              <a:t>team-work and net-based counselling</a:t>
            </a:r>
          </a:p>
          <a:p>
            <a:r>
              <a:rPr lang="en-GB" dirty="0" smtClean="0"/>
              <a:t>3 mandatory and 5 elective modules</a:t>
            </a:r>
          </a:p>
          <a:p>
            <a:r>
              <a:rPr lang="en-GB" dirty="0" smtClean="0"/>
              <a:t>Module assignments produced in teams</a:t>
            </a:r>
          </a:p>
          <a:p>
            <a:pPr lvl="1"/>
            <a:r>
              <a:rPr lang="en-GB" dirty="0" smtClean="0"/>
              <a:t>Focus on a teaching project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Total time consumption for teachers: 100 h</a:t>
            </a:r>
          </a:p>
          <a:p>
            <a:r>
              <a:rPr lang="en-GB" dirty="0" smtClean="0"/>
              <a:t>Typical  compensation 50 h + </a:t>
            </a:r>
            <a:r>
              <a:rPr lang="en-GB" dirty="0" smtClean="0">
                <a:solidFill>
                  <a:srgbClr val="00B0F0"/>
                </a:solidFill>
              </a:rPr>
              <a:t>pers. Computer</a:t>
            </a:r>
          </a:p>
          <a:p>
            <a:r>
              <a:rPr lang="en-GB" dirty="0" smtClean="0"/>
              <a:t>Accomplished by 80+ % of primary/lower sec. teachers and 55+ % of upper sec. teachers</a:t>
            </a:r>
            <a:endParaRPr lang="en-GB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ædagogisk brug af it">
  <a:themeElements>
    <a:clrScheme name="GL-præ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-præsentatio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525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99"/>
          </a:buClr>
          <a:buSzTx/>
          <a:buFont typeface="Wingdings" pitchFamily="2" charset="2"/>
          <a:buNone/>
          <a:tabLst/>
          <a:defRPr kumimoji="0" lang="da-DK" sz="1600" b="1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525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99"/>
          </a:buClr>
          <a:buSzTx/>
          <a:buFont typeface="Wingdings" pitchFamily="2" charset="2"/>
          <a:buNone/>
          <a:tabLst/>
          <a:defRPr kumimoji="0" lang="da-DK" sz="1600" b="1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-præ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-præ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-præ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-præ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-præ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-præ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-præ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IUnit xmlns="db13979b-e751-4565-a77b-71e7edb4f069"/>
    <EIRegion xmlns="db13979b-e751-4565-a77b-71e7edb4f069"/>
    <AvailableOnWebsite xmlns="db13979b-e751-4565-a77b-71e7edb4f069">true</AvailableOnWebsite>
    <EIOrgan xmlns="db13979b-e751-4565-a77b-71e7edb4f069"/>
    <EI_x0020_Event xmlns="db13979b-e751-4565-a77b-71e7edb4f069" xsi:nil="true"/>
    <EITopic xmlns="db13979b-e751-4565-a77b-71e7edb4f069"/>
    <DocumentSource xmlns="db13979b-e751-4565-a77b-71e7edb4f069" xsi:nil="true"/>
    <DocumentLanguage xmlns="db13979b-e751-4565-a77b-71e7edb4f069">English</DocumentLanguage>
    <Date xmlns="db13979b-e751-4565-a77b-71e7edb4f069" xsi:nil="true"/>
    <EITermbaseTaxHTField0 xmlns="db13979b-e751-4565-a77b-71e7edb4f069">
      <Terms xmlns="http://schemas.microsoft.com/office/infopath/2007/PartnerControls"/>
    </EITermbaseTaxHTField0>
    <TaxCatchAll xmlns="db13979b-e751-4565-a77b-71e7edb4f069"/>
    <l360261a294540c48d9b0fdee2fb1d22 xmlns="db13979b-e751-4565-a77b-71e7edb4f069">
      <Terms xmlns="http://schemas.microsoft.com/office/infopath/2007/PartnerControls"/>
    </l360261a294540c48d9b0fdee2fb1d22>
    <kd7281ab553349538e0242a0ee89a9e1 xmlns="db13979b-e751-4565-a77b-71e7edb4f069">
      <Terms xmlns="http://schemas.microsoft.com/office/infopath/2007/PartnerControls"/>
    </kd7281ab553349538e0242a0ee89a9e1>
    <i64256cf79b641ea809ba8b9a8069568 xmlns="db13979b-e751-4565-a77b-71e7edb4f069">
      <Terms xmlns="http://schemas.microsoft.com/office/infopath/2007/PartnerControls"/>
    </i64256cf79b641ea809ba8b9a8069568>
    <o79ce48fd8d44e5eaac3fd0fc82a2951 xmlns="db13979b-e751-4565-a77b-71e7edb4f069">
      <Terms xmlns="http://schemas.microsoft.com/office/infopath/2007/PartnerControls"/>
    </o79ce48fd8d44e5eaac3fd0fc82a2951>
    <hd0be951f11940a08013d67eec6505c8 xmlns="db13979b-e751-4565-a77b-71e7edb4f069">
      <Terms xmlns="http://schemas.microsoft.com/office/infopath/2007/PartnerControls"/>
    </hd0be951f11940a08013d67eec6505c8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I Document" ma:contentTypeID="0x010100AA2F8202531E2B479DC903BD7BCD5C3F00E04239BAE3CFF643A8203BF81E96DC51" ma:contentTypeVersion="53" ma:contentTypeDescription="" ma:contentTypeScope="" ma:versionID="3ecdb67ee59564c7ec43419591cb38be">
  <xsd:schema xmlns:xsd="http://www.w3.org/2001/XMLSchema" xmlns:xs="http://www.w3.org/2001/XMLSchema" xmlns:p="http://schemas.microsoft.com/office/2006/metadata/properties" xmlns:ns2="db13979b-e751-4565-a77b-71e7edb4f069" targetNamespace="http://schemas.microsoft.com/office/2006/metadata/properties" ma:root="true" ma:fieldsID="68c9f9e723ff3b8d29c1e4b1699411ec" ns2:_="">
    <xsd:import namespace="db13979b-e751-4565-a77b-71e7edb4f069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DocumentLanguage" minOccurs="0"/>
                <xsd:element ref="ns2:AvailableOnWebsite" minOccurs="0"/>
                <xsd:element ref="ns2:EIRegion" minOccurs="0"/>
                <xsd:element ref="ns2:EIUnit" minOccurs="0"/>
                <xsd:element ref="ns2:EIOrgan" minOccurs="0"/>
                <xsd:element ref="ns2:EI_x0020_Event" minOccurs="0"/>
                <xsd:element ref="ns2:EITopic" minOccurs="0"/>
                <xsd:element ref="ns2:DocumentSource" minOccurs="0"/>
                <xsd:element ref="ns2:EITermbaseTaxHTField0" minOccurs="0"/>
                <xsd:element ref="ns2:TaxCatchAll" minOccurs="0"/>
                <xsd:element ref="ns2:TaxCatchAllLabel" minOccurs="0"/>
                <xsd:element ref="ns2:l360261a294540c48d9b0fdee2fb1d22" minOccurs="0"/>
                <xsd:element ref="ns2:hd0be951f11940a08013d67eec6505c8" minOccurs="0"/>
                <xsd:element ref="ns2:o79ce48fd8d44e5eaac3fd0fc82a2951" minOccurs="0"/>
                <xsd:element ref="ns2:kd7281ab553349538e0242a0ee89a9e1" minOccurs="0"/>
                <xsd:element ref="ns2:i64256cf79b641ea809ba8b9a806956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3979b-e751-4565-a77b-71e7edb4f069" elementFormDefault="qualified">
    <xsd:import namespace="http://schemas.microsoft.com/office/2006/documentManagement/types"/>
    <xsd:import namespace="http://schemas.microsoft.com/office/infopath/2007/PartnerControls"/>
    <xsd:element name="Date" ma:index="2" nillable="true" ma:displayName="Date" ma:description="EI document date." ma:format="DateOnly" ma:internalName="Date">
      <xsd:simpleType>
        <xsd:restriction base="dms:DateTime"/>
      </xsd:simpleType>
    </xsd:element>
    <xsd:element name="DocumentLanguage" ma:index="5" nillable="true" ma:displayName="Document Language" ma:default="English" ma:format="RadioButtons" ma:internalName="DocumentLanguage">
      <xsd:simpleType>
        <xsd:restriction base="dms:Choice">
          <xsd:enumeration value="English"/>
          <xsd:enumeration value="French"/>
          <xsd:enumeration value="Spanish"/>
          <xsd:enumeration value="Other"/>
          <xsd:enumeration value="Multiple"/>
        </xsd:restriction>
      </xsd:simpleType>
    </xsd:element>
    <xsd:element name="AvailableOnWebsite" ma:index="6" nillable="true" ma:displayName="Available On Website" ma:default="1" ma:description="Make this document available on the public EI website." ma:internalName="AvailableOnWebsite">
      <xsd:simpleType>
        <xsd:restriction base="dms:Boolean"/>
      </xsd:simpleType>
    </xsd:element>
    <xsd:element name="EIRegion" ma:index="7" nillable="true" ma:displayName="EI Region" ma:description="Education International region." ma:hidden="true" ma:list="{29c7dc5d-89a6-4101-a71e-0c6c975a07cf}" ma:internalName="EIRegion" ma:readOnly="false" ma:showField="Title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IUnit" ma:index="8" nillable="true" ma:displayName="EI Unit" ma:hidden="true" ma:list="068bb678-3c6d-45ba-97bd-4f06a914f196" ma:internalName="EIUnit" ma:readOnly="false" ma:showField="Title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IOrgan" ma:index="9" nillable="true" ma:displayName="EI Group" ma:hidden="true" ma:list="{2698a646-4c05-4ac8-9e4f-4a88bcd5d2e2}" ma:internalName="EIOrgan" ma:readOnly="false" ma:showField="Title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I_x0020_Event" ma:index="11" nillable="true" ma:displayName="EI Event" ma:hidden="true" ma:list="{0292d145-1b29-4696-ba3c-d4afe19ee511}" ma:internalName="EI_x0020_Event" ma:readOnly="false" ma:showField="EventTitleForChoiceDropdown" ma:web="db13979b-e751-4565-a77b-71e7edb4f069">
      <xsd:simpleType>
        <xsd:restriction base="dms:Lookup"/>
      </xsd:simpleType>
    </xsd:element>
    <xsd:element name="EITopic" ma:index="12" nillable="true" ma:displayName="EI Topic" ma:hidden="true" ma:list="dd9f5b98-3a89-4125-b977-90d82d0197dd" ma:internalName="EITopic" ma:readOnly="false" ma:showField="Title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Source" ma:index="13" nillable="true" ma:displayName="Document Source" ma:description="Organisation which issued the document." ma:list="{49ba241f-8346-4576-b9e1-b1a7b41f86e8}" ma:internalName="DocumentSource" ma:showField="Title" ma:web="db13979b-e751-4565-a77b-71e7edb4f069">
      <xsd:simpleType>
        <xsd:restriction base="dms:Lookup"/>
      </xsd:simpleType>
    </xsd:element>
    <xsd:element name="EITermbaseTaxHTField0" ma:index="19" nillable="true" ma:taxonomy="true" ma:internalName="EITermbaseTaxHTField0" ma:taxonomyFieldName="EITermbase" ma:displayName="EIDocType" ma:readOnly="false" ma:default="" ma:fieldId="{58649bc0-05b1-4c82-b72c-a96912b32633}" ma:taxonomyMulti="true" ma:sspId="0af2f461-2480-4a31-ac78-b054563ee389" ma:termSetId="2591b47b-c34c-4ee1-a350-73f6d52a178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e31c9898-5599-4d3d-bde2-aae45224e11b}" ma:internalName="TaxCatchAll" ma:showField="CatchAllData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31c9898-5599-4d3d-bde2-aae45224e11b}" ma:internalName="TaxCatchAllLabel" ma:readOnly="true" ma:showField="CatchAllDataLabel" ma:web="db13979b-e751-4565-a77b-71e7edb4f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360261a294540c48d9b0fdee2fb1d22" ma:index="23" nillable="true" ma:taxonomy="true" ma:internalName="l360261a294540c48d9b0fdee2fb1d22" ma:taxonomyFieldName="EIEvent" ma:displayName="EIEvent" ma:default="" ma:fieldId="{5360261a-2945-40c4-8d9b-0fdee2fb1d22}" ma:taxonomyMulti="true" ma:sspId="0af2f461-2480-4a31-ac78-b054563ee389" ma:termSetId="46d855b6-eb13-4760-91d1-66f27ae7dc3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d0be951f11940a08013d67eec6505c8" ma:index="25" nillable="true" ma:taxonomy="true" ma:internalName="hd0be951f11940a08013d67eec6505c8" ma:taxonomyFieldName="EIUnit1" ma:displayName="EIUnit" ma:readOnly="false" ma:default="" ma:fieldId="{1d0be951-f119-40a0-8013-d67eec6505c8}" ma:taxonomyMulti="true" ma:sspId="0af2f461-2480-4a31-ac78-b054563ee389" ma:termSetId="5f7ca6b7-bc5d-4a29-b9c5-9d61f96be7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79ce48fd8d44e5eaac3fd0fc82a2951" ma:index="27" nillable="true" ma:taxonomy="true" ma:internalName="o79ce48fd8d44e5eaac3fd0fc82a2951" ma:taxonomyFieldName="EIGroup" ma:displayName="EIGroup" ma:default="" ma:fieldId="{879ce48f-d8d4-4e5e-aac3-fd0fc82a2951}" ma:taxonomyMulti="true" ma:sspId="0af2f461-2480-4a31-ac78-b054563ee389" ma:termSetId="1e97bc08-ae7e-4277-9be6-12765f62b2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d7281ab553349538e0242a0ee89a9e1" ma:index="29" nillable="true" ma:taxonomy="true" ma:internalName="kd7281ab553349538e0242a0ee89a9e1" ma:taxonomyFieldName="EITopic1" ma:displayName="EITopic" ma:default="" ma:fieldId="{4d7281ab-5533-4953-8e02-42a0ee89a9e1}" ma:taxonomyMulti="true" ma:sspId="0af2f461-2480-4a31-ac78-b054563ee389" ma:termSetId="e2436a82-f458-4e28-a4e0-fa06e0b951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4256cf79b641ea809ba8b9a8069568" ma:index="31" nillable="true" ma:taxonomy="true" ma:internalName="i64256cf79b641ea809ba8b9a8069568" ma:taxonomyFieldName="EIRegion1" ma:displayName="EIRegion" ma:default="" ma:fieldId="{264256cf-79b6-41ea-809b-a8b9a8069568}" ma:taxonomyMulti="true" ma:sspId="0af2f461-2480-4a31-ac78-b054563ee389" ma:termSetId="126f87e2-8982-4d73-8d0c-1d6ec05017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>http://portal/_cts/EIDocument/8b5470c660bc9b5ccustomXsn.xsn</xsnLocation>
  <cached>True</cached>
  <openByDefault>True</openByDefault>
  <xsnScope>http://portal</xsnScope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6BB731-8C62-49B2-99DA-53390AA5503D}"/>
</file>

<file path=customXml/itemProps2.xml><?xml version="1.0" encoding="utf-8"?>
<ds:datastoreItem xmlns:ds="http://schemas.openxmlformats.org/officeDocument/2006/customXml" ds:itemID="{50560C63-D17B-423B-B39E-771D283D8F19}"/>
</file>

<file path=customXml/itemProps3.xml><?xml version="1.0" encoding="utf-8"?>
<ds:datastoreItem xmlns:ds="http://schemas.openxmlformats.org/officeDocument/2006/customXml" ds:itemID="{32318ADA-4201-4609-99B8-2C800D352409}"/>
</file>

<file path=customXml/itemProps4.xml><?xml version="1.0" encoding="utf-8"?>
<ds:datastoreItem xmlns:ds="http://schemas.openxmlformats.org/officeDocument/2006/customXml" ds:itemID="{02EA3300-0B21-40DB-8948-1726C7FBE1C1}"/>
</file>

<file path=docProps/app.xml><?xml version="1.0" encoding="utf-8"?>
<Properties xmlns="http://schemas.openxmlformats.org/officeDocument/2006/extended-properties" xmlns:vt="http://schemas.openxmlformats.org/officeDocument/2006/docPropsVTypes">
  <Template>Pædagogisk brug af it</Template>
  <TotalTime>430</TotalTime>
  <Words>742</Words>
  <Application>Microsoft Office PowerPoint</Application>
  <PresentationFormat>Skærmshow (4:3)</PresentationFormat>
  <Paragraphs>113</Paragraphs>
  <Slides>18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20" baseType="lpstr">
      <vt:lpstr>Pædagogisk brug af it</vt:lpstr>
      <vt:lpstr>Diagram</vt:lpstr>
      <vt:lpstr>Dias nummer 1</vt:lpstr>
      <vt:lpstr>Goals for use of ICT</vt:lpstr>
      <vt:lpstr>UNESCO ICT Competence Framework</vt:lpstr>
      <vt:lpstr>Jef Moonen, Twente Univeritet  Curriculum perspective</vt:lpstr>
      <vt:lpstr>PISA CBAS 2006 Júlíus K. Björnsson</vt:lpstr>
      <vt:lpstr>Key factors for use of ICT when teaching</vt:lpstr>
      <vt:lpstr>OECD’s TALIS 2008  Teachers’ professional development needs</vt:lpstr>
      <vt:lpstr>ICT teacher training in Denmark</vt:lpstr>
      <vt:lpstr>EPICT: structure</vt:lpstr>
      <vt:lpstr>Uganda’s ELATE</vt:lpstr>
      <vt:lpstr>Aims of Uganda’s ELATE</vt:lpstr>
      <vt:lpstr>ELATE’s ICT context</vt:lpstr>
      <vt:lpstr>Recommendation to teachers</vt:lpstr>
      <vt:lpstr>Do you save or waste time using ICT?  Source Intomart GfK, 2008, who asked Duch teachers on their opinion</vt:lpstr>
      <vt:lpstr>Need for pedagogical research</vt:lpstr>
      <vt:lpstr>Rec. to teacher educ. Institutions  (and in-service training providers)</vt:lpstr>
      <vt:lpstr>Competence standards for teachers</vt:lpstr>
      <vt:lpstr>How to make ambition meet reality?</vt:lpstr>
    </vt:vector>
  </TitlesOfParts>
  <Company>GL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Hans Laugesen</dc:creator>
  <cp:lastModifiedBy>Hans Laugesen</cp:lastModifiedBy>
  <cp:revision>37</cp:revision>
  <cp:lastPrinted>2002-03-14T14:36:59Z</cp:lastPrinted>
  <dcterms:created xsi:type="dcterms:W3CDTF">2010-05-10T17:25:22Z</dcterms:created>
  <dcterms:modified xsi:type="dcterms:W3CDTF">2011-05-15T19:30:05Z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th">
    <vt:lpwstr>C:\DOCUME~1\LH\LOCALS~1\Temp\SJ20080515075534675 [98651].PPT</vt:lpwstr>
  </property>
  <property fmtid="{D5CDD505-2E9C-101B-9397-08002B2CF9AE}" pid="3" name="title">
    <vt:lpwstr>Politiske perspektiver ved OK08 - regionale møder, forår 2008 (anvendt ved de sidste møder)</vt:lpwstr>
  </property>
  <property fmtid="{D5CDD505-2E9C-101B-9397-08002B2CF9AE}" pid="4" name="ContentTypeId">
    <vt:lpwstr>0x010100AA2F8202531E2B479DC903BD7BCD5C3F00E04239BAE3CFF643A8203BF81E96DC51</vt:lpwstr>
  </property>
</Properties>
</file>