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1" r:id="rId2"/>
    <p:sldId id="268" r:id="rId3"/>
    <p:sldId id="256" r:id="rId4"/>
    <p:sldId id="257" r:id="rId5"/>
    <p:sldId id="258" r:id="rId6"/>
    <p:sldId id="259" r:id="rId7"/>
    <p:sldId id="260" r:id="rId8"/>
    <p:sldId id="262" r:id="rId9"/>
    <p:sldId id="263" r:id="rId10"/>
    <p:sldId id="264" r:id="rId11"/>
    <p:sldId id="266" r:id="rId12"/>
    <p:sldId id="267" r:id="rId13"/>
    <p:sldId id="265" r:id="rId14"/>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229" autoAdjust="0"/>
  </p:normalViewPr>
  <p:slideViewPr>
    <p:cSldViewPr>
      <p:cViewPr varScale="1">
        <p:scale>
          <a:sx n="87" d="100"/>
          <a:sy n="87" d="100"/>
        </p:scale>
        <p:origin x="-1062"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9" name="8 Título"/>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30" name="29 Marcador de fecha"/>
          <p:cNvSpPr>
            <a:spLocks noGrp="1"/>
          </p:cNvSpPr>
          <p:nvPr>
            <p:ph type="dt" sz="half" idx="10"/>
          </p:nvPr>
        </p:nvSpPr>
        <p:spPr/>
        <p:txBody>
          <a:bodyPr/>
          <a:lstStyle/>
          <a:p>
            <a:fld id="{1A36C749-D644-4138-845C-5EFC5F186963}" type="datetimeFigureOut">
              <a:rPr lang="es-ES" smtClean="0"/>
              <a:pPr/>
              <a:t>25/02/2011</a:t>
            </a:fld>
            <a:endParaRPr lang="es-ES"/>
          </a:p>
        </p:txBody>
      </p:sp>
      <p:sp>
        <p:nvSpPr>
          <p:cNvPr id="19" name="18 Marcador de pie de página"/>
          <p:cNvSpPr>
            <a:spLocks noGrp="1"/>
          </p:cNvSpPr>
          <p:nvPr>
            <p:ph type="ftr" sz="quarter" idx="11"/>
          </p:nvPr>
        </p:nvSpPr>
        <p:spPr/>
        <p:txBody>
          <a:bodyPr/>
          <a:lstStyle/>
          <a:p>
            <a:endParaRPr lang="es-ES"/>
          </a:p>
        </p:txBody>
      </p:sp>
      <p:sp>
        <p:nvSpPr>
          <p:cNvPr id="27" name="26 Marcador de número de diapositiva"/>
          <p:cNvSpPr>
            <a:spLocks noGrp="1"/>
          </p:cNvSpPr>
          <p:nvPr>
            <p:ph type="sldNum" sz="quarter" idx="12"/>
          </p:nvPr>
        </p:nvSpPr>
        <p:spPr/>
        <p:txBody>
          <a:bodyPr/>
          <a:lstStyle/>
          <a:p>
            <a:fld id="{849290D0-24D4-4182-9A03-06D19FDEF3BE}" type="slidenum">
              <a:rPr lang="es-ES" smtClean="0"/>
              <a:pPr/>
              <a:t>‹#›</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1A36C749-D644-4138-845C-5EFC5F186963}" type="datetimeFigureOut">
              <a:rPr lang="es-ES" smtClean="0"/>
              <a:pPr/>
              <a:t>25/02/2011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49290D0-24D4-4182-9A03-06D19FDEF3BE}" type="slidenum">
              <a:rPr lang="es-ES" smtClean="0"/>
              <a:pPr/>
              <a:t>‹#›</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914401"/>
            <a:ext cx="2057400" cy="5211763"/>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914401"/>
            <a:ext cx="6019800" cy="5211763"/>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1A36C749-D644-4138-845C-5EFC5F186963}" type="datetimeFigureOut">
              <a:rPr lang="es-ES" smtClean="0"/>
              <a:pPr/>
              <a:t>25/02/2011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49290D0-24D4-4182-9A03-06D19FDEF3BE}" type="slidenum">
              <a:rPr lang="es-ES" smtClean="0"/>
              <a:pPr/>
              <a:t>‹#›</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1A36C749-D644-4138-845C-5EFC5F186963}" type="datetimeFigureOut">
              <a:rPr lang="es-ES" smtClean="0"/>
              <a:pPr/>
              <a:t>25/02/2011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49290D0-24D4-4182-9A03-06D19FDEF3BE}" type="slidenum">
              <a:rPr lang="es-ES" smtClean="0"/>
              <a:pPr/>
              <a:t>‹#›</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1A36C749-D644-4138-845C-5EFC5F186963}" type="datetimeFigureOut">
              <a:rPr lang="es-ES" smtClean="0"/>
              <a:pPr/>
              <a:t>25/02/2011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49290D0-24D4-4182-9A03-06D19FDEF3BE}" type="slidenum">
              <a:rPr lang="es-ES" smtClean="0"/>
              <a:pPr/>
              <a:t>‹#›</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1A36C749-D644-4138-845C-5EFC5F186963}" type="datetimeFigureOut">
              <a:rPr lang="es-ES" smtClean="0"/>
              <a:pPr/>
              <a:t>25/02/2011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849290D0-24D4-4182-9A03-06D19FDEF3BE}" type="slidenum">
              <a:rPr lang="es-ES" smtClean="0"/>
              <a:pPr/>
              <a:t>‹#›</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tIns="45720" anchor="b"/>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p>
            <a:fld id="{1A36C749-D644-4138-845C-5EFC5F186963}" type="datetimeFigureOut">
              <a:rPr lang="es-ES" smtClean="0"/>
              <a:pPr/>
              <a:t>25/02/2011</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849290D0-24D4-4182-9A03-06D19FDEF3BE}" type="slidenum">
              <a:rPr lang="es-ES" smtClean="0"/>
              <a:pPr/>
              <a:t>‹#›</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1A36C749-D644-4138-845C-5EFC5F186963}" type="datetimeFigureOut">
              <a:rPr lang="es-ES" smtClean="0"/>
              <a:pPr/>
              <a:t>25/02/2011</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849290D0-24D4-4182-9A03-06D19FDEF3BE}" type="slidenum">
              <a:rPr lang="es-ES" smtClean="0"/>
              <a:pPr/>
              <a:t>‹#›</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A36C749-D644-4138-845C-5EFC5F186963}" type="datetimeFigureOut">
              <a:rPr lang="es-ES" smtClean="0"/>
              <a:pPr/>
              <a:t>25/02/2011</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849290D0-24D4-4182-9A03-06D19FDEF3BE}" type="slidenum">
              <a:rPr lang="es-ES" smtClean="0"/>
              <a:pPr/>
              <a:t>‹#›</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1A36C749-D644-4138-845C-5EFC5F186963}" type="datetimeFigureOut">
              <a:rPr lang="es-ES" smtClean="0"/>
              <a:pPr/>
              <a:t>25/02/2011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849290D0-24D4-4182-9A03-06D19FDEF3BE}" type="slidenum">
              <a:rPr lang="es-ES" smtClean="0"/>
              <a:pPr/>
              <a:t>‹#›</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8 Recortar y redondear rectángulo de esquina sencilla"/>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Triángulo rectángulo"/>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Título"/>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1A36C749-D644-4138-845C-5EFC5F186963}" type="datetimeFigureOut">
              <a:rPr lang="es-ES" smtClean="0"/>
              <a:pPr/>
              <a:t>25/02/2011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a:xfrm>
            <a:off x="8077200" y="6356350"/>
            <a:ext cx="609600" cy="365125"/>
          </a:xfrm>
        </p:spPr>
        <p:txBody>
          <a:bodyPr/>
          <a:lstStyle/>
          <a:p>
            <a:fld id="{849290D0-24D4-4182-9A03-06D19FDEF3BE}" type="slidenum">
              <a:rPr lang="es-ES" smtClean="0"/>
              <a:pPr/>
              <a:t>‹#›</a:t>
            </a:fld>
            <a:endParaRPr lang="es-ES"/>
          </a:p>
        </p:txBody>
      </p:sp>
      <p:sp>
        <p:nvSpPr>
          <p:cNvPr id="3" name="2 Marcador de posición de imagen"/>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s-ES" smtClean="0"/>
              <a:t>Haga clic en el icono para agregar una imagen</a:t>
            </a:r>
            <a:endParaRPr kumimoji="0" lang="en-US" dirty="0"/>
          </a:p>
        </p:txBody>
      </p:sp>
      <p:sp>
        <p:nvSpPr>
          <p:cNvPr id="10" name="9 Forma libre"/>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Forma libre"/>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6">
                <a:lumMod val="50000"/>
              </a:schemeClr>
            </a:gs>
            <a:gs pos="25000">
              <a:schemeClr val="bg2">
                <a:tint val="83000"/>
                <a:satMod val="320000"/>
              </a:schemeClr>
            </a:gs>
            <a:gs pos="100000">
              <a:schemeClr val="bg2">
                <a:shade val="15000"/>
                <a:satMod val="320000"/>
              </a:schemeClr>
            </a:gs>
          </a:gsLst>
          <a:lin ang="2700000" scaled="1"/>
          <a:tileRect/>
        </a:gradFill>
        <a:effectLst/>
      </p:bgPr>
    </p:bg>
    <p:spTree>
      <p:nvGrpSpPr>
        <p:cNvPr id="1" name=""/>
        <p:cNvGrpSpPr/>
        <p:nvPr/>
      </p:nvGrpSpPr>
      <p:grpSpPr>
        <a:xfrm>
          <a:off x="0" y="0"/>
          <a:ext cx="0" cy="0"/>
          <a:chOff x="0" y="0"/>
          <a:chExt cx="0" cy="0"/>
        </a:xfrm>
      </p:grpSpPr>
      <p:sp>
        <p:nvSpPr>
          <p:cNvPr id="7" name="6 Forma libre"/>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Forma libre"/>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Marcador de título"/>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A36C749-D644-4138-845C-5EFC5F186963}" type="datetimeFigureOut">
              <a:rPr lang="es-ES" smtClean="0"/>
              <a:pPr/>
              <a:t>25/02/2011</a:t>
            </a:fld>
            <a:endParaRPr lang="es-ES"/>
          </a:p>
        </p:txBody>
      </p:sp>
      <p:sp>
        <p:nvSpPr>
          <p:cNvPr id="22" name="21 Marcador de pie de página"/>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s-ES"/>
          </a:p>
        </p:txBody>
      </p:sp>
      <p:sp>
        <p:nvSpPr>
          <p:cNvPr id="18" name="17 Marcador de número de diapositiva"/>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849290D0-24D4-4182-9A03-06D19FDEF3BE}" type="slidenum">
              <a:rPr lang="es-ES" smtClean="0"/>
              <a:pPr/>
              <a:t>‹#›</a:t>
            </a:fld>
            <a:endParaRPr lang="es-ES"/>
          </a:p>
        </p:txBody>
      </p:sp>
      <p:grpSp>
        <p:nvGrpSpPr>
          <p:cNvPr id="2" name="1 Grupo"/>
          <p:cNvGrpSpPr/>
          <p:nvPr/>
        </p:nvGrpSpPr>
        <p:grpSpPr>
          <a:xfrm>
            <a:off x="-19017" y="202408"/>
            <a:ext cx="9180548" cy="649224"/>
            <a:chOff x="-19045" y="216550"/>
            <a:chExt cx="9180548" cy="649224"/>
          </a:xfrm>
        </p:grpSpPr>
        <p:sp>
          <p:nvSpPr>
            <p:cNvPr id="12" name="11 Forma libre"/>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Forma libre"/>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jpeg"/><Relationship Id="rId9" Type="http://schemas.openxmlformats.org/officeDocument/2006/relationships/image" Target="../media/image18.png"/></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 Id="rId9" Type="http://schemas.openxmlformats.org/officeDocument/2006/relationships/image" Target="../media/image10.jpeg"/></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00034" y="2285992"/>
            <a:ext cx="7851648" cy="2128854"/>
          </a:xfrm>
        </p:spPr>
        <p:txBody>
          <a:bodyPr>
            <a:normAutofit fontScale="90000"/>
          </a:bodyPr>
          <a:lstStyle/>
          <a:p>
            <a:pPr algn="ctr"/>
            <a:r>
              <a:rPr lang="es-ES" sz="4400" dirty="0" smtClean="0">
                <a:solidFill>
                  <a:schemeClr val="tx1">
                    <a:lumMod val="95000"/>
                    <a:lumOff val="5000"/>
                  </a:schemeClr>
                </a:solidFill>
                <a:latin typeface="Georgia" pitchFamily="18" charset="0"/>
              </a:rPr>
              <a:t>“MUJERES,  DESARROLLO Y JUSTICIA SOCIAL”</a:t>
            </a:r>
            <a:r>
              <a:rPr lang="es-ES" dirty="0" smtClean="0"/>
              <a:t/>
            </a:r>
            <a:br>
              <a:rPr lang="es-ES" dirty="0" smtClean="0"/>
            </a:br>
            <a:endParaRPr lang="es-ES" dirty="0"/>
          </a:p>
        </p:txBody>
      </p:sp>
      <p:pic>
        <p:nvPicPr>
          <p:cNvPr id="4" name="6 Imagen" descr="NUEVO LOGO FECODE editado copia.jpg"/>
          <p:cNvPicPr>
            <a:picLocks noGrp="1" noChangeAspect="1"/>
          </p:cNvPicPr>
          <p:nvPr>
            <p:ph type="subTitle" idx="1"/>
          </p:nvPr>
        </p:nvPicPr>
        <p:blipFill>
          <a:blip r:embed="rId2" cstate="print"/>
          <a:srcRect/>
          <a:stretch>
            <a:fillRect/>
          </a:stretch>
        </p:blipFill>
        <p:spPr>
          <a:xfrm>
            <a:off x="357158" y="5786454"/>
            <a:ext cx="1785950" cy="674684"/>
          </a:xfrm>
          <a:noFill/>
        </p:spPr>
      </p:pic>
    </p:spTree>
  </p:cSld>
  <p:clrMapOvr>
    <a:masterClrMapping/>
  </p:clrMapOvr>
  <p:transition spd="slow">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iterate type="lt">
                                    <p:tmPct val="5000"/>
                                  </p:iterate>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fltVal val="0"/>
                                          </p:val>
                                        </p:tav>
                                        <p:tav tm="100000">
                                          <p:val>
                                            <p:strVal val="#ppt_w"/>
                                          </p:val>
                                        </p:tav>
                                      </p:tavLst>
                                    </p:anim>
                                    <p:anim calcmode="lin" valueType="num">
                                      <p:cBhvr>
                                        <p:cTn id="16" dur="1000" fill="hold"/>
                                        <p:tgtEl>
                                          <p:spTgt spid="4"/>
                                        </p:tgtEl>
                                        <p:attrNameLst>
                                          <p:attrName>ppt_h</p:attrName>
                                        </p:attrNameLst>
                                      </p:cBhvr>
                                      <p:tavLst>
                                        <p:tav tm="0">
                                          <p:val>
                                            <p:fltVal val="0"/>
                                          </p:val>
                                        </p:tav>
                                        <p:tav tm="100000">
                                          <p:val>
                                            <p:strVal val="#ppt_h"/>
                                          </p:val>
                                        </p:tav>
                                      </p:tavLst>
                                    </p:anim>
                                    <p:anim calcmode="lin" valueType="num">
                                      <p:cBhvr>
                                        <p:cTn id="17" dur="1000" fill="hold"/>
                                        <p:tgtEl>
                                          <p:spTgt spid="4"/>
                                        </p:tgtEl>
                                        <p:attrNameLst>
                                          <p:attrName>style.rotation</p:attrName>
                                        </p:attrNameLst>
                                      </p:cBhvr>
                                      <p:tavLst>
                                        <p:tav tm="0">
                                          <p:val>
                                            <p:fltVal val="90"/>
                                          </p:val>
                                        </p:tav>
                                        <p:tav tm="100000">
                                          <p:val>
                                            <p:fltVal val="0"/>
                                          </p:val>
                                        </p:tav>
                                      </p:tavLst>
                                    </p:anim>
                                    <p:animEffect transition="in" filter="fade">
                                      <p:cBhvr>
                                        <p:cTn id="18"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57158" y="1571612"/>
            <a:ext cx="8229600" cy="3714776"/>
          </a:xfrm>
        </p:spPr>
        <p:txBody>
          <a:bodyPr>
            <a:normAutofit/>
          </a:bodyPr>
          <a:lstStyle/>
          <a:p>
            <a:pPr algn="just">
              <a:buNone/>
            </a:pPr>
            <a:r>
              <a:rPr lang="es-ES" sz="2400" b="1" dirty="0" smtClean="0">
                <a:effectLst>
                  <a:outerShdw blurRad="38100" dist="38100" dir="2700000" algn="tl">
                    <a:srgbClr val="000000">
                      <a:alpha val="43137"/>
                    </a:srgbClr>
                  </a:outerShdw>
                </a:effectLst>
                <a:latin typeface="Century Gothic" pitchFamily="34" charset="0"/>
              </a:rPr>
              <a:t>12. Desde nuestra militancia como integrantes de la I.E. asumimos el compromiso de desarrollar acciones coordinadas, intencionadas y efectivas, que posibiliten la incursión de muchas mujeres en la política, buscando transformar las relaciones sociales en la familia y en la sociedad.</a:t>
            </a:r>
          </a:p>
          <a:p>
            <a:pPr algn="just">
              <a:buNone/>
            </a:pPr>
            <a:endParaRPr lang="es-ES" sz="2400" b="1" dirty="0">
              <a:effectLst>
                <a:outerShdw blurRad="38100" dist="38100" dir="2700000" algn="tl">
                  <a:srgbClr val="000000">
                    <a:alpha val="43137"/>
                  </a:srgbClr>
                </a:outerShdw>
              </a:effectLst>
              <a:latin typeface="Century Gothic" pitchFamily="34" charset="0"/>
            </a:endParaRPr>
          </a:p>
        </p:txBody>
      </p:sp>
      <p:pic>
        <p:nvPicPr>
          <p:cNvPr id="4" name="6 Imagen" descr="NUEVO LOGO FECODE editado copia.jpg"/>
          <p:cNvPicPr>
            <a:picLocks noChangeAspect="1"/>
          </p:cNvPicPr>
          <p:nvPr/>
        </p:nvPicPr>
        <p:blipFill>
          <a:blip r:embed="rId2" cstate="print"/>
          <a:srcRect/>
          <a:stretch>
            <a:fillRect/>
          </a:stretch>
        </p:blipFill>
        <p:spPr>
          <a:xfrm>
            <a:off x="357158" y="5786454"/>
            <a:ext cx="1785950" cy="674684"/>
          </a:xfrm>
          <a:prstGeom prst="rect">
            <a:avLst/>
          </a:prstGeom>
          <a:noFill/>
        </p:spPr>
      </p:pic>
    </p:spTree>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iterate type="lt">
                                    <p:tmPct val="5000"/>
                                  </p:iterate>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 calcmode="lin" valueType="num">
                                      <p:cBhvr>
                                        <p:cTn id="15" dur="1000" fill="hold"/>
                                        <p:tgtEl>
                                          <p:spTgt spid="4"/>
                                        </p:tgtEl>
                                        <p:attrNameLst>
                                          <p:attrName>style.rotation</p:attrName>
                                        </p:attrNameLst>
                                      </p:cBhvr>
                                      <p:tavLst>
                                        <p:tav tm="0">
                                          <p:val>
                                            <p:fltVal val="90"/>
                                          </p:val>
                                        </p:tav>
                                        <p:tav tm="100000">
                                          <p:val>
                                            <p:fltVal val="0"/>
                                          </p:val>
                                        </p:tav>
                                      </p:tavLst>
                                    </p:anim>
                                    <p:animEffect transition="in" filter="fade">
                                      <p:cBhvr>
                                        <p:cTn id="1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00034" y="571480"/>
            <a:ext cx="8229600" cy="4389120"/>
          </a:xfrm>
        </p:spPr>
        <p:txBody>
          <a:bodyPr>
            <a:normAutofit lnSpcReduction="10000"/>
          </a:bodyPr>
          <a:lstStyle/>
          <a:p>
            <a:pPr>
              <a:buClr>
                <a:schemeClr val="accent6">
                  <a:lumMod val="75000"/>
                </a:schemeClr>
              </a:buClr>
              <a:buNone/>
            </a:pPr>
            <a:r>
              <a:rPr lang="es-ES" sz="2400" b="1" dirty="0" smtClean="0">
                <a:effectLst>
                  <a:outerShdw blurRad="38100" dist="38100" dir="2700000" algn="tl">
                    <a:srgbClr val="000000">
                      <a:alpha val="43137"/>
                    </a:srgbClr>
                  </a:outerShdw>
                </a:effectLst>
              </a:rPr>
              <a:t>13.   </a:t>
            </a:r>
            <a:r>
              <a:rPr lang="es-ES" sz="2400" dirty="0" smtClean="0"/>
              <a:t/>
            </a:r>
            <a:br>
              <a:rPr lang="es-ES" sz="2400" dirty="0" smtClean="0"/>
            </a:br>
            <a:r>
              <a:rPr lang="es-ES" sz="2400" dirty="0" smtClean="0"/>
              <a:t/>
            </a:r>
            <a:br>
              <a:rPr lang="es-ES" sz="2400" dirty="0" smtClean="0"/>
            </a:br>
            <a:endParaRPr lang="es-ES" sz="2400" dirty="0" smtClean="0"/>
          </a:p>
          <a:p>
            <a:pPr>
              <a:buClr>
                <a:schemeClr val="accent6">
                  <a:lumMod val="75000"/>
                </a:schemeClr>
              </a:buClr>
              <a:buNone/>
            </a:pPr>
            <a:r>
              <a:rPr lang="es-ES" sz="2400" b="1" dirty="0" smtClean="0">
                <a:latin typeface="Century Gothic" pitchFamily="34" charset="0"/>
              </a:rPr>
              <a:t>1. ¿Qué estrategias pueden asumir los sindicatos del magisterio, para empoderar y visibilizar el liderazgo de las maestras?   </a:t>
            </a:r>
            <a:br>
              <a:rPr lang="es-ES" sz="2400" b="1" dirty="0" smtClean="0">
                <a:latin typeface="Century Gothic" pitchFamily="34" charset="0"/>
              </a:rPr>
            </a:br>
            <a:r>
              <a:rPr lang="es-ES" sz="2400" b="1" dirty="0" smtClean="0">
                <a:latin typeface="Century Gothic" pitchFamily="34" charset="0"/>
              </a:rPr>
              <a:t/>
            </a:r>
            <a:br>
              <a:rPr lang="es-ES" sz="2400" b="1" dirty="0" smtClean="0">
                <a:latin typeface="Century Gothic" pitchFamily="34" charset="0"/>
              </a:rPr>
            </a:br>
            <a:r>
              <a:rPr lang="es-ES" sz="2400" b="1" dirty="0" smtClean="0">
                <a:latin typeface="Century Gothic" pitchFamily="34" charset="0"/>
              </a:rPr>
              <a:t>2. ¿Qué acciones se pueden implementar desde la escuela, para cerrarle el paso a la discriminación de género y  garantizar los derechos  de  las minorías, en la vía de la democratización la escuela pública?</a:t>
            </a:r>
          </a:p>
          <a:p>
            <a:pPr>
              <a:buClr>
                <a:schemeClr val="accent6">
                  <a:lumMod val="75000"/>
                </a:schemeClr>
              </a:buClr>
              <a:buNone/>
            </a:pPr>
            <a:endParaRPr lang="es-ES" sz="2400" dirty="0"/>
          </a:p>
        </p:txBody>
      </p:sp>
      <p:pic>
        <p:nvPicPr>
          <p:cNvPr id="5" name="6 Imagen" descr="NUEVO LOGO FECODE editado copia.jpg"/>
          <p:cNvPicPr>
            <a:picLocks noChangeAspect="1"/>
          </p:cNvPicPr>
          <p:nvPr/>
        </p:nvPicPr>
        <p:blipFill>
          <a:blip r:embed="rId2" cstate="print"/>
          <a:srcRect/>
          <a:stretch>
            <a:fillRect/>
          </a:stretch>
        </p:blipFill>
        <p:spPr>
          <a:xfrm>
            <a:off x="428596" y="5286388"/>
            <a:ext cx="1785950" cy="674684"/>
          </a:xfrm>
          <a:prstGeom prst="rect">
            <a:avLst/>
          </a:prstGeom>
          <a:noFill/>
        </p:spPr>
      </p:pic>
      <p:sp>
        <p:nvSpPr>
          <p:cNvPr id="6" name="5 Rectángulo"/>
          <p:cNvSpPr/>
          <p:nvPr/>
        </p:nvSpPr>
        <p:spPr>
          <a:xfrm>
            <a:off x="2285984" y="571480"/>
            <a:ext cx="4507388" cy="523220"/>
          </a:xfrm>
          <a:prstGeom prst="rect">
            <a:avLst/>
          </a:prstGeom>
          <a:noFill/>
        </p:spPr>
        <p:txBody>
          <a:bodyPr wrap="none" lIns="91440" tIns="45720" rIns="91440" bIns="45720">
            <a:spAutoFit/>
          </a:bodyPr>
          <a:lstStyle/>
          <a:p>
            <a:pPr algn="ctr"/>
            <a:r>
              <a:rPr lang="es-ES" sz="2800" b="1" cap="none" spc="0" dirty="0" smtClean="0">
                <a:ln w="17780" cmpd="sng">
                  <a:solidFill>
                    <a:srgbClr val="FFFFFF"/>
                  </a:solidFill>
                  <a:prstDash val="solid"/>
                  <a:miter lim="800000"/>
                </a:ln>
                <a:solidFill>
                  <a:sysClr val="windowText" lastClr="000000"/>
                </a:solidFill>
                <a:effectLst>
                  <a:outerShdw blurRad="50800" algn="tl" rotWithShape="0">
                    <a:srgbClr val="000000"/>
                  </a:outerShdw>
                </a:effectLst>
              </a:rPr>
              <a:t>ACCIONES y DECISIONES</a:t>
            </a:r>
            <a:endParaRPr lang="es-ES" sz="2800" b="1" cap="none" spc="0" dirty="0">
              <a:ln w="17780" cmpd="sng">
                <a:solidFill>
                  <a:srgbClr val="FFFFFF"/>
                </a:solidFill>
                <a:prstDash val="solid"/>
                <a:miter lim="800000"/>
              </a:ln>
              <a:solidFill>
                <a:sysClr val="windowText" lastClr="000000"/>
              </a:solidFill>
              <a:effectLst>
                <a:outerShdw blurRad="50800" algn="tl" rotWithShape="0">
                  <a:srgbClr val="000000"/>
                </a:outerShdw>
              </a:effectLst>
            </a:endParaRPr>
          </a:p>
        </p:txBody>
      </p:sp>
    </p:spTree>
  </p:cSld>
  <p:clrMapOvr>
    <a:masterClrMapping/>
  </p:clrMapOvr>
  <p:transition spd="slow">
    <p:cover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iterate type="lt">
                                    <p:tmPct val="5000"/>
                                  </p:iterate>
                                  <p:childTnLst>
                                    <p:set>
                                      <p:cBhvr>
                                        <p:cTn id="14" dur="1" fill="hold">
                                          <p:stCondLst>
                                            <p:cond delay="0"/>
                                          </p:stCondLst>
                                        </p:cTn>
                                        <p:tgtEl>
                                          <p:spTgt spid="6">
                                            <p:txEl>
                                              <p:pRg st="0" end="0"/>
                                            </p:txEl>
                                          </p:spTgt>
                                        </p:tgtEl>
                                        <p:attrNameLst>
                                          <p:attrName>style.visibility</p:attrName>
                                        </p:attrNameLst>
                                      </p:cBhvr>
                                      <p:to>
                                        <p:strVal val="visible"/>
                                      </p:to>
                                    </p:set>
                                    <p:anim calcmode="lin" valueType="num">
                                      <p:cBhvr>
                                        <p:cTn id="15"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6">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diamond(in)">
                                      <p:cBhvr>
                                        <p:cTn id="23"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5" name="Picture 7"/>
          <p:cNvPicPr>
            <a:picLocks noChangeAspect="1" noChangeArrowheads="1"/>
          </p:cNvPicPr>
          <p:nvPr/>
        </p:nvPicPr>
        <p:blipFill>
          <a:blip r:embed="rId2" cstate="print"/>
          <a:srcRect/>
          <a:stretch>
            <a:fillRect/>
          </a:stretch>
        </p:blipFill>
        <p:spPr bwMode="auto">
          <a:xfrm>
            <a:off x="214282" y="285728"/>
            <a:ext cx="5025937" cy="3348047"/>
          </a:xfrm>
          <a:prstGeom prst="rect">
            <a:avLst/>
          </a:prstGeom>
          <a:noFill/>
          <a:ln w="9525">
            <a:noFill/>
            <a:miter lim="800000"/>
            <a:headEnd/>
            <a:tailEnd/>
          </a:ln>
          <a:effectLst/>
        </p:spPr>
      </p:pic>
      <p:pic>
        <p:nvPicPr>
          <p:cNvPr id="2050" name="Picture 2" descr="http://t2.gstatic.com/images?q=tbn:ANd9GcRHUgbPmmYtx1vmcY1AZp2kv95BxGifcJ-fUmiVu-ulQqA9J88arA"/>
          <p:cNvPicPr>
            <a:picLocks noChangeAspect="1" noChangeArrowheads="1"/>
          </p:cNvPicPr>
          <p:nvPr/>
        </p:nvPicPr>
        <p:blipFill>
          <a:blip r:embed="rId3" cstate="print"/>
          <a:srcRect/>
          <a:stretch>
            <a:fillRect/>
          </a:stretch>
        </p:blipFill>
        <p:spPr bwMode="auto">
          <a:xfrm>
            <a:off x="214282" y="2285992"/>
            <a:ext cx="2571768" cy="2571769"/>
          </a:xfrm>
          <a:prstGeom prst="rect">
            <a:avLst/>
          </a:prstGeom>
          <a:noFill/>
        </p:spPr>
      </p:pic>
      <p:pic>
        <p:nvPicPr>
          <p:cNvPr id="2052" name="Picture 4" descr="http://t1.gstatic.com/images?q=tbn:ANd9GcSU5scyvY4o00duGAMSvnpc1Szhj_4u71vWCD3O2mkt2ciNM71zoj6ad_kl"/>
          <p:cNvPicPr>
            <a:picLocks noChangeAspect="1" noChangeArrowheads="1"/>
          </p:cNvPicPr>
          <p:nvPr/>
        </p:nvPicPr>
        <p:blipFill>
          <a:blip r:embed="rId4" cstate="print"/>
          <a:srcRect/>
          <a:stretch>
            <a:fillRect/>
          </a:stretch>
        </p:blipFill>
        <p:spPr bwMode="auto">
          <a:xfrm>
            <a:off x="214282" y="285728"/>
            <a:ext cx="2879811" cy="2000264"/>
          </a:xfrm>
          <a:prstGeom prst="rect">
            <a:avLst/>
          </a:prstGeom>
          <a:noFill/>
        </p:spPr>
      </p:pic>
      <p:pic>
        <p:nvPicPr>
          <p:cNvPr id="2053" name="Picture 5"/>
          <p:cNvPicPr>
            <a:picLocks noChangeAspect="1" noChangeArrowheads="1"/>
          </p:cNvPicPr>
          <p:nvPr/>
        </p:nvPicPr>
        <p:blipFill>
          <a:blip r:embed="rId5" cstate="print"/>
          <a:srcRect/>
          <a:stretch>
            <a:fillRect/>
          </a:stretch>
        </p:blipFill>
        <p:spPr bwMode="auto">
          <a:xfrm>
            <a:off x="5214942" y="285728"/>
            <a:ext cx="3810000" cy="2676525"/>
          </a:xfrm>
          <a:prstGeom prst="rect">
            <a:avLst/>
          </a:prstGeom>
          <a:noFill/>
          <a:ln w="9525">
            <a:noFill/>
            <a:miter lim="800000"/>
            <a:headEnd/>
            <a:tailEnd/>
          </a:ln>
          <a:effectLst/>
        </p:spPr>
      </p:pic>
      <p:pic>
        <p:nvPicPr>
          <p:cNvPr id="2056" name="Picture 8"/>
          <p:cNvPicPr>
            <a:picLocks noChangeAspect="1" noChangeArrowheads="1"/>
          </p:cNvPicPr>
          <p:nvPr/>
        </p:nvPicPr>
        <p:blipFill>
          <a:blip r:embed="rId6" cstate="print"/>
          <a:srcRect/>
          <a:stretch>
            <a:fillRect/>
          </a:stretch>
        </p:blipFill>
        <p:spPr bwMode="auto">
          <a:xfrm>
            <a:off x="2143108" y="3571876"/>
            <a:ext cx="2786082" cy="3143272"/>
          </a:xfrm>
          <a:prstGeom prst="rect">
            <a:avLst/>
          </a:prstGeom>
          <a:noFill/>
          <a:ln w="9525">
            <a:noFill/>
            <a:miter lim="800000"/>
            <a:headEnd/>
            <a:tailEnd/>
          </a:ln>
          <a:effectLst/>
        </p:spPr>
      </p:pic>
      <p:pic>
        <p:nvPicPr>
          <p:cNvPr id="2057" name="Picture 9"/>
          <p:cNvPicPr>
            <a:picLocks noChangeAspect="1" noChangeArrowheads="1"/>
          </p:cNvPicPr>
          <p:nvPr/>
        </p:nvPicPr>
        <p:blipFill>
          <a:blip r:embed="rId7" cstate="print"/>
          <a:srcRect/>
          <a:stretch>
            <a:fillRect/>
          </a:stretch>
        </p:blipFill>
        <p:spPr bwMode="auto">
          <a:xfrm>
            <a:off x="142844" y="4000504"/>
            <a:ext cx="2000264" cy="2701655"/>
          </a:xfrm>
          <a:prstGeom prst="rect">
            <a:avLst/>
          </a:prstGeom>
          <a:noFill/>
          <a:ln w="9525">
            <a:noFill/>
            <a:miter lim="800000"/>
            <a:headEnd/>
            <a:tailEnd/>
          </a:ln>
          <a:effectLst/>
        </p:spPr>
      </p:pic>
      <p:pic>
        <p:nvPicPr>
          <p:cNvPr id="2058" name="Picture 10"/>
          <p:cNvPicPr>
            <a:picLocks noChangeAspect="1" noChangeArrowheads="1"/>
          </p:cNvPicPr>
          <p:nvPr/>
        </p:nvPicPr>
        <p:blipFill>
          <a:blip r:embed="rId8" cstate="print"/>
          <a:srcRect/>
          <a:stretch>
            <a:fillRect/>
          </a:stretch>
        </p:blipFill>
        <p:spPr bwMode="auto">
          <a:xfrm>
            <a:off x="5857884" y="2928934"/>
            <a:ext cx="3143272" cy="3670232"/>
          </a:xfrm>
          <a:prstGeom prst="rect">
            <a:avLst/>
          </a:prstGeom>
          <a:noFill/>
          <a:ln w="9525">
            <a:noFill/>
            <a:miter lim="800000"/>
            <a:headEnd/>
            <a:tailEnd/>
          </a:ln>
          <a:effectLst/>
        </p:spPr>
      </p:pic>
      <p:pic>
        <p:nvPicPr>
          <p:cNvPr id="2060" name="Picture 12"/>
          <p:cNvPicPr>
            <a:picLocks noChangeAspect="1" noChangeArrowheads="1"/>
          </p:cNvPicPr>
          <p:nvPr/>
        </p:nvPicPr>
        <p:blipFill>
          <a:blip r:embed="rId9" cstate="print"/>
          <a:srcRect/>
          <a:stretch>
            <a:fillRect/>
          </a:stretch>
        </p:blipFill>
        <p:spPr bwMode="auto">
          <a:xfrm>
            <a:off x="4357686" y="2857496"/>
            <a:ext cx="1785950" cy="2000264"/>
          </a:xfrm>
          <a:prstGeom prst="rect">
            <a:avLst/>
          </a:prstGeom>
          <a:noFill/>
          <a:ln w="9525">
            <a:noFill/>
            <a:miter lim="800000"/>
            <a:headEnd/>
            <a:tailEnd/>
          </a:ln>
          <a:effectLst/>
        </p:spPr>
      </p:pic>
      <p:pic>
        <p:nvPicPr>
          <p:cNvPr id="2061" name="Picture 13"/>
          <p:cNvPicPr>
            <a:picLocks noChangeAspect="1" noChangeArrowheads="1"/>
          </p:cNvPicPr>
          <p:nvPr/>
        </p:nvPicPr>
        <p:blipFill>
          <a:blip r:embed="rId10" cstate="print"/>
          <a:srcRect/>
          <a:stretch>
            <a:fillRect/>
          </a:stretch>
        </p:blipFill>
        <p:spPr bwMode="auto">
          <a:xfrm>
            <a:off x="4286248" y="4857760"/>
            <a:ext cx="2708363" cy="1785950"/>
          </a:xfrm>
          <a:prstGeom prst="rect">
            <a:avLst/>
          </a:prstGeom>
          <a:noFill/>
          <a:ln w="9525">
            <a:noFill/>
            <a:miter lim="800000"/>
            <a:headEnd/>
            <a:tailEnd/>
          </a:ln>
          <a:effectLst/>
        </p:spPr>
      </p:pic>
    </p:spTree>
  </p:cSld>
  <p:clrMapOvr>
    <a:masterClrMapping/>
  </p:clrMapOvr>
  <p:transition spd="slow">
    <p:newsflash/>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714348" y="1214422"/>
            <a:ext cx="7786742" cy="707886"/>
          </a:xfrm>
          <a:prstGeom prst="rect">
            <a:avLst/>
          </a:prstGeom>
          <a:noFill/>
        </p:spPr>
        <p:txBody>
          <a:bodyPr wrap="square" lIns="91440" tIns="45720" rIns="91440" bIns="45720">
            <a:spAutoFit/>
          </a:bodyPr>
          <a:lstStyle/>
          <a:p>
            <a:pPr algn="ctr"/>
            <a:r>
              <a:rPr lang="es-ES" sz="4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GRACIAS POR SU ATENCIÓN</a:t>
            </a:r>
            <a:endParaRPr lang="es-ES"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5" name="4 Rectángulo"/>
          <p:cNvSpPr/>
          <p:nvPr/>
        </p:nvSpPr>
        <p:spPr>
          <a:xfrm>
            <a:off x="571472" y="2357430"/>
            <a:ext cx="8098179" cy="923330"/>
          </a:xfrm>
          <a:prstGeom prst="rect">
            <a:avLst/>
          </a:prstGeom>
          <a:noFill/>
        </p:spPr>
        <p:txBody>
          <a:bodyPr wrap="none" lIns="91440" tIns="45720" rIns="91440" bIns="45720">
            <a:spAutoFit/>
          </a:bodyPr>
          <a:lstStyle/>
          <a:p>
            <a:pPr algn="ctr"/>
            <a:r>
              <a:rPr lang="es-E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Bertha Rey Castelblanco</a:t>
            </a:r>
            <a:endParaRPr lang="es-E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6" name="5 Rectángulo"/>
          <p:cNvSpPr/>
          <p:nvPr/>
        </p:nvSpPr>
        <p:spPr>
          <a:xfrm>
            <a:off x="1357290" y="3714752"/>
            <a:ext cx="6465552" cy="830997"/>
          </a:xfrm>
          <a:prstGeom prst="rect">
            <a:avLst/>
          </a:prstGeom>
          <a:noFill/>
        </p:spPr>
        <p:txBody>
          <a:bodyPr wrap="none" lIns="91440" tIns="45720" rIns="91440" bIns="45720">
            <a:spAutoFit/>
          </a:bodyPr>
          <a:lstStyle/>
          <a:p>
            <a:pPr algn="ctr"/>
            <a:r>
              <a:rPr lang="es-ES" sz="48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Secretaría de la Mujer</a:t>
            </a:r>
            <a:endParaRPr lang="es-ES" sz="48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7" name="6 Imagen" descr="NUEVO LOGO FECODE editado copia.jpg"/>
          <p:cNvPicPr>
            <a:picLocks noChangeAspect="1"/>
          </p:cNvPicPr>
          <p:nvPr/>
        </p:nvPicPr>
        <p:blipFill>
          <a:blip r:embed="rId2" cstate="print"/>
          <a:srcRect/>
          <a:stretch>
            <a:fillRect/>
          </a:stretch>
        </p:blipFill>
        <p:spPr>
          <a:xfrm>
            <a:off x="357158" y="5786454"/>
            <a:ext cx="1785950" cy="674684"/>
          </a:xfrm>
          <a:prstGeom prst="rect">
            <a:avLst/>
          </a:prstGeom>
          <a:noFill/>
        </p:spPr>
      </p:pic>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52"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Scale>
                                      <p:cBhvr>
                                        <p:cTn id="15"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4"/>
                                        </p:tgtEl>
                                        <p:attrNameLst>
                                          <p:attrName>ppt_x</p:attrName>
                                          <p:attrName>ppt_y</p:attrName>
                                        </p:attrNameLst>
                                      </p:cBhvr>
                                    </p:animMotion>
                                    <p:animEffect transition="in" filter="fade">
                                      <p:cBhvr>
                                        <p:cTn id="17" dur="1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4" presetClass="emph" presetSubtype="0" fill="hold" grpId="0" nodeType="clickEffect">
                                  <p:stCondLst>
                                    <p:cond delay="0"/>
                                  </p:stCondLst>
                                  <p:childTnLst>
                                    <p:animClr clrSpc="hsl">
                                      <p:cBhvr override="childStyle">
                                        <p:cTn id="21" dur="500" fill="hold"/>
                                        <p:tgtEl>
                                          <p:spTgt spid="5"/>
                                        </p:tgtEl>
                                        <p:attrNameLst>
                                          <p:attrName>style.color</p:attrName>
                                        </p:attrNameLst>
                                      </p:cBhvr>
                                      <p:by>
                                        <p:hsl h="0" s="-12549" l="-25098"/>
                                      </p:by>
                                    </p:animClr>
                                    <p:animClr clrSpc="hsl">
                                      <p:cBhvr>
                                        <p:cTn id="22" dur="500" fill="hold"/>
                                        <p:tgtEl>
                                          <p:spTgt spid="5"/>
                                        </p:tgtEl>
                                        <p:attrNameLst>
                                          <p:attrName>fillcolor</p:attrName>
                                        </p:attrNameLst>
                                      </p:cBhvr>
                                      <p:by>
                                        <p:hsl h="0" s="-12549" l="-25098"/>
                                      </p:by>
                                    </p:animClr>
                                    <p:animClr clrSpc="hsl">
                                      <p:cBhvr>
                                        <p:cTn id="23" dur="500" fill="hold"/>
                                        <p:tgtEl>
                                          <p:spTgt spid="5"/>
                                        </p:tgtEl>
                                        <p:attrNameLst>
                                          <p:attrName>stroke.color</p:attrName>
                                        </p:attrNameLst>
                                      </p:cBhvr>
                                      <p:by>
                                        <p:hsl h="0" s="-12549" l="-25098"/>
                                      </p:by>
                                    </p:animClr>
                                    <p:set>
                                      <p:cBhvr>
                                        <p:cTn id="24" dur="500" fill="hold"/>
                                        <p:tgtEl>
                                          <p:spTgt spid="5"/>
                                        </p:tgtEl>
                                        <p:attrNameLst>
                                          <p:attrName>fill.type</p:attrName>
                                        </p:attrNameLst>
                                      </p:cBhvr>
                                      <p:to>
                                        <p:strVal val="solid"/>
                                      </p:to>
                                    </p:set>
                                  </p:childTnLst>
                                </p:cTn>
                              </p:par>
                            </p:childTnLst>
                          </p:cTn>
                        </p:par>
                      </p:childTnLst>
                    </p:cTn>
                  </p:par>
                  <p:par>
                    <p:cTn id="25" fill="hold">
                      <p:stCondLst>
                        <p:cond delay="indefinite"/>
                      </p:stCondLst>
                      <p:childTnLst>
                        <p:par>
                          <p:cTn id="26" fill="hold">
                            <p:stCondLst>
                              <p:cond delay="0"/>
                            </p:stCondLst>
                            <p:childTnLst>
                              <p:par>
                                <p:cTn id="27" presetID="33" presetClass="emph" presetSubtype="0" fill="remove" grpId="0" nodeType="clickEffect">
                                  <p:stCondLst>
                                    <p:cond delay="0"/>
                                  </p:stCondLst>
                                  <p:childTnLst>
                                    <p:animClr clrSpc="rgb">
                                      <p:cBhvr override="childStyle">
                                        <p:cTn id="28" dur="1500" accel="50000" autoRev="1" fill="hold" tmFilter="0, 0; .33333, 1; 1, 1">
                                          <p:stCondLst>
                                            <p:cond delay="0"/>
                                          </p:stCondLst>
                                        </p:cTn>
                                        <p:tgtEl>
                                          <p:spTgt spid="6"/>
                                        </p:tgtEl>
                                        <p:attrNameLst>
                                          <p:attrName>style.color</p:attrName>
                                        </p:attrNameLst>
                                      </p:cBhvr>
                                      <p:to>
                                        <a:srgbClr val="C56515"/>
                                      </p:to>
                                    </p:animClr>
                                    <p:animClr clrSpc="rgb">
                                      <p:cBhvr>
                                        <p:cTn id="29" dur="1500" accel="50000" autoRev="1" fill="hold" tmFilter="0, 0; .33333, 1; 1, 1">
                                          <p:stCondLst>
                                            <p:cond delay="0"/>
                                          </p:stCondLst>
                                        </p:cTn>
                                        <p:tgtEl>
                                          <p:spTgt spid="6"/>
                                        </p:tgtEl>
                                        <p:attrNameLst>
                                          <p:attrName>fillcolor</p:attrName>
                                        </p:attrNameLst>
                                      </p:cBhvr>
                                      <p:to>
                                        <a:srgbClr val="C56515"/>
                                      </p:to>
                                    </p:animClr>
                                    <p:set>
                                      <p:cBhvr>
                                        <p:cTn id="30" dur="3000" fill="hold"/>
                                        <p:tgtEl>
                                          <p:spTgt spid="6"/>
                                        </p:tgtEl>
                                        <p:attrNameLst>
                                          <p:attrName>fill.type</p:attrName>
                                        </p:attrNameLst>
                                      </p:cBhvr>
                                      <p:to>
                                        <p:strVal val="solid"/>
                                      </p:to>
                                    </p:set>
                                    <p:set>
                                      <p:cBhvr>
                                        <p:cTn id="31" dur="3000" fill="hold"/>
                                        <p:tgtEl>
                                          <p:spTgt spid="6"/>
                                        </p:tgtEl>
                                        <p:attrNameLst>
                                          <p:attrName>fill.on</p:attrName>
                                        </p:attrNameLst>
                                      </p:cBhvr>
                                      <p:to>
                                        <p:strVal val="true"/>
                                      </p:to>
                                    </p:set>
                                    <p:animScale>
                                      <p:cBhvr>
                                        <p:cTn id="32" dur="1500" accel="50000" autoRev="1" fill="hold" tmFilter="0, 0; .33333, 1; 1, 1">
                                          <p:stCondLst>
                                            <p:cond delay="0"/>
                                          </p:stCondLst>
                                        </p:cTn>
                                        <p:tgtEl>
                                          <p:spTgt spid="6"/>
                                        </p:tgtEl>
                                      </p:cBhvr>
                                      <p:from x="100000" y="100000"/>
                                      <p:to x="100000" y="14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t3.gstatic.com/images?q=tbn:ANd9GcR4iCoqkORjlZuI9suneYRTkBrZxPifZHJ4E8ZWWkPLTDU_rJpZntDmVtg"/>
          <p:cNvPicPr>
            <a:picLocks noChangeAspect="1" noChangeArrowheads="1"/>
          </p:cNvPicPr>
          <p:nvPr/>
        </p:nvPicPr>
        <p:blipFill>
          <a:blip r:embed="rId2" cstate="print"/>
          <a:srcRect/>
          <a:stretch>
            <a:fillRect/>
          </a:stretch>
        </p:blipFill>
        <p:spPr bwMode="auto">
          <a:xfrm>
            <a:off x="285720" y="500042"/>
            <a:ext cx="2957528" cy="857256"/>
          </a:xfrm>
          <a:prstGeom prst="rect">
            <a:avLst/>
          </a:prstGeom>
          <a:noFill/>
        </p:spPr>
      </p:pic>
      <p:pic>
        <p:nvPicPr>
          <p:cNvPr id="1028" name="Picture 4" descr="http://t2.gstatic.com/images?q=tbn:ANd9GcQEoqD_rU2YVn0moAqxQWI-cXYF_d2_urPcGLUhUz8IL5_kq9nJJvPz2Nph"/>
          <p:cNvPicPr>
            <a:picLocks noChangeAspect="1" noChangeArrowheads="1"/>
          </p:cNvPicPr>
          <p:nvPr/>
        </p:nvPicPr>
        <p:blipFill>
          <a:blip r:embed="rId3" cstate="print"/>
          <a:srcRect/>
          <a:stretch>
            <a:fillRect/>
          </a:stretch>
        </p:blipFill>
        <p:spPr bwMode="auto">
          <a:xfrm>
            <a:off x="2928926" y="4714885"/>
            <a:ext cx="3357586" cy="1785949"/>
          </a:xfrm>
          <a:prstGeom prst="rect">
            <a:avLst/>
          </a:prstGeom>
          <a:noFill/>
        </p:spPr>
      </p:pic>
      <p:sp>
        <p:nvSpPr>
          <p:cNvPr id="1032" name="AutoShape 8" descr="data:image/jpg;base64,/9j/4AAQSkZJRgABAQAAAQABAAD/2wCEAAkGBhQSEBUUEhQUFBQVFxUUFRQUFRQUFBQUFRUVFBQUFBQXHCYeFxkjGRQUHy8gJCcpLC0sFR4xNTAqNSYrLCkBCQoKDgwOGg8PGiwkHyQpKSwsKSksLCksKSkpLCwsLCksKSwsKSkpLCksLCwsKSksKSkpLCwsLCksKSwpKSwpKf/AABEIALgBAAMBIgACEQEDEQH/xAAbAAACAwEBAQAAAAAAAAAAAAADBAACBQEGB//EADcQAAEDAwIEBAQEBgMBAQAAAAEAAhEDBCESMQVBUWEGEyJxMoGRoRRCUrEjYoLB0fAVcuHxB//EABkBAAIDAQAAAAAAAAAAAAAAAAECAAMEBf/EACMRAAICAgICAgMBAAAAAAAAAAABAhEDIRIxBEEiYRMyUUL/2gAMAwEAAhEDEQA/ANelQxHdWNsNuqD+LEHKguxv91om1xRZiTU5L7CPtcob7EIda8jMrPqcYgTMLPaNm0MP4fJwJ9lKvBCBMQO6Qd4s07ACOqy7vxpVqCG9Uyoqlkocu7QNOVm3FRo5iUm5tZ5lzijM4KSPVBn6pXBMVZZegLqg6oRKYrcBAO5CSr2rqexkJGkWxm/aIZGxhdbcmc4cNj1VWVJC45sop0JPEpbRug67fIgDn35rztVFbxFwaafJ2EJ4VkUY5aZem3l2KWJTTefsUkU4gzboNZ0uVg+JVGDmgElT4SlkxVOCldSjCdK4Shvcua0CBQuhUlda5QhZRDc9c1KBCqKjHIkKEJC4urihCLi6uIEPpDK8olO7WfbGUw4QMpXK4o2RVZGzl1d8lk3Nbpldva+VnF5KqTLpRsG6lJJcYHRGoYw0KgpjdxTTbsNGGgDq4wnVspkoobtqZ5rSZUgLGHGG/rYq1uLHkWn2KbpCqUTWr1gsi8MoH/J6sFR1SVS7s1xSoTfTgyPminZdKlTZNYvGrEXH+IEwTKDTpT6uv7IzKWJWhLRzJu2E0jCR5rQFOBPZIjqixEQjBXGqOXQgEjxLUgBkrQP9knCjCU0oY3RyFXSgQ5CgCtCihCoapoV11QJwNXVFFCEXFFECEXFFFCHt+FEk4WtXow1YfCHwQtu5uhoVafwN3GslHn7tmUBlHVsEzcGSr0DAMKuG3svyqome63dq0sGpx+jfdO+IfCjqVoKhJc+Rq6Adgr2gq02uAqD1b4BP1TtPjFbTofUD2nBa9vLotUaXZgmm+jzB4zb+W9otGhzqbWB5cSWvG9Qe6bsvDPmWoqCWvM/MIw4PT1F+hp5hskD6Ju/vq72BoIa0D4WCMdE6a97Kfxv0eYr0X0yAYPsZTVEuI2KZt+GeqSthlLCztpmuEZR6MenbklS9pwwrTLcpXiDZCr9mhvQp5eB7BEDOSjlYGIWw44vf1AGH6LOCZv3SQPmli5KxkcBVmIWpEaYBKATurdKlGB9KCUAkUUUUCRRRRQhF1cUKhDqis2i4iQ0kTEgEiQJIx2yrU7V7tmk8sBQgJRPs4NUc1uhpc9xILGgktAgAuPKTOFd/hu4AJNMwBJy3rGBOfkl5IdQk+kZi4jXFs5hh7XNPQiPp1QURKPW8OdCfe+Qk+GskbpmtAGFT1E6aVzYEsRGW8qlJ6foZgBVxWy+fQEWpRKdoekrYZbCFZlsAr1Ip4ozW2rY2UNmDstDyM7K7KCVtjKCMo2oQatCFt1aUArMuBgqtjKJk1xCSu34T1ysq5OogfMowVsqzPjFspSk55I9RwEDEofm4xslHvGT0W05HYK6f6j9EF+yjjKrXfASDFGZKNVOPdCoq9TeOigStT4Qh8leueSpyQIRQLi6gEiigV6NFz3BrRLnGGjqTsoQ7QtnPcGsBcTyH+4XqOFeD2nNVxfGSynJA/wCz+k4wnrDgwos0gS9pGuCH69okDYAzgn3Wj+EJAL21NPMF2gDtpZgrHkztuonWweJFLlPb/g9w/h7LdrH0qWguL3BwcXHINMjQSdPpJGd0Z/C2NcKeKcFpdrY1xadO/pG2Zj6rDqW9LUfTB2JDnaiOwneFZlIhzvLe6BJAfkQPc6mjtuqubfZp/HGPSNCnLXkPpBzIPraCWgHAcWjY5lZr3tIPlnbEEATnry+ybbxItAkECNJcHeY12dyAAWjtlWqBpJewsD5BDmziM4BwQdso6ZG2jFu60DQ5oIkzTf6hMDcbj3BWJX8NlzponUP0EjUMTAJgO598LcqWZcZcWNnUWmTgjIYQJIB5dJ6LHdXkOBGDP9JnB+v3VsZOPRnyY45O+w9pUxhFqVsSj2nD3EEgI1bhDgyVbKD4iY5JzZmCsneGXsOgpY8PKDUtHNzlVrRe6Z7yzIIR9K89wG/LhB3HJblOvyVyKjgbDkXBVNed1R56FRhJc4WLeVMlO3lU8li3ddVsYUuqm6zq+Gk8yjV60uA+qSuqmpxHIK3CvZz/ACpbUThnThLVXQAOqec4jCzKr5cT0VzMaLRlArOyisPPol5kpRkMWzefRWbkqpMM91KKJAVfddb8JVapyrUxhAhQBRRRQJZjCSABJOAOp5L6D4c8MtoxrLXVX49J+AGBpDjie/ZZXhTg8N81wEkOiZls4Gn+bnPLZei/CGQGjcAAukgd5grFmy38UdbxPGpc5d+hujRb/EDSDoBkea1uA6CABhxQKryGggVAJMO1EAnoORKUqUXklrW03RIjXmB7xKUqXpY0MdqpiZDPiZP/AFPL2Coo3Ns0Ly41OA1CoIE6hMmJOwBSYY2fRiJ9JdInf0u/suO4mQ5pbppy0N1Nw0lu5DjJa490F9PSzWHb4btkg5DhMtI5deSaitslIveHMbs2arm82gD1E9WxmRjCH+I0vmmTMDGC04zAPRUD9cukNcJ3PXcdwQf8oFCuGEANB+IZk6Zx6R2/Y9ka/grZpUntrM5a9QAzBn2+2VlcYoEmQ0NcJLon1gmQYPQYwiVaL2APLS0u2nAqAcx9N+yZ84PiQQCMTuDH2MploV0zU4fxJtJsbo99xlnlCIXhn8Qc3B/+qC4fVIaD/wCLY5tqjBFJSs0LjxEKZmUFniIVTsiW/g4F01HSuVuCaT/DYq3HRcpScvoLw2vFb3XrKdReX4bw0sdqec/st+nVkQitIb2Nebug1LpLvelHVkGNYW5uJWPeV0zXesi+qYSduiNpK2Ap1Mk/If3VA/c9SlH1Ty9kVlWVrjpUcicuUmwlV+5+SSc2Ee6qbBLkyoxUSq7CFTClZ2Ue0ZzPJAJK/IdF1owhGpJRmnBRIKuOUaicICYoBAIIp/gnDfOrBp+EZeejf/TASLxkr6R/+e+Gw5pNSYmXD9bokNJ/S0ESOZPZU5snCNmjx8f5J76G6dQNBYwCBzaNWRgjUNhB5IWmoSZ1yJ/MeXMExy6L6Za8PYxsNaGjoBCBfBsQRPuJXOs6/wCW3o+XuqEznqTMbd5S5vfTHIxv6m+0ESPkV7biFox7CwtAaTqw1oMxG8THZeR4rw/y2EBsg6T5kZYROAAcAg5TxaYXIQrNa4Q2A4ky0wQewdP2OUlRc5ri0AFp/KSZxuAT+xRKtPS0OwdRIIwBjHyXW1fMcNWwgS6TpA5PIyW99wnFYbib2veHUGlrIDQ2ZcxwGQ7rmc90vSuZLS3D2GZ35yJCWoX9W1ra6Z2kD8w0ukFpJwQQTDlyvaFlNtdnwOc5rc5BaAXNcNx8QTCJ+hygx1d+h7g2XEsc4+lryS7QOkmY5SY5oFO50ve0GBBa6fzN3EHrj90vVipT1Dad52d/YqVLlhpYnzWn+K44EYLHgcj8QPcA80exf1f0aQ4Wx4EhOWlgynsMoLbsNGQQrUrsvPpBK1p6Mco00NvuMoZqlVdbP/T9wgPJG4ISlvIs6vlXp3EJCAHFw57q7awUApsefcJd1ZAqVcYQPOVbZYtha9UQsW6rz80xeXH+SkW+sqzFH2ZfJyf5RSlSLl0iJTFeuGiBukqlXCuZiRUGSSqs5lca6Au1MN7lAIIZKdeNLI6oNjTk5V71/qUJ7BMaEdxhiXpCTCZrjCKIxIJm2CWam6KASmn1gHIJE+05X3vwlwzy6LBnac75zlfEuEWTq1w1rI1AF4n+TK+rcE8eteRTePLqDGkiASOiweZ6+joeH0/s968QFk3Qk7rMveOO07wvFcY8fPpy2kCTO/L5LIny0jZw4K2ezuqEc0k+3BG4K+bW1/Vuak16rgOgdn2HRens7e3GxqA9fMdKsqK1YilKXoHxjw7u+kM82nY+3debuT6yWam8i10AgxlruoXt203DNOrrH6amfod0pf2EnzGANqNB+ISHCPhd1H7J1JINs8OKwLS1wJGwzlp/uO3zS1CuWOLHE6D9R0cOpH3C0HWmTqBbDgHREic4HP5LPuG6sHB5du/+9VYiPe0M0IbUIwGncdO49xnuiUtdJxuKZZNEw5riPWx3pENPxgg7clm065LIjO3fG7P2cPmm6LxAn1GTIOWkRIHXOU3TsX9lQW34k4EBxkc1o1+Kgt0t27YKwGah+Ux7LrZ/S7thdNJI4rlI0qNUTu7uZUueNOZ+YlvJrs+6SbQqcmlAubWod2lLJKuhozkmM/8ANtO4V6V7OQVlN4U+Tq9IAkolvZubnkqJY62aIZrdGx+IkIbnwhMdhdqOwqUrdGyU+EbFiw1HRy5lM+UGNMLtOppECEteXM4C1pUjkyk5O2AaJOUGuZdhMBkMkpTYSgwotTbLuwVa9SXKzfSyeqllS1OQCP21LS2Vn1nyVq3z9LPssYlFiobsmc0WuMEq9uyGq12BoU9E9maE3R2CV6JmicIIZjFtxH8PVFQbQWn2I/yvQcIqNrM80OqFwOS6m4UwRya/aRI6LzFyyR7r2ngmqaduKAE/iXAho3BIDZk8oElZfIjH9ma/FnJ/FdHqX0XVbRlUfmkEdxg/svnvH7FwkgfRfXr5jadJtFmGtELzl3wkOlYYKtnRm20fP/AfCmV61Wm+q1lQNJYDS8zWR8UuJhrRt1MrR4vwWpQyRP8APRJn+qm7H0K2X2NSkZotDXQRLGtDoO/LZZ38ZzvU2of+y0PJF+jNHDJexfh/EarCNcx3BB+i9NbV9QS9rw9zh6mrSp2mgeyztp9GpRfswfEHBNbfMbio3Y9exXlKz/NL3SA5pGoYaZwPS1fReI/CvlvGaxp13PaAZMEdQrcXy0V5Hw36BVPSSDLdRg9iPhMck/ZVg0uc5uogwZ2BIOqRz/UPYoFzpqCWSZDSJySThw+qTp1HNdBkPaZB5+k8weYP91etlb0e7s/JdMvAx859kWv+HDgWEuAy4EASei+eUL4t5o//ACzo3XTWb6ORwPc3fFqAPoAnp07FYXGePsBIYIJkGcjPReffxBzjM+8IbaZcdkkszHjjsa/GOOd3Hn2TFvPPKHSt4COwLLPI5HQw4FDbGHQAlXOyjtpFxgcslcuaYaM7p8UdWZvJnvihSpWhBoHUUN5kwE1GlqsMoO6qZjkEr8RhcrVFZnpbPMoB6K3FSTHILT4VQgSsqgzU4Bejpt0tA7IoEmZ3FqmQEjbU9Tl29qS9FsRGSp2w+h8tjAVLk+lWKHdjHdMxUZ5Kapt9KUO6apk6UiGZd+xC+4eFeFsp21F4AllJgB7uEn918OcF9Z4Ve1ncNouoy70BrmjeW+mR12WPy+om7wu2jZupLoAykLmqWH1Lyl54gumv0s9J6vBJ+mEeje3FcAVG6f1Gd+zQsh0T2tjRa8SVLi1Y3MSsnhV06n6Tkcka+4rjAnsq2hkVrXQGwQH3MhLVKkrgajQGwN8+WlfPPEVoS/HTPuvotRi85xi0G/unxy4ysryR5Kjx1m802nMNcYP8r5x8im+IWuv1zDtQBImNRGHaj3wfkqXFBpdpcJac4xkYR/LIbInQ2JJIOC0w0gnMQe6137RljpcWWZwlu8JulwVkHARravITYetGJ/LZVnjUTPp8IbyEI44cAEwKqHUuEk6ssxLVidW3AS5eBPQIta4WbUranATgZPskirdF058I2zWs8Mk7nPt0WVfXep0BS84pOBgJWjUAzutl6pHH23yYalTQrl+Y6IrrsBuN0jVcgwotRbqdnbmuV6snsrH0t7ndBaJQCaPCbeTP0WpXfDSeyHZs0sCV4pXhscyn6QnbMtxkp+0ZskKYWrbD0pEMwpGUC7cjThKVimYqFZym6XwpTmm7bIKVDMIBhe/8AcWAtnMcT6ahA9nDVA+68AMLW8OvLn+VqLQ5zX6hvDZDgPkVT5MeUDR4kqyL7Pe397Qk/mONgBH1KBRv6TvhcJ6HB+iUufC1vEm4r45SP3jZYlfhNtyqVT/UP8LAoI7U4tHpDfAmJyhGtJXmWcJGoObUq421H9+y17evBz9UklRUmzVYUSUm2srNrIBGSVh8bHpJ6LUdWWTxGpqwFER7PGXVN2Dnc/79lnVrh2043jkTESfkvWcQtfR7EffH915a9bDyOi2YZWYc647HqF7ndaFG9xusM0OioXOHNaIpJlWScnGmehN8JStzxGOaw3V3IbnkqOFuyRz8Y0kPVr8nZCE8vn3XLSjM/ZGrN04VijRRPI5vYM0+XNFqtDR/u6FTfBkqtR5OSiVlJkyj0GbuOw27lCo09RjlzRa1TkNgoEBVdJRrFsuyllp8Mt5EqLsD0jQD9gOSyOI19Tz2wtOs7Q0nnyWHMppAiGoBaNE4SdEYCaaMhBEYVwS1UJ2pHNJ1yMpmBCRdlHtnJYFGppB2O02Tv8lKNyadRjx+Ugx1H5h9JXKT/qqv2RatUKnTtHvavAq1YB1J5LHAEScQRISp8PVafxfbP3TXhTxEBZtYT6meg+0+k/RNXHiBp5rjSuLcTvxalFSM4W7gqOolXfxhp5pC74sI3hAA758c1V/EAFgP4mTsi0KDnbqca7CaFTiROAi0W4XKFiAmxRQbCAdRBBB57rxfH7PRVI6iZ6/Ne3LV5zx1bw2k/uWn55H7FXYJfKjN5EbhZmMpLr7WVFFssRxQtUs/ZA/DKKKxMzTgkrHremGiT8krUq6ioorWZEVDBknYfuhucSe5XVEBhsjy26eZ3/wk3uUUUYEdaOS27ShDVFE0ewSAcXrekDmsykFFEJdhj0ON2TdALqiKFZxzpMFBvdlxRFkQgEZiiirHGaI3KtpXFE4gA3Lmn0khVdePO7iooqpRT7LVKS0meq8BWD319TwCzS6A7mQQCQD06916Dj3AGukgf+Lii5GaTc2dbxHyx7/rPJP4cWOyteyEhcUUtvsvaNOgzGEcMUUQAUNFY3i6z12j+rYeP6Tn7Soonx6kivIriz//2Q=="/>
          <p:cNvSpPr>
            <a:spLocks noChangeAspect="1" noChangeArrowheads="1"/>
          </p:cNvSpPr>
          <p:nvPr/>
        </p:nvSpPr>
        <p:spPr bwMode="auto">
          <a:xfrm>
            <a:off x="142844" y="-571528"/>
            <a:ext cx="2438400" cy="1752600"/>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1034" name="Picture 10" descr="http://t1.gstatic.com/images?q=tbn:ANd9GcRW8wyXf7INDNwbebErnN2icFqjSR0SbU9UpjHZoeSzPzSLYuhwHQ"/>
          <p:cNvPicPr>
            <a:picLocks noChangeAspect="1" noChangeArrowheads="1"/>
          </p:cNvPicPr>
          <p:nvPr/>
        </p:nvPicPr>
        <p:blipFill>
          <a:blip r:embed="rId4" cstate="print"/>
          <a:srcRect/>
          <a:stretch>
            <a:fillRect/>
          </a:stretch>
        </p:blipFill>
        <p:spPr bwMode="auto">
          <a:xfrm>
            <a:off x="6215074" y="500042"/>
            <a:ext cx="2140382" cy="2857520"/>
          </a:xfrm>
          <a:prstGeom prst="rect">
            <a:avLst/>
          </a:prstGeom>
          <a:noFill/>
        </p:spPr>
      </p:pic>
      <p:pic>
        <p:nvPicPr>
          <p:cNvPr id="1038" name="Picture 14" descr="http://t2.gstatic.com/images?q=tbn:ANd9GcT5xxljvTuPLE5VYMDqRZG-pCyxWDt2JK5VNEXyN4yqRYk-z9TUOTYDCQOgIw"/>
          <p:cNvPicPr>
            <a:picLocks noChangeAspect="1" noChangeArrowheads="1"/>
          </p:cNvPicPr>
          <p:nvPr/>
        </p:nvPicPr>
        <p:blipFill>
          <a:blip r:embed="rId5" cstate="print"/>
          <a:srcRect/>
          <a:stretch>
            <a:fillRect/>
          </a:stretch>
        </p:blipFill>
        <p:spPr bwMode="auto">
          <a:xfrm>
            <a:off x="2928926" y="500042"/>
            <a:ext cx="3334586" cy="2071702"/>
          </a:xfrm>
          <a:prstGeom prst="rect">
            <a:avLst/>
          </a:prstGeom>
          <a:noFill/>
        </p:spPr>
      </p:pic>
      <p:pic>
        <p:nvPicPr>
          <p:cNvPr id="1040" name="Picture 16" descr="http://t3.gstatic.com/images?q=tbn:ANd9GcTgUHNCeGwD2orZn6NBUOd0wZbsicAAChDTtOpoYSvaZZ-wMhEmpuiO5H1tkA"/>
          <p:cNvPicPr>
            <a:picLocks noChangeAspect="1" noChangeArrowheads="1"/>
          </p:cNvPicPr>
          <p:nvPr/>
        </p:nvPicPr>
        <p:blipFill>
          <a:blip r:embed="rId6" cstate="print"/>
          <a:srcRect/>
          <a:stretch>
            <a:fillRect/>
          </a:stretch>
        </p:blipFill>
        <p:spPr bwMode="auto">
          <a:xfrm>
            <a:off x="6286511" y="3357562"/>
            <a:ext cx="2107221" cy="3143272"/>
          </a:xfrm>
          <a:prstGeom prst="rect">
            <a:avLst/>
          </a:prstGeom>
          <a:noFill/>
        </p:spPr>
      </p:pic>
      <p:pic>
        <p:nvPicPr>
          <p:cNvPr id="1041" name="Picture 17"/>
          <p:cNvPicPr>
            <a:picLocks noChangeAspect="1" noChangeArrowheads="1"/>
          </p:cNvPicPr>
          <p:nvPr/>
        </p:nvPicPr>
        <p:blipFill>
          <a:blip r:embed="rId7" cstate="print"/>
          <a:srcRect/>
          <a:stretch>
            <a:fillRect/>
          </a:stretch>
        </p:blipFill>
        <p:spPr bwMode="auto">
          <a:xfrm>
            <a:off x="285720" y="1357297"/>
            <a:ext cx="2714644" cy="1749437"/>
          </a:xfrm>
          <a:prstGeom prst="rect">
            <a:avLst/>
          </a:prstGeom>
          <a:noFill/>
          <a:ln w="9525">
            <a:noFill/>
            <a:miter lim="800000"/>
            <a:headEnd/>
            <a:tailEnd/>
          </a:ln>
          <a:effectLst/>
        </p:spPr>
      </p:pic>
      <p:pic>
        <p:nvPicPr>
          <p:cNvPr id="1042" name="Picture 18"/>
          <p:cNvPicPr>
            <a:picLocks noChangeAspect="1" noChangeArrowheads="1"/>
          </p:cNvPicPr>
          <p:nvPr/>
        </p:nvPicPr>
        <p:blipFill>
          <a:blip r:embed="rId8" cstate="print"/>
          <a:srcRect/>
          <a:stretch>
            <a:fillRect/>
          </a:stretch>
        </p:blipFill>
        <p:spPr bwMode="auto">
          <a:xfrm>
            <a:off x="2928926" y="2500306"/>
            <a:ext cx="3357311" cy="2209793"/>
          </a:xfrm>
          <a:prstGeom prst="rect">
            <a:avLst/>
          </a:prstGeom>
          <a:noFill/>
          <a:ln w="9525">
            <a:noFill/>
            <a:miter lim="800000"/>
            <a:headEnd/>
            <a:tailEnd/>
          </a:ln>
          <a:effectLst/>
        </p:spPr>
      </p:pic>
      <p:pic>
        <p:nvPicPr>
          <p:cNvPr id="1044" name="Picture 20" descr="http://3.bp.blogspot.com/_wM5kA9urpas/Syqx3VDt9NI/AAAAAAAAAjM/hQF2Jw6t6eE/s400/ma%60pu%C3%B1uke-ayi.bmp"/>
          <p:cNvPicPr>
            <a:picLocks noChangeAspect="1" noChangeArrowheads="1"/>
          </p:cNvPicPr>
          <p:nvPr/>
        </p:nvPicPr>
        <p:blipFill>
          <a:blip r:embed="rId9" cstate="print"/>
          <a:srcRect/>
          <a:stretch>
            <a:fillRect/>
          </a:stretch>
        </p:blipFill>
        <p:spPr bwMode="auto">
          <a:xfrm>
            <a:off x="285720" y="2952747"/>
            <a:ext cx="2643206" cy="3524275"/>
          </a:xfrm>
          <a:prstGeom prst="rect">
            <a:avLst/>
          </a:prstGeom>
          <a:noFill/>
        </p:spPr>
      </p:pic>
    </p:spTree>
  </p:cSld>
  <p:clrMapOvr>
    <a:masterClrMapping/>
  </p:clrMapOvr>
  <p:transition spd="slow">
    <p:plus/>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33400" y="428604"/>
            <a:ext cx="7851648" cy="5357850"/>
          </a:xfrm>
        </p:spPr>
        <p:txBody>
          <a:bodyPr>
            <a:noAutofit/>
          </a:bodyPr>
          <a:lstStyle/>
          <a:p>
            <a:pPr lvl="0" algn="just"/>
            <a:r>
              <a:rPr lang="es-ES" sz="2400" dirty="0" smtClean="0">
                <a:solidFill>
                  <a:schemeClr val="tx1">
                    <a:lumMod val="95000"/>
                    <a:lumOff val="5000"/>
                  </a:schemeClr>
                </a:solidFill>
                <a:latin typeface="Century Gothic" pitchFamily="34" charset="0"/>
              </a:rPr>
              <a:t/>
            </a:r>
            <a:br>
              <a:rPr lang="es-ES" sz="2400" dirty="0" smtClean="0">
                <a:solidFill>
                  <a:schemeClr val="tx1">
                    <a:lumMod val="95000"/>
                    <a:lumOff val="5000"/>
                  </a:schemeClr>
                </a:solidFill>
                <a:latin typeface="Century Gothic" pitchFamily="34" charset="0"/>
              </a:rPr>
            </a:br>
            <a:r>
              <a:rPr lang="es-ES" sz="2400" dirty="0" smtClean="0">
                <a:solidFill>
                  <a:schemeClr val="tx1">
                    <a:lumMod val="95000"/>
                    <a:lumOff val="5000"/>
                  </a:schemeClr>
                </a:solidFill>
                <a:latin typeface="Century Gothic" pitchFamily="34" charset="0"/>
              </a:rPr>
              <a:t/>
            </a:r>
            <a:br>
              <a:rPr lang="es-ES" sz="2400" dirty="0" smtClean="0">
                <a:solidFill>
                  <a:schemeClr val="tx1">
                    <a:lumMod val="95000"/>
                    <a:lumOff val="5000"/>
                  </a:schemeClr>
                </a:solidFill>
                <a:latin typeface="Century Gothic" pitchFamily="34" charset="0"/>
              </a:rPr>
            </a:br>
            <a:r>
              <a:rPr lang="es-ES" sz="2400" dirty="0" smtClean="0">
                <a:solidFill>
                  <a:schemeClr val="tx1">
                    <a:lumMod val="95000"/>
                    <a:lumOff val="5000"/>
                  </a:schemeClr>
                </a:solidFill>
                <a:latin typeface="Century Gothic" pitchFamily="34" charset="0"/>
              </a:rPr>
              <a:t/>
            </a:r>
            <a:br>
              <a:rPr lang="es-ES" sz="2400" dirty="0" smtClean="0">
                <a:solidFill>
                  <a:schemeClr val="tx1">
                    <a:lumMod val="95000"/>
                    <a:lumOff val="5000"/>
                  </a:schemeClr>
                </a:solidFill>
                <a:latin typeface="Century Gothic" pitchFamily="34" charset="0"/>
              </a:rPr>
            </a:br>
            <a:r>
              <a:rPr lang="es-ES" sz="2400" dirty="0" smtClean="0">
                <a:solidFill>
                  <a:schemeClr val="tx1">
                    <a:lumMod val="95000"/>
                    <a:lumOff val="5000"/>
                  </a:schemeClr>
                </a:solidFill>
                <a:latin typeface="Century Gothic" pitchFamily="34" charset="0"/>
              </a:rPr>
              <a:t>1. La actual crisis del Capitalismo, que no solo es económica, sino ecológica, energética, alimentaria e hídrica nos está afectando a las mujeres.</a:t>
            </a:r>
            <a:br>
              <a:rPr lang="es-ES" sz="2400" dirty="0" smtClean="0">
                <a:solidFill>
                  <a:schemeClr val="tx1">
                    <a:lumMod val="95000"/>
                    <a:lumOff val="5000"/>
                  </a:schemeClr>
                </a:solidFill>
                <a:latin typeface="Century Gothic" pitchFamily="34" charset="0"/>
              </a:rPr>
            </a:br>
            <a:r>
              <a:rPr lang="es-ES" sz="2400" dirty="0" smtClean="0">
                <a:solidFill>
                  <a:schemeClr val="tx1">
                    <a:lumMod val="95000"/>
                    <a:lumOff val="5000"/>
                  </a:schemeClr>
                </a:solidFill>
                <a:latin typeface="Century Gothic" pitchFamily="34" charset="0"/>
              </a:rPr>
              <a:t/>
            </a:r>
            <a:br>
              <a:rPr lang="es-ES" sz="2400" dirty="0" smtClean="0">
                <a:solidFill>
                  <a:schemeClr val="tx1">
                    <a:lumMod val="95000"/>
                    <a:lumOff val="5000"/>
                  </a:schemeClr>
                </a:solidFill>
                <a:latin typeface="Century Gothic" pitchFamily="34" charset="0"/>
              </a:rPr>
            </a:br>
            <a:r>
              <a:rPr lang="es-ES" sz="2400" dirty="0" smtClean="0">
                <a:solidFill>
                  <a:schemeClr val="tx1">
                    <a:lumMod val="95000"/>
                    <a:lumOff val="5000"/>
                  </a:schemeClr>
                </a:solidFill>
                <a:latin typeface="Century Gothic" pitchFamily="34" charset="0"/>
              </a:rPr>
              <a:t>2. Crece el desempleo en 50 millones de afectados en un solo año y se precarizan las condiciones laborales de 1.500 millones de trabajadores (as), lo que amplia la degradación, la violencia y la barbarie social.</a:t>
            </a:r>
            <a:br>
              <a:rPr lang="es-ES" sz="2400" dirty="0" smtClean="0">
                <a:solidFill>
                  <a:schemeClr val="tx1">
                    <a:lumMod val="95000"/>
                    <a:lumOff val="5000"/>
                  </a:schemeClr>
                </a:solidFill>
                <a:latin typeface="Century Gothic" pitchFamily="34" charset="0"/>
              </a:rPr>
            </a:br>
            <a:r>
              <a:rPr lang="es-ES" sz="2400" dirty="0" smtClean="0">
                <a:solidFill>
                  <a:schemeClr val="tx1">
                    <a:lumMod val="95000"/>
                    <a:lumOff val="5000"/>
                  </a:schemeClr>
                </a:solidFill>
                <a:latin typeface="Century Gothic" pitchFamily="34" charset="0"/>
              </a:rPr>
              <a:t/>
            </a:r>
            <a:br>
              <a:rPr lang="es-ES" sz="2400" dirty="0" smtClean="0">
                <a:solidFill>
                  <a:schemeClr val="tx1">
                    <a:lumMod val="95000"/>
                    <a:lumOff val="5000"/>
                  </a:schemeClr>
                </a:solidFill>
                <a:latin typeface="Century Gothic" pitchFamily="34" charset="0"/>
              </a:rPr>
            </a:br>
            <a:r>
              <a:rPr lang="es-ES" sz="2400" dirty="0" smtClean="0">
                <a:solidFill>
                  <a:schemeClr val="tx1">
                    <a:lumMod val="95000"/>
                    <a:lumOff val="5000"/>
                  </a:schemeClr>
                </a:solidFill>
                <a:latin typeface="Century Gothic" pitchFamily="34" charset="0"/>
              </a:rPr>
              <a:t/>
            </a:r>
            <a:br>
              <a:rPr lang="es-ES" sz="2400" dirty="0" smtClean="0">
                <a:solidFill>
                  <a:schemeClr val="tx1">
                    <a:lumMod val="95000"/>
                    <a:lumOff val="5000"/>
                  </a:schemeClr>
                </a:solidFill>
                <a:latin typeface="Century Gothic" pitchFamily="34" charset="0"/>
              </a:rPr>
            </a:br>
            <a:r>
              <a:rPr lang="es-ES" sz="2400" dirty="0" smtClean="0">
                <a:solidFill>
                  <a:schemeClr val="tx1">
                    <a:lumMod val="95000"/>
                    <a:lumOff val="5000"/>
                  </a:schemeClr>
                </a:solidFill>
                <a:latin typeface="Century Gothic" pitchFamily="34" charset="0"/>
              </a:rPr>
              <a:t> </a:t>
            </a:r>
            <a:endParaRPr lang="es-ES" sz="2400" dirty="0">
              <a:solidFill>
                <a:schemeClr val="tx1">
                  <a:lumMod val="95000"/>
                  <a:lumOff val="5000"/>
                </a:schemeClr>
              </a:solidFill>
              <a:latin typeface="Century Gothic" pitchFamily="34" charset="0"/>
            </a:endParaRPr>
          </a:p>
        </p:txBody>
      </p:sp>
      <p:pic>
        <p:nvPicPr>
          <p:cNvPr id="4" name="6 Imagen" descr="NUEVO LOGO FECODE editado copia.jpg"/>
          <p:cNvPicPr>
            <a:picLocks noGrp="1" noChangeAspect="1"/>
          </p:cNvPicPr>
          <p:nvPr>
            <p:ph type="subTitle" idx="1"/>
          </p:nvPr>
        </p:nvPicPr>
        <p:blipFill>
          <a:blip r:embed="rId2" cstate="print"/>
          <a:srcRect/>
          <a:stretch>
            <a:fillRect/>
          </a:stretch>
        </p:blipFill>
        <p:spPr>
          <a:xfrm>
            <a:off x="357158" y="5786454"/>
            <a:ext cx="1785950" cy="674684"/>
          </a:xfrm>
          <a:noFill/>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
                                        <p:tgtEl>
                                          <p:spTgt spid="2"/>
                                        </p:tgtEl>
                                      </p:cBhvr>
                                    </p:animEffect>
                                    <p:anim calcmode="lin" valueType="num">
                                      <p:cBhvr>
                                        <p:cTn id="8" dur="400" fill="hold"/>
                                        <p:tgtEl>
                                          <p:spTgt spid="2"/>
                                        </p:tgtEl>
                                        <p:attrNameLst>
                                          <p:attrName>ppt_x</p:attrName>
                                        </p:attrNameLst>
                                      </p:cBhvr>
                                      <p:tavLst>
                                        <p:tav tm="0">
                                          <p:val>
                                            <p:strVal val="#ppt_x"/>
                                          </p:val>
                                        </p:tav>
                                        <p:tav tm="100000">
                                          <p:val>
                                            <p:strVal val="#ppt_x"/>
                                          </p:val>
                                        </p:tav>
                                      </p:tavLst>
                                    </p:anim>
                                    <p:anim calcmode="lin" valueType="num">
                                      <p:cBhvr>
                                        <p:cTn id="9" dur="400" fill="hold"/>
                                        <p:tgtEl>
                                          <p:spTgt spid="2"/>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31" presetClass="entr" presetSubtype="0" fill="hold" nodeType="clickEffect">
                                  <p:stCondLst>
                                    <p:cond delay="0"/>
                                  </p:stCondLst>
                                  <p:iterate type="lt">
                                    <p:tmPct val="5000"/>
                                  </p:iterate>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ppt_w</p:attrName>
                                        </p:attrNameLst>
                                      </p:cBhvr>
                                      <p:tavLst>
                                        <p:tav tm="0">
                                          <p:val>
                                            <p:fltVal val="0"/>
                                          </p:val>
                                        </p:tav>
                                        <p:tav tm="100000">
                                          <p:val>
                                            <p:strVal val="#ppt_w"/>
                                          </p:val>
                                        </p:tav>
                                      </p:tavLst>
                                    </p:anim>
                                    <p:anim calcmode="lin" valueType="num">
                                      <p:cBhvr>
                                        <p:cTn id="17" dur="1000" fill="hold"/>
                                        <p:tgtEl>
                                          <p:spTgt spid="4"/>
                                        </p:tgtEl>
                                        <p:attrNameLst>
                                          <p:attrName>ppt_h</p:attrName>
                                        </p:attrNameLst>
                                      </p:cBhvr>
                                      <p:tavLst>
                                        <p:tav tm="0">
                                          <p:val>
                                            <p:fltVal val="0"/>
                                          </p:val>
                                        </p:tav>
                                        <p:tav tm="100000">
                                          <p:val>
                                            <p:strVal val="#ppt_h"/>
                                          </p:val>
                                        </p:tav>
                                      </p:tavLst>
                                    </p:anim>
                                    <p:anim calcmode="lin" valueType="num">
                                      <p:cBhvr>
                                        <p:cTn id="18" dur="1000" fill="hold"/>
                                        <p:tgtEl>
                                          <p:spTgt spid="4"/>
                                        </p:tgtEl>
                                        <p:attrNameLst>
                                          <p:attrName>style.rotation</p:attrName>
                                        </p:attrNameLst>
                                      </p:cBhvr>
                                      <p:tavLst>
                                        <p:tav tm="0">
                                          <p:val>
                                            <p:fltVal val="90"/>
                                          </p:val>
                                        </p:tav>
                                        <p:tav tm="100000">
                                          <p:val>
                                            <p:fltVal val="0"/>
                                          </p:val>
                                        </p:tav>
                                      </p:tavLst>
                                    </p:anim>
                                    <p:animEffect transition="in" filter="fade">
                                      <p:cBhvr>
                                        <p:cTn id="1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000108"/>
            <a:ext cx="8229600" cy="5324492"/>
          </a:xfrm>
        </p:spPr>
        <p:txBody>
          <a:bodyPr/>
          <a:lstStyle/>
          <a:p>
            <a:pPr lvl="0" algn="just">
              <a:buNone/>
            </a:pPr>
            <a:r>
              <a:rPr lang="es-ES" sz="2400" b="1" dirty="0" smtClean="0">
                <a:effectLst>
                  <a:outerShdw blurRad="38100" dist="38100" dir="2700000" algn="tl">
                    <a:srgbClr val="000000">
                      <a:alpha val="43137"/>
                    </a:srgbClr>
                  </a:outerShdw>
                </a:effectLst>
                <a:latin typeface="Century Gothic" pitchFamily="34" charset="0"/>
              </a:rPr>
              <a:t>3. El trabajo del cuidado en Latinoamérica sigue siendo asumido por las mujeres, es </a:t>
            </a:r>
            <a:r>
              <a:rPr lang="es-ES" sz="2400" b="1" dirty="0" err="1" smtClean="0">
                <a:effectLst>
                  <a:outerShdw blurRad="38100" dist="38100" dir="2700000" algn="tl">
                    <a:srgbClr val="000000">
                      <a:alpha val="43137"/>
                    </a:srgbClr>
                  </a:outerShdw>
                </a:effectLst>
                <a:latin typeface="Century Gothic" pitchFamily="34" charset="0"/>
              </a:rPr>
              <a:t>invisibilizado</a:t>
            </a:r>
            <a:r>
              <a:rPr lang="es-ES" sz="2400" b="1" dirty="0" smtClean="0">
                <a:effectLst>
                  <a:outerShdw blurRad="38100" dist="38100" dir="2700000" algn="tl">
                    <a:srgbClr val="000000">
                      <a:alpha val="43137"/>
                    </a:srgbClr>
                  </a:outerShdw>
                </a:effectLst>
                <a:latin typeface="Century Gothic" pitchFamily="34" charset="0"/>
              </a:rPr>
              <a:t> por el Modelo, afectado por la liberalización del comercio  y abandonado por los Estados, principalmente en lo referente a salud y educación, derechos que se vienen entregando a intermediarios y negociantes.</a:t>
            </a:r>
          </a:p>
          <a:p>
            <a:pPr lvl="0" algn="just">
              <a:buNone/>
            </a:pPr>
            <a:endParaRPr lang="es-ES" sz="2400" b="1" dirty="0" smtClean="0">
              <a:effectLst>
                <a:outerShdw blurRad="38100" dist="38100" dir="2700000" algn="tl">
                  <a:srgbClr val="000000">
                    <a:alpha val="43137"/>
                  </a:srgbClr>
                </a:outerShdw>
              </a:effectLst>
              <a:latin typeface="Century Gothic" pitchFamily="34" charset="0"/>
            </a:endParaRPr>
          </a:p>
          <a:p>
            <a:pPr lvl="0" algn="just">
              <a:buNone/>
            </a:pPr>
            <a:r>
              <a:rPr lang="es-ES" sz="2400" b="1" dirty="0" smtClean="0">
                <a:effectLst>
                  <a:outerShdw blurRad="38100" dist="38100" dir="2700000" algn="tl">
                    <a:srgbClr val="000000">
                      <a:alpha val="43137"/>
                    </a:srgbClr>
                  </a:outerShdw>
                </a:effectLst>
                <a:latin typeface="Century Gothic" pitchFamily="34" charset="0"/>
              </a:rPr>
              <a:t>4. Solo los gobiernos de corte democrático y de carácter social, hacen esfuerzos por garantizar estos derechos a la población.</a:t>
            </a:r>
          </a:p>
          <a:p>
            <a:endParaRPr lang="es-ES" dirty="0"/>
          </a:p>
        </p:txBody>
      </p:sp>
      <p:pic>
        <p:nvPicPr>
          <p:cNvPr id="4" name="6 Imagen" descr="NUEVO LOGO FECODE editado copia.jpg"/>
          <p:cNvPicPr>
            <a:picLocks noChangeAspect="1"/>
          </p:cNvPicPr>
          <p:nvPr/>
        </p:nvPicPr>
        <p:blipFill>
          <a:blip r:embed="rId2" cstate="print"/>
          <a:srcRect/>
          <a:stretch>
            <a:fillRect/>
          </a:stretch>
        </p:blipFill>
        <p:spPr>
          <a:xfrm>
            <a:off x="357158" y="5786454"/>
            <a:ext cx="1785950" cy="674684"/>
          </a:xfrm>
          <a:prstGeom prst="rect">
            <a:avLst/>
          </a:prstGeom>
          <a:noFill/>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plus(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plus(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iterate type="lt">
                                    <p:tmPct val="5000"/>
                                  </p:iterate>
                                  <p:childTnLst>
                                    <p:set>
                                      <p:cBhvr>
                                        <p:cTn id="16" dur="1" fill="hold">
                                          <p:stCondLst>
                                            <p:cond delay="0"/>
                                          </p:stCondLst>
                                        </p:cTn>
                                        <p:tgtEl>
                                          <p:spTgt spid="4"/>
                                        </p:tgtEl>
                                        <p:attrNameLst>
                                          <p:attrName>style.visibility</p:attrName>
                                        </p:attrNameLst>
                                      </p:cBhvr>
                                      <p:to>
                                        <p:strVal val="visible"/>
                                      </p:to>
                                    </p:set>
                                    <p:anim calcmode="lin" valueType="num">
                                      <p:cBhvr>
                                        <p:cTn id="17" dur="1000" fill="hold"/>
                                        <p:tgtEl>
                                          <p:spTgt spid="4"/>
                                        </p:tgtEl>
                                        <p:attrNameLst>
                                          <p:attrName>ppt_w</p:attrName>
                                        </p:attrNameLst>
                                      </p:cBhvr>
                                      <p:tavLst>
                                        <p:tav tm="0">
                                          <p:val>
                                            <p:fltVal val="0"/>
                                          </p:val>
                                        </p:tav>
                                        <p:tav tm="100000">
                                          <p:val>
                                            <p:strVal val="#ppt_w"/>
                                          </p:val>
                                        </p:tav>
                                      </p:tavLst>
                                    </p:anim>
                                    <p:anim calcmode="lin" valueType="num">
                                      <p:cBhvr>
                                        <p:cTn id="18" dur="1000" fill="hold"/>
                                        <p:tgtEl>
                                          <p:spTgt spid="4"/>
                                        </p:tgtEl>
                                        <p:attrNameLst>
                                          <p:attrName>ppt_h</p:attrName>
                                        </p:attrNameLst>
                                      </p:cBhvr>
                                      <p:tavLst>
                                        <p:tav tm="0">
                                          <p:val>
                                            <p:fltVal val="0"/>
                                          </p:val>
                                        </p:tav>
                                        <p:tav tm="100000">
                                          <p:val>
                                            <p:strVal val="#ppt_h"/>
                                          </p:val>
                                        </p:tav>
                                      </p:tavLst>
                                    </p:anim>
                                    <p:anim calcmode="lin" valueType="num">
                                      <p:cBhvr>
                                        <p:cTn id="19" dur="1000" fill="hold"/>
                                        <p:tgtEl>
                                          <p:spTgt spid="4"/>
                                        </p:tgtEl>
                                        <p:attrNameLst>
                                          <p:attrName>style.rotation</p:attrName>
                                        </p:attrNameLst>
                                      </p:cBhvr>
                                      <p:tavLst>
                                        <p:tav tm="0">
                                          <p:val>
                                            <p:fltVal val="90"/>
                                          </p:val>
                                        </p:tav>
                                        <p:tav tm="100000">
                                          <p:val>
                                            <p:fltVal val="0"/>
                                          </p:val>
                                        </p:tav>
                                      </p:tavLst>
                                    </p:anim>
                                    <p:animEffect transition="in" filter="fade">
                                      <p:cBhvr>
                                        <p:cTn id="2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28596" y="1285860"/>
            <a:ext cx="8229600" cy="4389120"/>
          </a:xfrm>
        </p:spPr>
        <p:txBody>
          <a:bodyPr/>
          <a:lstStyle/>
          <a:p>
            <a:pPr lvl="0" algn="just">
              <a:buNone/>
            </a:pPr>
            <a:r>
              <a:rPr lang="es-ES" sz="2400" b="1" dirty="0" smtClean="0">
                <a:effectLst>
                  <a:outerShdw blurRad="38100" dist="38100" dir="2700000" algn="tl">
                    <a:srgbClr val="000000">
                      <a:alpha val="43137"/>
                    </a:srgbClr>
                  </a:outerShdw>
                </a:effectLst>
                <a:latin typeface="Century Gothic" pitchFamily="34" charset="0"/>
              </a:rPr>
              <a:t>5. Las luchas centenarias de las mujeres por sus derechos, muestran avances y resultados que se reflejan en la normatividad y en cambios conceptuales sobre su importancia para el desarrollo.</a:t>
            </a:r>
          </a:p>
          <a:p>
            <a:pPr lvl="0" algn="just">
              <a:buNone/>
            </a:pPr>
            <a:endParaRPr lang="es-ES" sz="2400" b="1" dirty="0" smtClean="0">
              <a:effectLst>
                <a:outerShdw blurRad="38100" dist="38100" dir="2700000" algn="tl">
                  <a:srgbClr val="000000">
                    <a:alpha val="43137"/>
                  </a:srgbClr>
                </a:outerShdw>
              </a:effectLst>
              <a:latin typeface="Century Gothic" pitchFamily="34" charset="0"/>
            </a:endParaRPr>
          </a:p>
          <a:p>
            <a:pPr lvl="0" algn="just">
              <a:buNone/>
            </a:pPr>
            <a:r>
              <a:rPr lang="es-ES" sz="2400" b="1" dirty="0" smtClean="0">
                <a:effectLst>
                  <a:outerShdw blurRad="38100" dist="38100" dir="2700000" algn="tl">
                    <a:srgbClr val="000000">
                      <a:alpha val="43137"/>
                    </a:srgbClr>
                  </a:outerShdw>
                </a:effectLst>
                <a:latin typeface="Century Gothic" pitchFamily="34" charset="0"/>
              </a:rPr>
              <a:t>6. Sin embargo, las condiciones concretas de la vida de las mujeres no cambian sustancialmente, la discriminación está latente y el acceso al poder económico y político es muy limitado.</a:t>
            </a:r>
          </a:p>
          <a:p>
            <a:endParaRPr lang="es-ES" dirty="0"/>
          </a:p>
        </p:txBody>
      </p:sp>
      <p:pic>
        <p:nvPicPr>
          <p:cNvPr id="4" name="6 Imagen" descr="NUEVO LOGO FECODE editado copia.jpg"/>
          <p:cNvPicPr>
            <a:picLocks noChangeAspect="1"/>
          </p:cNvPicPr>
          <p:nvPr/>
        </p:nvPicPr>
        <p:blipFill>
          <a:blip r:embed="rId2" cstate="print"/>
          <a:srcRect/>
          <a:stretch>
            <a:fillRect/>
          </a:stretch>
        </p:blipFill>
        <p:spPr>
          <a:xfrm>
            <a:off x="357158" y="5786454"/>
            <a:ext cx="1785950" cy="674684"/>
          </a:xfrm>
          <a:prstGeom prst="rect">
            <a:avLst/>
          </a:prstGeom>
          <a:noFill/>
        </p:spPr>
      </p:pic>
    </p:spTree>
  </p:cSld>
  <p:clrMapOvr>
    <a:masterClrMapping/>
  </p:clrMapOvr>
  <p:transition spd="slow">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edg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edg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iterate type="lt">
                                    <p:tmPct val="5000"/>
                                  </p:iterate>
                                  <p:childTnLst>
                                    <p:set>
                                      <p:cBhvr>
                                        <p:cTn id="16" dur="1" fill="hold">
                                          <p:stCondLst>
                                            <p:cond delay="0"/>
                                          </p:stCondLst>
                                        </p:cTn>
                                        <p:tgtEl>
                                          <p:spTgt spid="4"/>
                                        </p:tgtEl>
                                        <p:attrNameLst>
                                          <p:attrName>style.visibility</p:attrName>
                                        </p:attrNameLst>
                                      </p:cBhvr>
                                      <p:to>
                                        <p:strVal val="visible"/>
                                      </p:to>
                                    </p:set>
                                    <p:anim calcmode="lin" valueType="num">
                                      <p:cBhvr>
                                        <p:cTn id="17" dur="1000" fill="hold"/>
                                        <p:tgtEl>
                                          <p:spTgt spid="4"/>
                                        </p:tgtEl>
                                        <p:attrNameLst>
                                          <p:attrName>ppt_w</p:attrName>
                                        </p:attrNameLst>
                                      </p:cBhvr>
                                      <p:tavLst>
                                        <p:tav tm="0">
                                          <p:val>
                                            <p:fltVal val="0"/>
                                          </p:val>
                                        </p:tav>
                                        <p:tav tm="100000">
                                          <p:val>
                                            <p:strVal val="#ppt_w"/>
                                          </p:val>
                                        </p:tav>
                                      </p:tavLst>
                                    </p:anim>
                                    <p:anim calcmode="lin" valueType="num">
                                      <p:cBhvr>
                                        <p:cTn id="18" dur="1000" fill="hold"/>
                                        <p:tgtEl>
                                          <p:spTgt spid="4"/>
                                        </p:tgtEl>
                                        <p:attrNameLst>
                                          <p:attrName>ppt_h</p:attrName>
                                        </p:attrNameLst>
                                      </p:cBhvr>
                                      <p:tavLst>
                                        <p:tav tm="0">
                                          <p:val>
                                            <p:fltVal val="0"/>
                                          </p:val>
                                        </p:tav>
                                        <p:tav tm="100000">
                                          <p:val>
                                            <p:strVal val="#ppt_h"/>
                                          </p:val>
                                        </p:tav>
                                      </p:tavLst>
                                    </p:anim>
                                    <p:anim calcmode="lin" valueType="num">
                                      <p:cBhvr>
                                        <p:cTn id="19" dur="1000" fill="hold"/>
                                        <p:tgtEl>
                                          <p:spTgt spid="4"/>
                                        </p:tgtEl>
                                        <p:attrNameLst>
                                          <p:attrName>style.rotation</p:attrName>
                                        </p:attrNameLst>
                                      </p:cBhvr>
                                      <p:tavLst>
                                        <p:tav tm="0">
                                          <p:val>
                                            <p:fltVal val="90"/>
                                          </p:val>
                                        </p:tav>
                                        <p:tav tm="100000">
                                          <p:val>
                                            <p:fltVal val="0"/>
                                          </p:val>
                                        </p:tav>
                                      </p:tavLst>
                                    </p:anim>
                                    <p:animEffect transition="in" filter="fade">
                                      <p:cBhvr>
                                        <p:cTn id="2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642918"/>
            <a:ext cx="8229600" cy="5681682"/>
          </a:xfrm>
        </p:spPr>
        <p:txBody>
          <a:bodyPr/>
          <a:lstStyle/>
          <a:p>
            <a:pPr lvl="0" algn="just">
              <a:buNone/>
            </a:pPr>
            <a:r>
              <a:rPr lang="es-ES" sz="2400" b="1" dirty="0" smtClean="0">
                <a:effectLst>
                  <a:outerShdw blurRad="38100" dist="38100" dir="2700000" algn="tl">
                    <a:srgbClr val="000000">
                      <a:alpha val="43137"/>
                    </a:srgbClr>
                  </a:outerShdw>
                </a:effectLst>
                <a:latin typeface="Century Gothic" pitchFamily="34" charset="0"/>
              </a:rPr>
              <a:t>7. En Latinoamérica persisten formas de discriminación como:</a:t>
            </a:r>
          </a:p>
          <a:p>
            <a:pPr lvl="0" algn="just">
              <a:buClr>
                <a:schemeClr val="accent6">
                  <a:lumMod val="50000"/>
                </a:schemeClr>
              </a:buClr>
              <a:buFont typeface="Wingdings" pitchFamily="2" charset="2"/>
              <a:buChar char="v"/>
            </a:pPr>
            <a:endParaRPr lang="es-ES" sz="2400" b="1" dirty="0" smtClean="0">
              <a:effectLst>
                <a:outerShdw blurRad="38100" dist="38100" dir="2700000" algn="tl">
                  <a:srgbClr val="000000">
                    <a:alpha val="43137"/>
                  </a:srgbClr>
                </a:outerShdw>
              </a:effectLst>
              <a:latin typeface="Century Gothic" pitchFamily="34" charset="0"/>
            </a:endParaRPr>
          </a:p>
          <a:p>
            <a:pPr lvl="0" algn="just">
              <a:buClr>
                <a:schemeClr val="accent6">
                  <a:lumMod val="50000"/>
                </a:schemeClr>
              </a:buClr>
              <a:buFont typeface="Wingdings" pitchFamily="2" charset="2"/>
              <a:buChar char="v"/>
            </a:pPr>
            <a:r>
              <a:rPr lang="es-ES" sz="2400" b="1" dirty="0" smtClean="0">
                <a:effectLst>
                  <a:outerShdw blurRad="38100" dist="38100" dir="2700000" algn="tl">
                    <a:srgbClr val="000000">
                      <a:alpha val="43137"/>
                    </a:srgbClr>
                  </a:outerShdw>
                </a:effectLst>
                <a:latin typeface="Century Gothic" pitchFamily="34" charset="0"/>
              </a:rPr>
              <a:t>Escasa participación en la toma de decisiones familiares y sociales.</a:t>
            </a:r>
          </a:p>
          <a:p>
            <a:pPr lvl="0" algn="just">
              <a:buClr>
                <a:schemeClr val="accent6">
                  <a:lumMod val="50000"/>
                </a:schemeClr>
              </a:buClr>
              <a:buFont typeface="Wingdings" pitchFamily="2" charset="2"/>
              <a:buChar char="v"/>
            </a:pPr>
            <a:r>
              <a:rPr lang="es-ES" sz="2400" b="1" dirty="0" smtClean="0">
                <a:effectLst>
                  <a:outerShdw blurRad="38100" dist="38100" dir="2700000" algn="tl">
                    <a:srgbClr val="000000">
                      <a:alpha val="43137"/>
                    </a:srgbClr>
                  </a:outerShdw>
                </a:effectLst>
                <a:latin typeface="Century Gothic" pitchFamily="34" charset="0"/>
              </a:rPr>
              <a:t>Participación limitada en los ámbitos laborales, discriminación salarial, segregación ocupacional y diferencias en las formas de incorporación y permanencia de las mujeres en el mercado laboral.</a:t>
            </a:r>
          </a:p>
          <a:p>
            <a:pPr lvl="0" algn="just">
              <a:buClr>
                <a:schemeClr val="accent6">
                  <a:lumMod val="50000"/>
                </a:schemeClr>
              </a:buClr>
              <a:buFont typeface="Wingdings" pitchFamily="2" charset="2"/>
              <a:buChar char="v"/>
            </a:pPr>
            <a:r>
              <a:rPr lang="es-ES" sz="2400" b="1" dirty="0" smtClean="0">
                <a:effectLst>
                  <a:outerShdw blurRad="38100" dist="38100" dir="2700000" algn="tl">
                    <a:srgbClr val="000000">
                      <a:alpha val="43137"/>
                    </a:srgbClr>
                  </a:outerShdw>
                </a:effectLst>
                <a:latin typeface="Century Gothic" pitchFamily="34" charset="0"/>
              </a:rPr>
              <a:t>Reducción de los servicios esenciales como salud y educación para las mujeres más vulnerables como las pobres, las negras y las indígenas.</a:t>
            </a:r>
          </a:p>
          <a:p>
            <a:pPr>
              <a:buNone/>
            </a:pPr>
            <a:endParaRPr lang="es-ES" dirty="0"/>
          </a:p>
        </p:txBody>
      </p:sp>
      <p:pic>
        <p:nvPicPr>
          <p:cNvPr id="4" name="6 Imagen" descr="NUEVO LOGO FECODE editado copia.jpg"/>
          <p:cNvPicPr>
            <a:picLocks noChangeAspect="1"/>
          </p:cNvPicPr>
          <p:nvPr/>
        </p:nvPicPr>
        <p:blipFill>
          <a:blip r:embed="rId2" cstate="print"/>
          <a:srcRect/>
          <a:stretch>
            <a:fillRect/>
          </a:stretch>
        </p:blipFill>
        <p:spPr>
          <a:xfrm>
            <a:off x="357158" y="5786454"/>
            <a:ext cx="1785950" cy="674684"/>
          </a:xfrm>
          <a:prstGeom prst="rect">
            <a:avLst/>
          </a:prstGeom>
          <a:noFill/>
        </p:spPr>
      </p:pic>
    </p:spTree>
  </p:cSld>
  <p:clrMapOvr>
    <a:masterClrMapping/>
  </p:clrMapOvr>
  <p:transition spd="slow">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anim calcmode="lin" valueType="num">
                                      <p:cBhvr>
                                        <p:cTn id="1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1000"/>
                                        <p:tgtEl>
                                          <p:spTgt spid="3">
                                            <p:txEl>
                                              <p:pRg st="3" end="3"/>
                                            </p:txEl>
                                          </p:spTgt>
                                        </p:tgtEl>
                                      </p:cBhvr>
                                    </p:animEffect>
                                    <p:anim calcmode="lin" valueType="num">
                                      <p:cBhvr>
                                        <p:cTn id="1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1000"/>
                                        <p:tgtEl>
                                          <p:spTgt spid="3">
                                            <p:txEl>
                                              <p:pRg st="4" end="4"/>
                                            </p:txEl>
                                          </p:spTgt>
                                        </p:tgtEl>
                                      </p:cBhvr>
                                    </p:animEffect>
                                    <p:anim calcmode="lin" valueType="num">
                                      <p:cBhvr>
                                        <p:cTn id="2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iterate type="lt">
                                    <p:tmPct val="5000"/>
                                  </p:iterate>
                                  <p:childTnLst>
                                    <p:set>
                                      <p:cBhvr>
                                        <p:cTn id="29" dur="1" fill="hold">
                                          <p:stCondLst>
                                            <p:cond delay="0"/>
                                          </p:stCondLst>
                                        </p:cTn>
                                        <p:tgtEl>
                                          <p:spTgt spid="4"/>
                                        </p:tgtEl>
                                        <p:attrNameLst>
                                          <p:attrName>style.visibility</p:attrName>
                                        </p:attrNameLst>
                                      </p:cBhvr>
                                      <p:to>
                                        <p:strVal val="visible"/>
                                      </p:to>
                                    </p:set>
                                    <p:anim calcmode="lin" valueType="num">
                                      <p:cBhvr>
                                        <p:cTn id="30" dur="1000" fill="hold"/>
                                        <p:tgtEl>
                                          <p:spTgt spid="4"/>
                                        </p:tgtEl>
                                        <p:attrNameLst>
                                          <p:attrName>ppt_w</p:attrName>
                                        </p:attrNameLst>
                                      </p:cBhvr>
                                      <p:tavLst>
                                        <p:tav tm="0">
                                          <p:val>
                                            <p:fltVal val="0"/>
                                          </p:val>
                                        </p:tav>
                                        <p:tav tm="100000">
                                          <p:val>
                                            <p:strVal val="#ppt_w"/>
                                          </p:val>
                                        </p:tav>
                                      </p:tavLst>
                                    </p:anim>
                                    <p:anim calcmode="lin" valueType="num">
                                      <p:cBhvr>
                                        <p:cTn id="31" dur="1000" fill="hold"/>
                                        <p:tgtEl>
                                          <p:spTgt spid="4"/>
                                        </p:tgtEl>
                                        <p:attrNameLst>
                                          <p:attrName>ppt_h</p:attrName>
                                        </p:attrNameLst>
                                      </p:cBhvr>
                                      <p:tavLst>
                                        <p:tav tm="0">
                                          <p:val>
                                            <p:fltVal val="0"/>
                                          </p:val>
                                        </p:tav>
                                        <p:tav tm="100000">
                                          <p:val>
                                            <p:strVal val="#ppt_h"/>
                                          </p:val>
                                        </p:tav>
                                      </p:tavLst>
                                    </p:anim>
                                    <p:anim calcmode="lin" valueType="num">
                                      <p:cBhvr>
                                        <p:cTn id="32" dur="1000" fill="hold"/>
                                        <p:tgtEl>
                                          <p:spTgt spid="4"/>
                                        </p:tgtEl>
                                        <p:attrNameLst>
                                          <p:attrName>style.rotation</p:attrName>
                                        </p:attrNameLst>
                                      </p:cBhvr>
                                      <p:tavLst>
                                        <p:tav tm="0">
                                          <p:val>
                                            <p:fltVal val="90"/>
                                          </p:val>
                                        </p:tav>
                                        <p:tav tm="100000">
                                          <p:val>
                                            <p:fltVal val="0"/>
                                          </p:val>
                                        </p:tav>
                                      </p:tavLst>
                                    </p:anim>
                                    <p:animEffect transition="in" filter="fade">
                                      <p:cBhvr>
                                        <p:cTn id="3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642918"/>
            <a:ext cx="8229600" cy="5681682"/>
          </a:xfrm>
        </p:spPr>
        <p:txBody>
          <a:bodyPr/>
          <a:lstStyle/>
          <a:p>
            <a:pPr lvl="0" algn="just">
              <a:buClr>
                <a:schemeClr val="accent6">
                  <a:lumMod val="50000"/>
                </a:schemeClr>
              </a:buClr>
              <a:buFont typeface="Wingdings" pitchFamily="2" charset="2"/>
              <a:buChar char="v"/>
            </a:pPr>
            <a:r>
              <a:rPr lang="es-ES" sz="2400" b="1" dirty="0" smtClean="0">
                <a:effectLst>
                  <a:outerShdw blurRad="38100" dist="38100" dir="2700000" algn="tl">
                    <a:srgbClr val="000000">
                      <a:alpha val="43137"/>
                    </a:srgbClr>
                  </a:outerShdw>
                </a:effectLst>
                <a:latin typeface="Century Gothic" pitchFamily="34" charset="0"/>
              </a:rPr>
              <a:t>Migración de las campesinas por situaciones de conflicto y en general de las mujeres hacia otros países, en búsqueda de oportunidades para mejorar sus condiciones de vida.</a:t>
            </a:r>
          </a:p>
          <a:p>
            <a:pPr lvl="0" algn="just">
              <a:buClr>
                <a:schemeClr val="accent6">
                  <a:lumMod val="50000"/>
                </a:schemeClr>
              </a:buClr>
              <a:buFont typeface="Wingdings" pitchFamily="2" charset="2"/>
              <a:buChar char="v"/>
            </a:pPr>
            <a:r>
              <a:rPr lang="es-ES" sz="2400" b="1" dirty="0" smtClean="0">
                <a:effectLst>
                  <a:outerShdw blurRad="38100" dist="38100" dir="2700000" algn="tl">
                    <a:srgbClr val="000000">
                      <a:alpha val="43137"/>
                    </a:srgbClr>
                  </a:outerShdw>
                </a:effectLst>
                <a:latin typeface="Century Gothic" pitchFamily="34" charset="0"/>
              </a:rPr>
              <a:t>Violencia física, sexual, económica o psicológica por su condición de mujeres.</a:t>
            </a:r>
          </a:p>
          <a:p>
            <a:pPr lvl="0">
              <a:buNone/>
            </a:pPr>
            <a:endParaRPr lang="es-ES" sz="2400" b="1" dirty="0" smtClean="0">
              <a:effectLst>
                <a:outerShdw blurRad="38100" dist="38100" dir="2700000" algn="tl">
                  <a:srgbClr val="000000">
                    <a:alpha val="43137"/>
                  </a:srgbClr>
                </a:outerShdw>
              </a:effectLst>
              <a:latin typeface="Century Gothic" pitchFamily="34" charset="0"/>
            </a:endParaRPr>
          </a:p>
          <a:p>
            <a:pPr algn="just">
              <a:buNone/>
            </a:pPr>
            <a:r>
              <a:rPr lang="es-ES" sz="2400" b="1" dirty="0" smtClean="0">
                <a:effectLst>
                  <a:outerShdw blurRad="38100" dist="38100" dir="2700000" algn="tl">
                    <a:srgbClr val="000000">
                      <a:alpha val="43137"/>
                    </a:srgbClr>
                  </a:outerShdw>
                </a:effectLst>
                <a:latin typeface="Century Gothic" pitchFamily="34" charset="0"/>
              </a:rPr>
              <a:t>8.  Avanzar y profundizar en el tema de la igualdad para no quedarnos en la igualdad formal, pasa, necesariamente, por plantear la construcción de una DEMOCRACIA material, que modifique, sustancialmente, las condiciones materiales de vida de las mujeres.</a:t>
            </a:r>
            <a:endParaRPr lang="es-ES" sz="2400" b="1" dirty="0">
              <a:effectLst>
                <a:outerShdw blurRad="38100" dist="38100" dir="2700000" algn="tl">
                  <a:srgbClr val="000000">
                    <a:alpha val="43137"/>
                  </a:srgbClr>
                </a:outerShdw>
              </a:effectLst>
              <a:latin typeface="Century Gothic" pitchFamily="34" charset="0"/>
            </a:endParaRPr>
          </a:p>
        </p:txBody>
      </p:sp>
      <p:pic>
        <p:nvPicPr>
          <p:cNvPr id="4" name="6 Imagen" descr="NUEVO LOGO FECODE editado copia.jpg"/>
          <p:cNvPicPr>
            <a:picLocks noChangeAspect="1"/>
          </p:cNvPicPr>
          <p:nvPr/>
        </p:nvPicPr>
        <p:blipFill>
          <a:blip r:embed="rId2" cstate="print"/>
          <a:srcRect/>
          <a:stretch>
            <a:fillRect/>
          </a:stretch>
        </p:blipFill>
        <p:spPr>
          <a:xfrm>
            <a:off x="357158" y="5786454"/>
            <a:ext cx="1785950" cy="674684"/>
          </a:xfrm>
          <a:prstGeom prst="rect">
            <a:avLst/>
          </a:prstGeom>
          <a:noFill/>
        </p:spPr>
      </p:pic>
    </p:spTree>
  </p:cSld>
  <p:clrMapOvr>
    <a:masterClrMapping/>
  </p:clrMapOvr>
  <p:transition spd="slow">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2"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Scale>
                                      <p:cBhvr>
                                        <p:cTn id="19" dur="1000" decel="50000" fill="hold">
                                          <p:stCondLst>
                                            <p:cond delay="0"/>
                                          </p:stCondLst>
                                        </p:cTn>
                                        <p:tgtEl>
                                          <p:spTgt spid="3">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3">
                                            <p:txEl>
                                              <p:pRg st="3" end="3"/>
                                            </p:txEl>
                                          </p:spTgt>
                                        </p:tgtEl>
                                        <p:attrNameLst>
                                          <p:attrName>ppt_x</p:attrName>
                                          <p:attrName>ppt_y</p:attrName>
                                        </p:attrNameLst>
                                      </p:cBhvr>
                                    </p:animMotion>
                                    <p:animEffect transition="in" filter="fade">
                                      <p:cBhvr>
                                        <p:cTn id="21" dur="10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nodeType="clickEffect">
                                  <p:stCondLst>
                                    <p:cond delay="0"/>
                                  </p:stCondLst>
                                  <p:iterate type="lt">
                                    <p:tmPct val="5000"/>
                                  </p:iterate>
                                  <p:childTnLst>
                                    <p:set>
                                      <p:cBhvr>
                                        <p:cTn id="25" dur="1" fill="hold">
                                          <p:stCondLst>
                                            <p:cond delay="0"/>
                                          </p:stCondLst>
                                        </p:cTn>
                                        <p:tgtEl>
                                          <p:spTgt spid="4"/>
                                        </p:tgtEl>
                                        <p:attrNameLst>
                                          <p:attrName>style.visibility</p:attrName>
                                        </p:attrNameLst>
                                      </p:cBhvr>
                                      <p:to>
                                        <p:strVal val="visible"/>
                                      </p:to>
                                    </p:set>
                                    <p:anim calcmode="lin" valueType="num">
                                      <p:cBhvr>
                                        <p:cTn id="26" dur="1000" fill="hold"/>
                                        <p:tgtEl>
                                          <p:spTgt spid="4"/>
                                        </p:tgtEl>
                                        <p:attrNameLst>
                                          <p:attrName>ppt_w</p:attrName>
                                        </p:attrNameLst>
                                      </p:cBhvr>
                                      <p:tavLst>
                                        <p:tav tm="0">
                                          <p:val>
                                            <p:fltVal val="0"/>
                                          </p:val>
                                        </p:tav>
                                        <p:tav tm="100000">
                                          <p:val>
                                            <p:strVal val="#ppt_w"/>
                                          </p:val>
                                        </p:tav>
                                      </p:tavLst>
                                    </p:anim>
                                    <p:anim calcmode="lin" valueType="num">
                                      <p:cBhvr>
                                        <p:cTn id="27" dur="1000" fill="hold"/>
                                        <p:tgtEl>
                                          <p:spTgt spid="4"/>
                                        </p:tgtEl>
                                        <p:attrNameLst>
                                          <p:attrName>ppt_h</p:attrName>
                                        </p:attrNameLst>
                                      </p:cBhvr>
                                      <p:tavLst>
                                        <p:tav tm="0">
                                          <p:val>
                                            <p:fltVal val="0"/>
                                          </p:val>
                                        </p:tav>
                                        <p:tav tm="100000">
                                          <p:val>
                                            <p:strVal val="#ppt_h"/>
                                          </p:val>
                                        </p:tav>
                                      </p:tavLst>
                                    </p:anim>
                                    <p:anim calcmode="lin" valueType="num">
                                      <p:cBhvr>
                                        <p:cTn id="28" dur="1000" fill="hold"/>
                                        <p:tgtEl>
                                          <p:spTgt spid="4"/>
                                        </p:tgtEl>
                                        <p:attrNameLst>
                                          <p:attrName>style.rotation</p:attrName>
                                        </p:attrNameLst>
                                      </p:cBhvr>
                                      <p:tavLst>
                                        <p:tav tm="0">
                                          <p:val>
                                            <p:fltVal val="90"/>
                                          </p:val>
                                        </p:tav>
                                        <p:tav tm="100000">
                                          <p:val>
                                            <p:fltVal val="0"/>
                                          </p:val>
                                        </p:tav>
                                      </p:tavLst>
                                    </p:anim>
                                    <p:animEffect transition="in" filter="fade">
                                      <p:cBhvr>
                                        <p:cTn id="2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28596" y="1285860"/>
            <a:ext cx="8229600" cy="4389120"/>
          </a:xfrm>
        </p:spPr>
        <p:txBody>
          <a:bodyPr>
            <a:normAutofit/>
          </a:bodyPr>
          <a:lstStyle/>
          <a:p>
            <a:pPr algn="just">
              <a:buNone/>
            </a:pPr>
            <a:r>
              <a:rPr lang="es-ES" sz="2400" b="1" dirty="0" smtClean="0">
                <a:effectLst>
                  <a:outerShdw blurRad="38100" dist="38100" dir="2700000" algn="tl">
                    <a:srgbClr val="000000">
                      <a:alpha val="43137"/>
                    </a:srgbClr>
                  </a:outerShdw>
                </a:effectLst>
              </a:rPr>
              <a:t/>
            </a:r>
            <a:br>
              <a:rPr lang="es-ES" sz="2400" b="1" dirty="0" smtClean="0">
                <a:effectLst>
                  <a:outerShdw blurRad="38100" dist="38100" dir="2700000" algn="tl">
                    <a:srgbClr val="000000">
                      <a:alpha val="43137"/>
                    </a:srgbClr>
                  </a:outerShdw>
                </a:effectLst>
              </a:rPr>
            </a:br>
            <a:r>
              <a:rPr lang="es-ES" sz="2400" b="1" dirty="0" smtClean="0">
                <a:effectLst>
                  <a:outerShdw blurRad="38100" dist="38100" dir="2700000" algn="tl">
                    <a:srgbClr val="000000">
                      <a:alpha val="43137"/>
                    </a:srgbClr>
                  </a:outerShdw>
                </a:effectLst>
                <a:latin typeface="Century Gothic" pitchFamily="34" charset="0"/>
              </a:rPr>
              <a:t>9. La limitada participación de la mujer en el ejercicio   del poder,  que conlleva la marginación en la toma de decisiones  trascendentales para la sociedad, hace que se mantenga su situación de dependencia y subordinación, por lo que es inaplazable  su EMPODERAMIENTO, resultado de un proceso de educación política, con perspectiva de género.</a:t>
            </a:r>
            <a:endParaRPr lang="es-ES" sz="2400" b="1" dirty="0">
              <a:effectLst>
                <a:outerShdw blurRad="38100" dist="38100" dir="2700000" algn="tl">
                  <a:srgbClr val="000000">
                    <a:alpha val="43137"/>
                  </a:srgbClr>
                </a:outerShdw>
              </a:effectLst>
              <a:latin typeface="Century Gothic" pitchFamily="34" charset="0"/>
            </a:endParaRPr>
          </a:p>
        </p:txBody>
      </p:sp>
      <p:pic>
        <p:nvPicPr>
          <p:cNvPr id="4" name="6 Imagen" descr="NUEVO LOGO FECODE editado copia.jpg"/>
          <p:cNvPicPr>
            <a:picLocks noChangeAspect="1"/>
          </p:cNvPicPr>
          <p:nvPr/>
        </p:nvPicPr>
        <p:blipFill>
          <a:blip r:embed="rId2" cstate="print"/>
          <a:srcRect/>
          <a:stretch>
            <a:fillRect/>
          </a:stretch>
        </p:blipFill>
        <p:spPr>
          <a:xfrm>
            <a:off x="357158" y="5786454"/>
            <a:ext cx="1785950" cy="674684"/>
          </a:xfrm>
          <a:prstGeom prst="rect">
            <a:avLst/>
          </a:prstGeom>
          <a:noFill/>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iterate type="lt">
                                    <p:tmPct val="5000"/>
                                  </p:iterate>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 calcmode="lin" valueType="num">
                                      <p:cBhvr>
                                        <p:cTn id="15" dur="1000" fill="hold"/>
                                        <p:tgtEl>
                                          <p:spTgt spid="4"/>
                                        </p:tgtEl>
                                        <p:attrNameLst>
                                          <p:attrName>style.rotation</p:attrName>
                                        </p:attrNameLst>
                                      </p:cBhvr>
                                      <p:tavLst>
                                        <p:tav tm="0">
                                          <p:val>
                                            <p:fltVal val="90"/>
                                          </p:val>
                                        </p:tav>
                                        <p:tav tm="100000">
                                          <p:val>
                                            <p:fltVal val="0"/>
                                          </p:val>
                                        </p:tav>
                                      </p:tavLst>
                                    </p:anim>
                                    <p:animEffect transition="in" filter="fade">
                                      <p:cBhvr>
                                        <p:cTn id="1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28604"/>
            <a:ext cx="8229600" cy="5895996"/>
          </a:xfrm>
        </p:spPr>
        <p:txBody>
          <a:bodyPr>
            <a:normAutofit/>
          </a:bodyPr>
          <a:lstStyle/>
          <a:p>
            <a:pPr marL="457200" indent="-457200" algn="just">
              <a:buNone/>
            </a:pPr>
            <a:r>
              <a:rPr lang="es-ES" sz="2400" b="1" dirty="0" smtClean="0">
                <a:effectLst>
                  <a:outerShdw blurRad="38100" dist="38100" dir="2700000" algn="tl">
                    <a:srgbClr val="000000">
                      <a:alpha val="43137"/>
                    </a:srgbClr>
                  </a:outerShdw>
                </a:effectLst>
                <a:latin typeface="Century Gothic" pitchFamily="34" charset="0"/>
              </a:rPr>
              <a:t>10. La escuela pública, en cuanto institución educadora, debe comprometerse en la  formación de las presentes y futuras generaciones, con una educación democrática, no sexista, integradora y respetuosa de los Derechos Humanos de mayorías y minorías.</a:t>
            </a:r>
            <a:br>
              <a:rPr lang="es-ES" sz="2400" b="1" dirty="0" smtClean="0">
                <a:effectLst>
                  <a:outerShdw blurRad="38100" dist="38100" dir="2700000" algn="tl">
                    <a:srgbClr val="000000">
                      <a:alpha val="43137"/>
                    </a:srgbClr>
                  </a:outerShdw>
                </a:effectLst>
                <a:latin typeface="Century Gothic" pitchFamily="34" charset="0"/>
              </a:rPr>
            </a:br>
            <a:r>
              <a:rPr lang="es-ES" sz="2400" b="1" dirty="0" smtClean="0">
                <a:effectLst>
                  <a:outerShdw blurRad="38100" dist="38100" dir="2700000" algn="tl">
                    <a:srgbClr val="000000">
                      <a:alpha val="43137"/>
                    </a:srgbClr>
                  </a:outerShdw>
                </a:effectLst>
                <a:latin typeface="Century Gothic" pitchFamily="34" charset="0"/>
              </a:rPr>
              <a:t> </a:t>
            </a:r>
          </a:p>
          <a:p>
            <a:pPr marL="457200" indent="-457200" algn="just">
              <a:buNone/>
            </a:pPr>
            <a:r>
              <a:rPr lang="es-ES" sz="2400" b="1" dirty="0" smtClean="0">
                <a:effectLst>
                  <a:outerShdw blurRad="38100" dist="38100" dir="2700000" algn="tl">
                    <a:srgbClr val="000000">
                      <a:alpha val="43137"/>
                    </a:srgbClr>
                  </a:outerShdw>
                </a:effectLst>
                <a:latin typeface="Century Gothic" pitchFamily="34" charset="0"/>
              </a:rPr>
              <a:t>11. El sindicato, como organización que defiende la educación pública y los derechos de sus afiliados, jugará su papel, en la medida que sepa interpretar sus demandas concretas, particularmente las necesidades de las maestras, que constituyen la mayoría de sus miembros.</a:t>
            </a:r>
            <a:endParaRPr lang="es-ES" sz="2400" b="1" dirty="0">
              <a:effectLst>
                <a:outerShdw blurRad="38100" dist="38100" dir="2700000" algn="tl">
                  <a:srgbClr val="000000">
                    <a:alpha val="43137"/>
                  </a:srgbClr>
                </a:outerShdw>
              </a:effectLst>
              <a:latin typeface="Century Gothic" pitchFamily="34" charset="0"/>
            </a:endParaRPr>
          </a:p>
        </p:txBody>
      </p:sp>
      <p:pic>
        <p:nvPicPr>
          <p:cNvPr id="4" name="6 Imagen" descr="NUEVO LOGO FECODE editado copia.jpg"/>
          <p:cNvPicPr>
            <a:picLocks noChangeAspect="1"/>
          </p:cNvPicPr>
          <p:nvPr/>
        </p:nvPicPr>
        <p:blipFill>
          <a:blip r:embed="rId2" cstate="print"/>
          <a:srcRect/>
          <a:stretch>
            <a:fillRect/>
          </a:stretch>
        </p:blipFill>
        <p:spPr>
          <a:xfrm>
            <a:off x="357158" y="5786454"/>
            <a:ext cx="1785950" cy="674684"/>
          </a:xfrm>
          <a:prstGeom prst="rect">
            <a:avLst/>
          </a:prstGeom>
          <a:noFill/>
        </p:spPr>
      </p:pic>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edg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edg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iterate type="lt">
                                    <p:tmPct val="5000"/>
                                  </p:iterate>
                                  <p:childTnLst>
                                    <p:set>
                                      <p:cBhvr>
                                        <p:cTn id="16" dur="1" fill="hold">
                                          <p:stCondLst>
                                            <p:cond delay="0"/>
                                          </p:stCondLst>
                                        </p:cTn>
                                        <p:tgtEl>
                                          <p:spTgt spid="4"/>
                                        </p:tgtEl>
                                        <p:attrNameLst>
                                          <p:attrName>style.visibility</p:attrName>
                                        </p:attrNameLst>
                                      </p:cBhvr>
                                      <p:to>
                                        <p:strVal val="visible"/>
                                      </p:to>
                                    </p:set>
                                    <p:anim calcmode="lin" valueType="num">
                                      <p:cBhvr>
                                        <p:cTn id="17" dur="1000" fill="hold"/>
                                        <p:tgtEl>
                                          <p:spTgt spid="4"/>
                                        </p:tgtEl>
                                        <p:attrNameLst>
                                          <p:attrName>ppt_w</p:attrName>
                                        </p:attrNameLst>
                                      </p:cBhvr>
                                      <p:tavLst>
                                        <p:tav tm="0">
                                          <p:val>
                                            <p:fltVal val="0"/>
                                          </p:val>
                                        </p:tav>
                                        <p:tav tm="100000">
                                          <p:val>
                                            <p:strVal val="#ppt_w"/>
                                          </p:val>
                                        </p:tav>
                                      </p:tavLst>
                                    </p:anim>
                                    <p:anim calcmode="lin" valueType="num">
                                      <p:cBhvr>
                                        <p:cTn id="18" dur="1000" fill="hold"/>
                                        <p:tgtEl>
                                          <p:spTgt spid="4"/>
                                        </p:tgtEl>
                                        <p:attrNameLst>
                                          <p:attrName>ppt_h</p:attrName>
                                        </p:attrNameLst>
                                      </p:cBhvr>
                                      <p:tavLst>
                                        <p:tav tm="0">
                                          <p:val>
                                            <p:fltVal val="0"/>
                                          </p:val>
                                        </p:tav>
                                        <p:tav tm="100000">
                                          <p:val>
                                            <p:strVal val="#ppt_h"/>
                                          </p:val>
                                        </p:tav>
                                      </p:tavLst>
                                    </p:anim>
                                    <p:anim calcmode="lin" valueType="num">
                                      <p:cBhvr>
                                        <p:cTn id="19" dur="1000" fill="hold"/>
                                        <p:tgtEl>
                                          <p:spTgt spid="4"/>
                                        </p:tgtEl>
                                        <p:attrNameLst>
                                          <p:attrName>style.rotation</p:attrName>
                                        </p:attrNameLst>
                                      </p:cBhvr>
                                      <p:tavLst>
                                        <p:tav tm="0">
                                          <p:val>
                                            <p:fltVal val="90"/>
                                          </p:val>
                                        </p:tav>
                                        <p:tav tm="100000">
                                          <p:val>
                                            <p:fltVal val="0"/>
                                          </p:val>
                                        </p:tav>
                                      </p:tavLst>
                                    </p:anim>
                                    <p:animEffect transition="in" filter="fade">
                                      <p:cBhvr>
                                        <p:cTn id="2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ujo">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uj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EIUnit xmlns="db13979b-e751-4565-a77b-71e7edb4f069"/>
    <EIRegion xmlns="db13979b-e751-4565-a77b-71e7edb4f069"/>
    <AvailableOnWebsite xmlns="db13979b-e751-4565-a77b-71e7edb4f069">true</AvailableOnWebsite>
    <EIOrgan xmlns="db13979b-e751-4565-a77b-71e7edb4f069"/>
    <EI_x0020_Event xmlns="db13979b-e751-4565-a77b-71e7edb4f069" xsi:nil="true"/>
    <EITopic xmlns="db13979b-e751-4565-a77b-71e7edb4f069"/>
    <DocumentSource xmlns="db13979b-e751-4565-a77b-71e7edb4f069" xsi:nil="true"/>
    <DocumentLanguage xmlns="db13979b-e751-4565-a77b-71e7edb4f069">English</DocumentLanguage>
    <Date xmlns="db13979b-e751-4565-a77b-71e7edb4f069" xsi:nil="true"/>
    <EITermbaseTaxHTField0 xmlns="db13979b-e751-4565-a77b-71e7edb4f069">
      <Terms xmlns="http://schemas.microsoft.com/office/infopath/2007/PartnerControls"/>
    </EITermbaseTaxHTField0>
    <TaxCatchAll xmlns="db13979b-e751-4565-a77b-71e7edb4f069"/>
    <l360261a294540c48d9b0fdee2fb1d22 xmlns="db13979b-e751-4565-a77b-71e7edb4f069">
      <Terms xmlns="http://schemas.microsoft.com/office/infopath/2007/PartnerControls"/>
    </l360261a294540c48d9b0fdee2fb1d22>
    <kd7281ab553349538e0242a0ee89a9e1 xmlns="db13979b-e751-4565-a77b-71e7edb4f069">
      <Terms xmlns="http://schemas.microsoft.com/office/infopath/2007/PartnerControls"/>
    </kd7281ab553349538e0242a0ee89a9e1>
    <i64256cf79b641ea809ba8b9a8069568 xmlns="db13979b-e751-4565-a77b-71e7edb4f069">
      <Terms xmlns="http://schemas.microsoft.com/office/infopath/2007/PartnerControls"/>
    </i64256cf79b641ea809ba8b9a8069568>
    <o79ce48fd8d44e5eaac3fd0fc82a2951 xmlns="db13979b-e751-4565-a77b-71e7edb4f069">
      <Terms xmlns="http://schemas.microsoft.com/office/infopath/2007/PartnerControls"/>
    </o79ce48fd8d44e5eaac3fd0fc82a2951>
    <hd0be951f11940a08013d67eec6505c8 xmlns="db13979b-e751-4565-a77b-71e7edb4f069">
      <Terms xmlns="http://schemas.microsoft.com/office/infopath/2007/PartnerControls"/>
    </hd0be951f11940a08013d67eec6505c8>
  </documentManagement>
</p:properties>
</file>

<file path=customXml/item2.xml><?xml version="1.0" encoding="utf-8"?>
<?mso-contentType ?>
<customXsn xmlns="http://schemas.microsoft.com/office/2006/metadata/customXsn">
  <xsnLocation>http://portal/_cts/EIDocument/8b5470c660bc9b5ccustomXsn.xsn</xsnLocation>
  <cached>True</cached>
  <openByDefault>True</openByDefault>
  <xsnScope>http://portal</xsnScope>
</customXsn>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EI Document" ma:contentTypeID="0x010100AA2F8202531E2B479DC903BD7BCD5C3F00E04239BAE3CFF643A8203BF81E96DC51" ma:contentTypeVersion="53" ma:contentTypeDescription="" ma:contentTypeScope="" ma:versionID="3ecdb67ee59564c7ec43419591cb38be">
  <xsd:schema xmlns:xsd="http://www.w3.org/2001/XMLSchema" xmlns:xs="http://www.w3.org/2001/XMLSchema" xmlns:p="http://schemas.microsoft.com/office/2006/metadata/properties" xmlns:ns2="db13979b-e751-4565-a77b-71e7edb4f069" targetNamespace="http://schemas.microsoft.com/office/2006/metadata/properties" ma:root="true" ma:fieldsID="68c9f9e723ff3b8d29c1e4b1699411ec" ns2:_="">
    <xsd:import namespace="db13979b-e751-4565-a77b-71e7edb4f069"/>
    <xsd:element name="properties">
      <xsd:complexType>
        <xsd:sequence>
          <xsd:element name="documentManagement">
            <xsd:complexType>
              <xsd:all>
                <xsd:element ref="ns2:Date" minOccurs="0"/>
                <xsd:element ref="ns2:DocumentLanguage" minOccurs="0"/>
                <xsd:element ref="ns2:AvailableOnWebsite" minOccurs="0"/>
                <xsd:element ref="ns2:EIRegion" minOccurs="0"/>
                <xsd:element ref="ns2:EIUnit" minOccurs="0"/>
                <xsd:element ref="ns2:EIOrgan" minOccurs="0"/>
                <xsd:element ref="ns2:EI_x0020_Event" minOccurs="0"/>
                <xsd:element ref="ns2:EITopic" minOccurs="0"/>
                <xsd:element ref="ns2:DocumentSource" minOccurs="0"/>
                <xsd:element ref="ns2:EITermbaseTaxHTField0" minOccurs="0"/>
                <xsd:element ref="ns2:TaxCatchAll" minOccurs="0"/>
                <xsd:element ref="ns2:TaxCatchAllLabel" minOccurs="0"/>
                <xsd:element ref="ns2:l360261a294540c48d9b0fdee2fb1d22" minOccurs="0"/>
                <xsd:element ref="ns2:hd0be951f11940a08013d67eec6505c8" minOccurs="0"/>
                <xsd:element ref="ns2:o79ce48fd8d44e5eaac3fd0fc82a2951" minOccurs="0"/>
                <xsd:element ref="ns2:kd7281ab553349538e0242a0ee89a9e1" minOccurs="0"/>
                <xsd:element ref="ns2:i64256cf79b641ea809ba8b9a8069568"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b13979b-e751-4565-a77b-71e7edb4f069" elementFormDefault="qualified">
    <xsd:import namespace="http://schemas.microsoft.com/office/2006/documentManagement/types"/>
    <xsd:import namespace="http://schemas.microsoft.com/office/infopath/2007/PartnerControls"/>
    <xsd:element name="Date" ma:index="2" nillable="true" ma:displayName="Date" ma:description="EI document date." ma:format="DateOnly" ma:internalName="Date">
      <xsd:simpleType>
        <xsd:restriction base="dms:DateTime"/>
      </xsd:simpleType>
    </xsd:element>
    <xsd:element name="DocumentLanguage" ma:index="5" nillable="true" ma:displayName="Document Language" ma:default="English" ma:format="RadioButtons" ma:internalName="DocumentLanguage">
      <xsd:simpleType>
        <xsd:restriction base="dms:Choice">
          <xsd:enumeration value="English"/>
          <xsd:enumeration value="French"/>
          <xsd:enumeration value="Spanish"/>
          <xsd:enumeration value="Other"/>
          <xsd:enumeration value="Multiple"/>
        </xsd:restriction>
      </xsd:simpleType>
    </xsd:element>
    <xsd:element name="AvailableOnWebsite" ma:index="6" nillable="true" ma:displayName="Available On Website" ma:default="1" ma:description="Make this document available on the public EI website." ma:internalName="AvailableOnWebsite">
      <xsd:simpleType>
        <xsd:restriction base="dms:Boolean"/>
      </xsd:simpleType>
    </xsd:element>
    <xsd:element name="EIRegion" ma:index="7" nillable="true" ma:displayName="EI Region" ma:description="Education International region." ma:hidden="true" ma:list="{29c7dc5d-89a6-4101-a71e-0c6c975a07cf}" ma:internalName="EIRegion" ma:readOnly="false" ma:showField="Title" ma:web="db13979b-e751-4565-a77b-71e7edb4f069">
      <xsd:complexType>
        <xsd:complexContent>
          <xsd:extension base="dms:MultiChoiceLookup">
            <xsd:sequence>
              <xsd:element name="Value" type="dms:Lookup" maxOccurs="unbounded" minOccurs="0" nillable="true"/>
            </xsd:sequence>
          </xsd:extension>
        </xsd:complexContent>
      </xsd:complexType>
    </xsd:element>
    <xsd:element name="EIUnit" ma:index="8" nillable="true" ma:displayName="EI Unit" ma:hidden="true" ma:list="068bb678-3c6d-45ba-97bd-4f06a914f196" ma:internalName="EIUnit" ma:readOnly="false" ma:showField="Title" ma:web="db13979b-e751-4565-a77b-71e7edb4f069">
      <xsd:complexType>
        <xsd:complexContent>
          <xsd:extension base="dms:MultiChoiceLookup">
            <xsd:sequence>
              <xsd:element name="Value" type="dms:Lookup" maxOccurs="unbounded" minOccurs="0" nillable="true"/>
            </xsd:sequence>
          </xsd:extension>
        </xsd:complexContent>
      </xsd:complexType>
    </xsd:element>
    <xsd:element name="EIOrgan" ma:index="9" nillable="true" ma:displayName="EI Group" ma:hidden="true" ma:list="{2698a646-4c05-4ac8-9e4f-4a88bcd5d2e2}" ma:internalName="EIOrgan" ma:readOnly="false" ma:showField="Title" ma:web="db13979b-e751-4565-a77b-71e7edb4f069">
      <xsd:complexType>
        <xsd:complexContent>
          <xsd:extension base="dms:MultiChoiceLookup">
            <xsd:sequence>
              <xsd:element name="Value" type="dms:Lookup" maxOccurs="unbounded" minOccurs="0" nillable="true"/>
            </xsd:sequence>
          </xsd:extension>
        </xsd:complexContent>
      </xsd:complexType>
    </xsd:element>
    <xsd:element name="EI_x0020_Event" ma:index="11" nillable="true" ma:displayName="EI Event" ma:hidden="true" ma:list="{0292d145-1b29-4696-ba3c-d4afe19ee511}" ma:internalName="EI_x0020_Event" ma:readOnly="false" ma:showField="EventTitleForChoiceDropdown" ma:web="db13979b-e751-4565-a77b-71e7edb4f069">
      <xsd:simpleType>
        <xsd:restriction base="dms:Lookup"/>
      </xsd:simpleType>
    </xsd:element>
    <xsd:element name="EITopic" ma:index="12" nillable="true" ma:displayName="EI Topic" ma:hidden="true" ma:list="dd9f5b98-3a89-4125-b977-90d82d0197dd" ma:internalName="EITopic" ma:readOnly="false" ma:showField="Title" ma:web="db13979b-e751-4565-a77b-71e7edb4f069">
      <xsd:complexType>
        <xsd:complexContent>
          <xsd:extension base="dms:MultiChoiceLookup">
            <xsd:sequence>
              <xsd:element name="Value" type="dms:Lookup" maxOccurs="unbounded" minOccurs="0" nillable="true"/>
            </xsd:sequence>
          </xsd:extension>
        </xsd:complexContent>
      </xsd:complexType>
    </xsd:element>
    <xsd:element name="DocumentSource" ma:index="13" nillable="true" ma:displayName="Document Source" ma:description="Organisation which issued the document." ma:list="{49ba241f-8346-4576-b9e1-b1a7b41f86e8}" ma:internalName="DocumentSource" ma:showField="Title" ma:web="db13979b-e751-4565-a77b-71e7edb4f069">
      <xsd:simpleType>
        <xsd:restriction base="dms:Lookup"/>
      </xsd:simpleType>
    </xsd:element>
    <xsd:element name="EITermbaseTaxHTField0" ma:index="19" nillable="true" ma:taxonomy="true" ma:internalName="EITermbaseTaxHTField0" ma:taxonomyFieldName="EITermbase" ma:displayName="EIDocType" ma:readOnly="false" ma:default="" ma:fieldId="{58649bc0-05b1-4c82-b72c-a96912b32633}" ma:taxonomyMulti="true" ma:sspId="0af2f461-2480-4a31-ac78-b054563ee389" ma:termSetId="2591b47b-c34c-4ee1-a350-73f6d52a178b" ma:anchorId="00000000-0000-0000-0000-000000000000" ma:open="true" ma:isKeyword="false">
      <xsd:complexType>
        <xsd:sequence>
          <xsd:element ref="pc:Terms" minOccurs="0" maxOccurs="1"/>
        </xsd:sequence>
      </xsd:complexType>
    </xsd:element>
    <xsd:element name="TaxCatchAll" ma:index="20" nillable="true" ma:displayName="Taxonomy Catch All Column" ma:hidden="true" ma:list="{e31c9898-5599-4d3d-bde2-aae45224e11b}" ma:internalName="TaxCatchAll" ma:showField="CatchAllData" ma:web="db13979b-e751-4565-a77b-71e7edb4f069">
      <xsd:complexType>
        <xsd:complexContent>
          <xsd:extension base="dms:MultiChoiceLookup">
            <xsd:sequence>
              <xsd:element name="Value" type="dms:Lookup" maxOccurs="unbounded" minOccurs="0" nillable="true"/>
            </xsd:sequence>
          </xsd:extension>
        </xsd:complexContent>
      </xsd:complexType>
    </xsd:element>
    <xsd:element name="TaxCatchAllLabel" ma:index="21" nillable="true" ma:displayName="Taxonomy Catch All Column1" ma:hidden="true" ma:list="{e31c9898-5599-4d3d-bde2-aae45224e11b}" ma:internalName="TaxCatchAllLabel" ma:readOnly="true" ma:showField="CatchAllDataLabel" ma:web="db13979b-e751-4565-a77b-71e7edb4f069">
      <xsd:complexType>
        <xsd:complexContent>
          <xsd:extension base="dms:MultiChoiceLookup">
            <xsd:sequence>
              <xsd:element name="Value" type="dms:Lookup" maxOccurs="unbounded" minOccurs="0" nillable="true"/>
            </xsd:sequence>
          </xsd:extension>
        </xsd:complexContent>
      </xsd:complexType>
    </xsd:element>
    <xsd:element name="l360261a294540c48d9b0fdee2fb1d22" ma:index="23" nillable="true" ma:taxonomy="true" ma:internalName="l360261a294540c48d9b0fdee2fb1d22" ma:taxonomyFieldName="EIEvent" ma:displayName="EIEvent" ma:default="" ma:fieldId="{5360261a-2945-40c4-8d9b-0fdee2fb1d22}" ma:taxonomyMulti="true" ma:sspId="0af2f461-2480-4a31-ac78-b054563ee389" ma:termSetId="46d855b6-eb13-4760-91d1-66f27ae7dc32" ma:anchorId="00000000-0000-0000-0000-000000000000" ma:open="true" ma:isKeyword="false">
      <xsd:complexType>
        <xsd:sequence>
          <xsd:element ref="pc:Terms" minOccurs="0" maxOccurs="1"/>
        </xsd:sequence>
      </xsd:complexType>
    </xsd:element>
    <xsd:element name="hd0be951f11940a08013d67eec6505c8" ma:index="25" nillable="true" ma:taxonomy="true" ma:internalName="hd0be951f11940a08013d67eec6505c8" ma:taxonomyFieldName="EIUnit1" ma:displayName="EIUnit" ma:readOnly="false" ma:default="" ma:fieldId="{1d0be951-f119-40a0-8013-d67eec6505c8}" ma:taxonomyMulti="true" ma:sspId="0af2f461-2480-4a31-ac78-b054563ee389" ma:termSetId="5f7ca6b7-bc5d-4a29-b9c5-9d61f96be714" ma:anchorId="00000000-0000-0000-0000-000000000000" ma:open="false" ma:isKeyword="false">
      <xsd:complexType>
        <xsd:sequence>
          <xsd:element ref="pc:Terms" minOccurs="0" maxOccurs="1"/>
        </xsd:sequence>
      </xsd:complexType>
    </xsd:element>
    <xsd:element name="o79ce48fd8d44e5eaac3fd0fc82a2951" ma:index="27" nillable="true" ma:taxonomy="true" ma:internalName="o79ce48fd8d44e5eaac3fd0fc82a2951" ma:taxonomyFieldName="EIGroup" ma:displayName="EIGroup" ma:default="" ma:fieldId="{879ce48f-d8d4-4e5e-aac3-fd0fc82a2951}" ma:taxonomyMulti="true" ma:sspId="0af2f461-2480-4a31-ac78-b054563ee389" ma:termSetId="1e97bc08-ae7e-4277-9be6-12765f62b22d" ma:anchorId="00000000-0000-0000-0000-000000000000" ma:open="false" ma:isKeyword="false">
      <xsd:complexType>
        <xsd:sequence>
          <xsd:element ref="pc:Terms" minOccurs="0" maxOccurs="1"/>
        </xsd:sequence>
      </xsd:complexType>
    </xsd:element>
    <xsd:element name="kd7281ab553349538e0242a0ee89a9e1" ma:index="29" nillable="true" ma:taxonomy="true" ma:internalName="kd7281ab553349538e0242a0ee89a9e1" ma:taxonomyFieldName="EITopic1" ma:displayName="EITopic" ma:default="" ma:fieldId="{4d7281ab-5533-4953-8e02-42a0ee89a9e1}" ma:taxonomyMulti="true" ma:sspId="0af2f461-2480-4a31-ac78-b054563ee389" ma:termSetId="e2436a82-f458-4e28-a4e0-fa06e0b95176" ma:anchorId="00000000-0000-0000-0000-000000000000" ma:open="false" ma:isKeyword="false">
      <xsd:complexType>
        <xsd:sequence>
          <xsd:element ref="pc:Terms" minOccurs="0" maxOccurs="1"/>
        </xsd:sequence>
      </xsd:complexType>
    </xsd:element>
    <xsd:element name="i64256cf79b641ea809ba8b9a8069568" ma:index="31" nillable="true" ma:taxonomy="true" ma:internalName="i64256cf79b641ea809ba8b9a8069568" ma:taxonomyFieldName="EIRegion1" ma:displayName="EIRegion" ma:default="" ma:fieldId="{264256cf-79b6-41ea-809b-a8b9a8069568}" ma:taxonomyMulti="true" ma:sspId="0af2f461-2480-4a31-ac78-b054563ee389" ma:termSetId="126f87e2-8982-4d73-8d0c-1d6ec05017e8"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248CC8D-87DD-47BB-81BF-7D2BB341A822}"/>
</file>

<file path=customXml/itemProps2.xml><?xml version="1.0" encoding="utf-8"?>
<ds:datastoreItem xmlns:ds="http://schemas.openxmlformats.org/officeDocument/2006/customXml" ds:itemID="{A15F297A-C5EB-44EB-BE50-AA663267B09D}"/>
</file>

<file path=customXml/itemProps3.xml><?xml version="1.0" encoding="utf-8"?>
<ds:datastoreItem xmlns:ds="http://schemas.openxmlformats.org/officeDocument/2006/customXml" ds:itemID="{88A241A0-B3FF-456F-B4A5-792276FD13ED}"/>
</file>

<file path=customXml/itemProps4.xml><?xml version="1.0" encoding="utf-8"?>
<ds:datastoreItem xmlns:ds="http://schemas.openxmlformats.org/officeDocument/2006/customXml" ds:itemID="{32AD2E1E-C3D2-481B-B737-7B1BD9F33DEB}"/>
</file>

<file path=docProps/app.xml><?xml version="1.0" encoding="utf-8"?>
<Properties xmlns="http://schemas.openxmlformats.org/officeDocument/2006/extended-properties" xmlns:vt="http://schemas.openxmlformats.org/officeDocument/2006/docPropsVTypes">
  <Template/>
  <TotalTime>505</TotalTime>
  <Words>419</Words>
  <Application>Microsoft Office PowerPoint</Application>
  <PresentationFormat>On-screen Show (4:3)</PresentationFormat>
  <Paragraphs>27</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Flujo</vt:lpstr>
      <vt:lpstr>“MUJERES,  DESARROLLO Y JUSTICIA SOCIAL” </vt:lpstr>
      <vt:lpstr>Slide 2</vt:lpstr>
      <vt:lpstr>   1. La actual crisis del Capitalismo, que no solo es económica, sino ecológica, energética, alimentaria e hídrica nos está afectando a las mujeres.  2. Crece el desempleo en 50 millones de afectados en un solo año y se precarizan las condiciones laborales de 1.500 millones de trabajadores (as), lo que amplia la degradación, la violencia y la barbarie social.    </vt:lpstr>
      <vt:lpstr>Slide 4</vt:lpstr>
      <vt:lpstr>Slide 5</vt:lpstr>
      <vt:lpstr>Slide 6</vt:lpstr>
      <vt:lpstr>Slide 7</vt:lpstr>
      <vt:lpstr>Slide 8</vt:lpstr>
      <vt:lpstr>Slide 9</vt:lpstr>
      <vt:lpstr>Slide 10</vt:lpstr>
      <vt:lpstr>Slide 11</vt:lpstr>
      <vt:lpstr>Slide 12</vt:lpstr>
      <vt:lpstr>Slide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USUARIO</dc:creator>
  <cp:lastModifiedBy>Angelika Striedinger</cp:lastModifiedBy>
  <cp:revision>27</cp:revision>
  <dcterms:created xsi:type="dcterms:W3CDTF">2011-01-14T15:17:07Z</dcterms:created>
  <dcterms:modified xsi:type="dcterms:W3CDTF">2011-02-25T09:47:52Z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0x010100AA2F8202531E2B479DC903BD7BCD5C3F00E04239BAE3CFF643A8203BF81E96DC51</vt:lpwstr>
  </property>
</Properties>
</file>