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71" r:id="rId7"/>
    <p:sldId id="268" r:id="rId8"/>
    <p:sldId id="269" r:id="rId9"/>
    <p:sldId id="261" r:id="rId10"/>
    <p:sldId id="264" r:id="rId11"/>
    <p:sldId id="263" r:id="rId12"/>
    <p:sldId id="267" r:id="rId13"/>
    <p:sldId id="265" r:id="rId14"/>
    <p:sldId id="262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CE2F7-7273-4312-878F-6E16D00E65FF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A9934-375F-4B5F-9824-49AA716BC58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A9934-375F-4B5F-9824-49AA716BC58C}" type="slidenum">
              <a:rPr lang="lv-LV" smtClean="0"/>
              <a:pPr/>
              <a:t>7</a:t>
            </a:fld>
            <a:endParaRPr 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6CB9A-994B-4B51-95FB-0EFF38217B62}" type="slidenum">
              <a:rPr lang="en-US"/>
              <a:pPr/>
              <a:t>12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most frequent chronic conditions?</a:t>
            </a:r>
          </a:p>
          <a:p>
            <a:r>
              <a:rPr lang="en-US" dirty="0"/>
              <a:t>Chronic conditions are conditions that cannot be cured – we need to manage them. Require a totally different kind of HC.</a:t>
            </a:r>
          </a:p>
          <a:p>
            <a:r>
              <a:rPr lang="en-US" dirty="0"/>
              <a:t>IF needed, who gives most of the support for older people?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lv-LV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A8E1D7-1214-40F4-B27E-E56A7B6D970C}" type="datetimeFigureOut">
              <a:rPr lang="lv-LV" smtClean="0"/>
              <a:pPr/>
              <a:t>2011.01.21.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C2BBA7-4C15-4927-B296-0DF14380BB0E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January</a:t>
            </a:r>
            <a:r>
              <a:rPr lang="lv-LV" dirty="0" smtClean="0"/>
              <a:t> 21, 2011</a:t>
            </a:r>
          </a:p>
          <a:p>
            <a:r>
              <a:rPr lang="lv-LV" dirty="0" smtClean="0"/>
              <a:t>1st </a:t>
            </a:r>
            <a:r>
              <a:rPr lang="lv-LV" dirty="0" err="1" smtClean="0"/>
              <a:t>World</a:t>
            </a:r>
            <a:r>
              <a:rPr lang="lv-LV" dirty="0" smtClean="0"/>
              <a:t> </a:t>
            </a:r>
            <a:r>
              <a:rPr lang="lv-LV" dirty="0" err="1" smtClean="0"/>
              <a:t>Women’s</a:t>
            </a:r>
            <a:r>
              <a:rPr lang="lv-LV" dirty="0" smtClean="0"/>
              <a:t> </a:t>
            </a:r>
            <a:r>
              <a:rPr lang="lv-LV" dirty="0" err="1" smtClean="0"/>
              <a:t>Conference</a:t>
            </a:r>
            <a:endParaRPr lang="lv-LV" dirty="0" smtClean="0"/>
          </a:p>
          <a:p>
            <a:r>
              <a:rPr lang="lv-LV" dirty="0" err="1" smtClean="0"/>
              <a:t>Bangkok</a:t>
            </a:r>
            <a:endParaRPr lang="lv-LV" dirty="0" smtClean="0"/>
          </a:p>
          <a:p>
            <a:r>
              <a:rPr lang="lv-LV" dirty="0" err="1" smtClean="0"/>
              <a:t>Facilitator</a:t>
            </a:r>
            <a:r>
              <a:rPr lang="lv-LV" dirty="0" smtClean="0"/>
              <a:t>: Ilze </a:t>
            </a:r>
            <a:r>
              <a:rPr lang="lv-LV" dirty="0" err="1" smtClean="0"/>
              <a:t>Trapenciere</a:t>
            </a:r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teaching</a:t>
            </a:r>
            <a:r>
              <a:rPr lang="lv-LV" dirty="0" smtClean="0"/>
              <a:t> </a:t>
            </a:r>
            <a:r>
              <a:rPr lang="lv-LV" dirty="0" err="1" smtClean="0"/>
              <a:t>profession</a:t>
            </a:r>
            <a:r>
              <a:rPr lang="lv-LV" dirty="0" smtClean="0"/>
              <a:t>  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Retirement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financial</a:t>
            </a:r>
            <a:r>
              <a:rPr lang="lv-LV" dirty="0" smtClean="0"/>
              <a:t> </a:t>
            </a:r>
            <a:r>
              <a:rPr lang="lv-LV" dirty="0" err="1" smtClean="0"/>
              <a:t>security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lv-LV" dirty="0" err="1" smtClean="0"/>
              <a:t>Retirement</a:t>
            </a:r>
            <a:r>
              <a:rPr lang="lv-LV" dirty="0" smtClean="0"/>
              <a:t> </a:t>
            </a:r>
            <a:r>
              <a:rPr lang="lv-LV" dirty="0" err="1" smtClean="0"/>
              <a:t>age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teachers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EU </a:t>
            </a:r>
            <a:r>
              <a:rPr lang="lv-LV" dirty="0" err="1" smtClean="0"/>
              <a:t>varies</a:t>
            </a:r>
            <a:r>
              <a:rPr lang="lv-LV" dirty="0" smtClean="0"/>
              <a:t> </a:t>
            </a:r>
            <a:r>
              <a:rPr lang="lv-LV" dirty="0" err="1" smtClean="0"/>
              <a:t>from</a:t>
            </a:r>
            <a:r>
              <a:rPr lang="lv-LV" dirty="0" smtClean="0"/>
              <a:t> 55 to 70.</a:t>
            </a:r>
          </a:p>
          <a:p>
            <a:r>
              <a:rPr lang="lv-LV" dirty="0" err="1" smtClean="0"/>
              <a:t>Very</a:t>
            </a:r>
            <a:r>
              <a:rPr lang="lv-LV" dirty="0" smtClean="0"/>
              <a:t> </a:t>
            </a:r>
            <a:r>
              <a:rPr lang="lv-LV" dirty="0" err="1" smtClean="0"/>
              <a:t>different</a:t>
            </a:r>
            <a:r>
              <a:rPr lang="lv-LV" dirty="0" smtClean="0"/>
              <a:t> </a:t>
            </a:r>
            <a:r>
              <a:rPr lang="lv-LV" dirty="0" err="1" smtClean="0"/>
              <a:t>pension</a:t>
            </a:r>
            <a:r>
              <a:rPr lang="lv-LV" dirty="0" smtClean="0"/>
              <a:t> </a:t>
            </a:r>
            <a:r>
              <a:rPr lang="lv-LV" dirty="0" err="1" smtClean="0"/>
              <a:t>schemes</a:t>
            </a:r>
            <a:endParaRPr lang="lv-LV" dirty="0" smtClean="0"/>
          </a:p>
          <a:p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retirement</a:t>
            </a:r>
            <a:r>
              <a:rPr lang="lv-LV" dirty="0" smtClean="0"/>
              <a:t> </a:t>
            </a:r>
            <a:r>
              <a:rPr lang="lv-LV" dirty="0" err="1" smtClean="0"/>
              <a:t>age</a:t>
            </a:r>
            <a:r>
              <a:rPr lang="lv-LV" dirty="0" smtClean="0"/>
              <a:t> </a:t>
            </a:r>
            <a:r>
              <a:rPr lang="lv-LV" dirty="0" err="1" smtClean="0"/>
              <a:t>at</a:t>
            </a:r>
            <a:r>
              <a:rPr lang="lv-LV" dirty="0" smtClean="0"/>
              <a:t> </a:t>
            </a:r>
            <a:r>
              <a:rPr lang="lv-LV" dirty="0" err="1" smtClean="0"/>
              <a:t>your</a:t>
            </a:r>
            <a:r>
              <a:rPr lang="lv-LV" dirty="0" smtClean="0"/>
              <a:t> </a:t>
            </a:r>
            <a:r>
              <a:rPr lang="lv-LV" dirty="0" err="1" smtClean="0"/>
              <a:t>country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main</a:t>
            </a:r>
            <a:r>
              <a:rPr lang="lv-LV" dirty="0" smtClean="0"/>
              <a:t> </a:t>
            </a:r>
            <a:r>
              <a:rPr lang="lv-LV" dirty="0" err="1" smtClean="0"/>
              <a:t>characteristics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pension</a:t>
            </a:r>
            <a:r>
              <a:rPr lang="lv-LV" dirty="0" smtClean="0"/>
              <a:t> </a:t>
            </a:r>
            <a:r>
              <a:rPr lang="lv-LV" dirty="0" err="1" smtClean="0"/>
              <a:t>scheme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teacers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other</a:t>
            </a:r>
            <a:r>
              <a:rPr lang="lv-LV" dirty="0" smtClean="0"/>
              <a:t> </a:t>
            </a:r>
            <a:r>
              <a:rPr lang="lv-LV" dirty="0" err="1" smtClean="0"/>
              <a:t>Unions</a:t>
            </a:r>
            <a:r>
              <a:rPr lang="lv-LV" dirty="0" smtClean="0"/>
              <a:t> </a:t>
            </a:r>
            <a:r>
              <a:rPr lang="lv-LV" dirty="0" err="1" smtClean="0"/>
              <a:t>could</a:t>
            </a:r>
            <a:r>
              <a:rPr lang="lv-LV" dirty="0" smtClean="0"/>
              <a:t> </a:t>
            </a:r>
            <a:r>
              <a:rPr lang="lv-LV" dirty="0" err="1" smtClean="0"/>
              <a:t>learn</a:t>
            </a:r>
            <a:r>
              <a:rPr lang="lv-LV" dirty="0" smtClean="0"/>
              <a:t> </a:t>
            </a:r>
            <a:r>
              <a:rPr lang="lv-LV" dirty="0" err="1" smtClean="0"/>
              <a:t>from</a:t>
            </a:r>
            <a:r>
              <a:rPr lang="lv-LV" dirty="0" smtClean="0"/>
              <a:t>? </a:t>
            </a:r>
            <a:endParaRPr lang="lv-LV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Your</a:t>
            </a:r>
            <a:r>
              <a:rPr lang="lv-LV" dirty="0" smtClean="0"/>
              <a:t> </a:t>
            </a:r>
            <a:r>
              <a:rPr lang="lv-LV" dirty="0" err="1" smtClean="0"/>
              <a:t>experience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err="1" smtClean="0"/>
              <a:t>Does</a:t>
            </a:r>
            <a:r>
              <a:rPr lang="lv-LV" dirty="0" smtClean="0"/>
              <a:t> </a:t>
            </a:r>
            <a:r>
              <a:rPr lang="lv-LV" dirty="0" err="1" smtClean="0"/>
              <a:t>your</a:t>
            </a:r>
            <a:r>
              <a:rPr lang="lv-LV" dirty="0" smtClean="0"/>
              <a:t> </a:t>
            </a:r>
            <a:r>
              <a:rPr lang="lv-LV" dirty="0" err="1" smtClean="0"/>
              <a:t>country</a:t>
            </a:r>
            <a:r>
              <a:rPr lang="lv-LV" dirty="0" smtClean="0"/>
              <a:t> </a:t>
            </a:r>
            <a:r>
              <a:rPr lang="lv-LV" dirty="0" err="1" smtClean="0"/>
              <a:t>has</a:t>
            </a:r>
            <a:r>
              <a:rPr lang="lv-LV" dirty="0" smtClean="0"/>
              <a:t> </a:t>
            </a:r>
            <a:r>
              <a:rPr lang="lv-LV" dirty="0" err="1" smtClean="0"/>
              <a:t>an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? </a:t>
            </a:r>
          </a:p>
          <a:p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main</a:t>
            </a:r>
            <a:r>
              <a:rPr lang="lv-LV" dirty="0" smtClean="0"/>
              <a:t> </a:t>
            </a:r>
            <a:r>
              <a:rPr lang="lv-LV" dirty="0" err="1" smtClean="0"/>
              <a:t>features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?</a:t>
            </a:r>
          </a:p>
          <a:p>
            <a:r>
              <a:rPr lang="lv-LV" dirty="0" err="1" smtClean="0"/>
              <a:t>Does</a:t>
            </a:r>
            <a:r>
              <a:rPr lang="lv-LV" dirty="0" smtClean="0"/>
              <a:t> </a:t>
            </a:r>
            <a:r>
              <a:rPr lang="lv-LV" dirty="0" err="1" smtClean="0"/>
              <a:t>your</a:t>
            </a:r>
            <a:r>
              <a:rPr lang="lv-LV" dirty="0" smtClean="0"/>
              <a:t> </a:t>
            </a:r>
            <a:r>
              <a:rPr lang="lv-LV" dirty="0" err="1" smtClean="0"/>
              <a:t>Union</a:t>
            </a:r>
            <a:r>
              <a:rPr lang="lv-LV" dirty="0" smtClean="0"/>
              <a:t> </a:t>
            </a:r>
            <a:r>
              <a:rPr lang="lv-LV" dirty="0" err="1" smtClean="0"/>
              <a:t>has</a:t>
            </a:r>
            <a:r>
              <a:rPr lang="lv-LV" dirty="0" smtClean="0"/>
              <a:t> </a:t>
            </a:r>
            <a:r>
              <a:rPr lang="lv-LV" dirty="0" err="1" smtClean="0"/>
              <a:t>an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?  </a:t>
            </a:r>
          </a:p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main</a:t>
            </a:r>
            <a:r>
              <a:rPr lang="lv-LV" dirty="0" smtClean="0"/>
              <a:t> </a:t>
            </a:r>
            <a:r>
              <a:rPr lang="lv-LV" dirty="0" err="1" smtClean="0"/>
              <a:t>features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?</a:t>
            </a:r>
          </a:p>
          <a:p>
            <a:r>
              <a:rPr lang="lv-LV" dirty="0" err="1" smtClean="0"/>
              <a:t>Is</a:t>
            </a:r>
            <a:r>
              <a:rPr lang="lv-LV" dirty="0" smtClean="0"/>
              <a:t> it </a:t>
            </a:r>
            <a:r>
              <a:rPr lang="lv-LV" dirty="0" err="1" smtClean="0"/>
              <a:t>necessary</a:t>
            </a:r>
            <a:r>
              <a:rPr lang="lv-LV" dirty="0" smtClean="0"/>
              <a:t> to </a:t>
            </a:r>
            <a:r>
              <a:rPr lang="lv-LV" dirty="0" err="1" smtClean="0"/>
              <a:t>develop</a:t>
            </a:r>
            <a:r>
              <a:rPr lang="lv-LV" dirty="0" smtClean="0"/>
              <a:t> a </a:t>
            </a:r>
            <a:r>
              <a:rPr lang="lv-LV" dirty="0" err="1" smtClean="0"/>
              <a:t>Union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?</a:t>
            </a:r>
          </a:p>
          <a:p>
            <a:pPr>
              <a:buNone/>
            </a:pPr>
            <a:endParaRPr lang="lv-LV" dirty="0" smtClean="0"/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61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lv-LV" sz="4800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762000"/>
            <a:ext cx="754380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lv-LV" dirty="0" err="1" smtClean="0"/>
              <a:t>Care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family</a:t>
            </a:r>
            <a:r>
              <a:rPr lang="lv-LV" dirty="0" smtClean="0"/>
              <a:t> </a:t>
            </a:r>
            <a:r>
              <a:rPr lang="lv-LV" dirty="0" err="1" smtClean="0"/>
              <a:t>members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lv-LV" dirty="0" err="1" smtClean="0"/>
              <a:t>Taking</a:t>
            </a:r>
            <a:r>
              <a:rPr lang="lv-LV" dirty="0" smtClean="0"/>
              <a:t> </a:t>
            </a:r>
            <a:r>
              <a:rPr lang="lv-LV" dirty="0" err="1" smtClean="0"/>
              <a:t>care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older</a:t>
            </a:r>
            <a:r>
              <a:rPr lang="lv-LV" dirty="0" smtClean="0"/>
              <a:t> </a:t>
            </a:r>
            <a:r>
              <a:rPr lang="lv-LV" dirty="0" err="1" smtClean="0"/>
              <a:t>family</a:t>
            </a:r>
            <a:r>
              <a:rPr lang="lv-LV" dirty="0" smtClean="0"/>
              <a:t> </a:t>
            </a:r>
            <a:r>
              <a:rPr lang="lv-LV" dirty="0" err="1" smtClean="0"/>
              <a:t>members</a:t>
            </a:r>
            <a:endParaRPr lang="lv-LV" dirty="0" smtClean="0"/>
          </a:p>
          <a:p>
            <a:r>
              <a:rPr lang="lv-LV" dirty="0" smtClean="0"/>
              <a:t>(</a:t>
            </a:r>
            <a:r>
              <a:rPr lang="lv-LV" dirty="0" err="1" smtClean="0"/>
              <a:t>Walker</a:t>
            </a:r>
            <a:r>
              <a:rPr lang="lv-LV" dirty="0" smtClean="0"/>
              <a:t>) </a:t>
            </a:r>
            <a:r>
              <a:rPr lang="lv-LV" dirty="0" err="1" smtClean="0"/>
              <a:t>increasing</a:t>
            </a:r>
            <a:r>
              <a:rPr lang="lv-LV" dirty="0" smtClean="0"/>
              <a:t> </a:t>
            </a:r>
            <a:r>
              <a:rPr lang="lv-LV" dirty="0" err="1" smtClean="0"/>
              <a:t>female</a:t>
            </a:r>
            <a:r>
              <a:rPr lang="lv-LV" dirty="0" smtClean="0"/>
              <a:t> </a:t>
            </a:r>
            <a:r>
              <a:rPr lang="lv-LV" dirty="0" err="1" smtClean="0"/>
              <a:t>employment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a </a:t>
            </a:r>
            <a:r>
              <a:rPr lang="lv-LV" dirty="0" err="1" smtClean="0"/>
              <a:t>factor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decrease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possibility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family</a:t>
            </a:r>
            <a:r>
              <a:rPr lang="lv-LV" dirty="0" smtClean="0"/>
              <a:t> </a:t>
            </a:r>
            <a:r>
              <a:rPr lang="lv-LV" dirty="0" err="1" smtClean="0"/>
              <a:t>care</a:t>
            </a:r>
            <a:r>
              <a:rPr lang="lv-LV" dirty="0" smtClean="0"/>
              <a:t> </a:t>
            </a:r>
            <a:r>
              <a:rPr lang="lv-LV" dirty="0" err="1" smtClean="0"/>
              <a:t>because</a:t>
            </a:r>
            <a:r>
              <a:rPr lang="lv-LV" dirty="0" smtClean="0"/>
              <a:t>  </a:t>
            </a:r>
            <a:r>
              <a:rPr lang="lv-LV" dirty="0" err="1" smtClean="0"/>
              <a:t>factors</a:t>
            </a:r>
            <a:r>
              <a:rPr lang="lv-LV" dirty="0" smtClean="0"/>
              <a:t> </a:t>
            </a:r>
            <a:r>
              <a:rPr lang="lv-LV" dirty="0" err="1" smtClean="0"/>
              <a:t>because</a:t>
            </a:r>
            <a:r>
              <a:rPr lang="lv-LV" dirty="0" smtClean="0"/>
              <a:t> </a:t>
            </a:r>
            <a:r>
              <a:rPr lang="lv-LV" dirty="0" err="1" smtClean="0"/>
              <a:t>mainly</a:t>
            </a:r>
            <a:r>
              <a:rPr lang="lv-LV" dirty="0" smtClean="0"/>
              <a:t> </a:t>
            </a:r>
            <a:r>
              <a:rPr lang="lv-LV" dirty="0" err="1" smtClean="0"/>
              <a:t>woemn</a:t>
            </a:r>
            <a:r>
              <a:rPr lang="lv-LV" dirty="0" smtClean="0"/>
              <a:t>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care</a:t>
            </a:r>
            <a:r>
              <a:rPr lang="lv-LV" dirty="0" smtClean="0"/>
              <a:t> </a:t>
            </a:r>
            <a:r>
              <a:rPr lang="lv-LV" dirty="0" err="1" smtClean="0"/>
              <a:t>takers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elderly</a:t>
            </a:r>
            <a:r>
              <a:rPr lang="lv-LV" dirty="0" smtClean="0"/>
              <a:t>.</a:t>
            </a:r>
            <a:endParaRPr lang="lv-LV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Quality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life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leisure</a:t>
            </a: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lv-LV" dirty="0" smtClean="0"/>
          </a:p>
          <a:p>
            <a:r>
              <a:rPr lang="lv-LV" dirty="0" err="1" smtClean="0"/>
              <a:t>Life</a:t>
            </a:r>
            <a:r>
              <a:rPr lang="lv-LV" dirty="0" smtClean="0"/>
              <a:t> </a:t>
            </a:r>
            <a:r>
              <a:rPr lang="lv-LV" dirty="0" err="1" smtClean="0"/>
              <a:t>satisfaction</a:t>
            </a:r>
            <a:endParaRPr lang="lv-LV" dirty="0" smtClean="0"/>
          </a:p>
          <a:p>
            <a:r>
              <a:rPr lang="lv-LV" dirty="0" err="1" smtClean="0"/>
              <a:t>Life</a:t>
            </a:r>
            <a:r>
              <a:rPr lang="lv-LV" dirty="0" smtClean="0"/>
              <a:t> </a:t>
            </a:r>
            <a:r>
              <a:rPr lang="lv-LV" dirty="0" err="1" smtClean="0"/>
              <a:t>long</a:t>
            </a:r>
            <a:r>
              <a:rPr lang="lv-LV" dirty="0" smtClean="0"/>
              <a:t> </a:t>
            </a:r>
            <a:r>
              <a:rPr lang="lv-LV" dirty="0" err="1" smtClean="0"/>
              <a:t>learning</a:t>
            </a:r>
            <a:endParaRPr lang="lv-LV" dirty="0" smtClean="0"/>
          </a:p>
          <a:p>
            <a:r>
              <a:rPr lang="lv-LV" dirty="0" err="1" smtClean="0"/>
              <a:t>Activities</a:t>
            </a:r>
            <a:r>
              <a:rPr lang="lv-LV" dirty="0" smtClean="0"/>
              <a:t> - </a:t>
            </a:r>
            <a:r>
              <a:rPr lang="lv-LV" dirty="0" err="1" smtClean="0"/>
              <a:t>cultural</a:t>
            </a:r>
            <a:r>
              <a:rPr lang="lv-LV" dirty="0" smtClean="0"/>
              <a:t>, </a:t>
            </a:r>
            <a:r>
              <a:rPr lang="lv-LV" dirty="0" err="1" smtClean="0"/>
              <a:t>physical</a:t>
            </a:r>
            <a:r>
              <a:rPr lang="lv-LV" dirty="0" smtClean="0"/>
              <a:t>, </a:t>
            </a:r>
            <a:r>
              <a:rPr lang="lv-LV" dirty="0" err="1" smtClean="0"/>
              <a:t>entertainment</a:t>
            </a:r>
            <a:r>
              <a:rPr lang="lv-LV" dirty="0" smtClean="0"/>
              <a:t>...</a:t>
            </a:r>
            <a:endParaRPr lang="lv-LV" dirty="0"/>
          </a:p>
        </p:txBody>
      </p:sp>
      <p:pic>
        <p:nvPicPr>
          <p:cNvPr id="4" name="Picture 4" descr="grandparents with chi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96753"/>
            <a:ext cx="285293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Plan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workshop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aging</a:t>
            </a:r>
            <a:r>
              <a:rPr lang="lv-LV" dirty="0" smtClean="0"/>
              <a:t>?</a:t>
            </a:r>
          </a:p>
          <a:p>
            <a:r>
              <a:rPr lang="en-GB" dirty="0" smtClean="0"/>
              <a:t>When does it start? Whom does it concern?</a:t>
            </a:r>
            <a:endParaRPr lang="lv-LV" dirty="0" smtClean="0"/>
          </a:p>
          <a:p>
            <a:r>
              <a:rPr lang="lv-LV" dirty="0" err="1" smtClean="0"/>
              <a:t>Demographical</a:t>
            </a:r>
            <a:r>
              <a:rPr lang="lv-LV" dirty="0" smtClean="0"/>
              <a:t> </a:t>
            </a:r>
            <a:r>
              <a:rPr lang="lv-LV" dirty="0" err="1" smtClean="0"/>
              <a:t>changes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labour</a:t>
            </a:r>
            <a:r>
              <a:rPr lang="lv-LV" dirty="0" smtClean="0"/>
              <a:t> </a:t>
            </a:r>
            <a:r>
              <a:rPr lang="lv-LV" dirty="0" err="1" smtClean="0"/>
              <a:t>force</a:t>
            </a:r>
            <a:endParaRPr lang="lv-LV" dirty="0" smtClean="0"/>
          </a:p>
          <a:p>
            <a:r>
              <a:rPr lang="en-GB" dirty="0" smtClean="0"/>
              <a:t>Is </a:t>
            </a:r>
            <a:r>
              <a:rPr lang="en-GB" dirty="0" err="1" smtClean="0"/>
              <a:t>ag</a:t>
            </a:r>
            <a:r>
              <a:rPr lang="lv-LV" dirty="0" smtClean="0"/>
              <a:t>e</a:t>
            </a:r>
            <a:r>
              <a:rPr lang="en-GB" dirty="0" err="1" smtClean="0"/>
              <a:t>ing</a:t>
            </a:r>
            <a:r>
              <a:rPr lang="en-GB" dirty="0" smtClean="0"/>
              <a:t> workforce regarded as a high profile problem</a:t>
            </a:r>
            <a:r>
              <a:rPr lang="lv-LV" dirty="0" smtClean="0"/>
              <a:t>?</a:t>
            </a:r>
          </a:p>
          <a:p>
            <a:r>
              <a:rPr lang="lv-LV" dirty="0" err="1" smtClean="0"/>
              <a:t>Does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include</a:t>
            </a:r>
            <a:r>
              <a:rPr lang="lv-LV" dirty="0" smtClean="0"/>
              <a:t> </a:t>
            </a:r>
            <a:r>
              <a:rPr lang="lv-LV" dirty="0" err="1" smtClean="0"/>
              <a:t>wisdom</a:t>
            </a:r>
            <a:r>
              <a:rPr lang="lv-LV" dirty="0" smtClean="0"/>
              <a:t> </a:t>
            </a:r>
            <a:r>
              <a:rPr lang="lv-LV" dirty="0" err="1" smtClean="0"/>
              <a:t>perspective</a:t>
            </a:r>
            <a:r>
              <a:rPr lang="lv-LV" dirty="0" smtClean="0"/>
              <a:t>? (</a:t>
            </a:r>
            <a:r>
              <a:rPr lang="lv-LV" dirty="0" err="1" smtClean="0"/>
              <a:t>silver</a:t>
            </a:r>
            <a:r>
              <a:rPr lang="lv-LV" dirty="0" smtClean="0"/>
              <a:t> </a:t>
            </a:r>
            <a:r>
              <a:rPr lang="lv-LV" dirty="0" err="1" smtClean="0"/>
              <a:t>color</a:t>
            </a:r>
            <a:r>
              <a:rPr lang="lv-LV" smtClean="0"/>
              <a:t>)</a:t>
            </a:r>
            <a:endParaRPr lang="lv-LV" dirty="0" smtClean="0"/>
          </a:p>
          <a:p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some</a:t>
            </a:r>
            <a:r>
              <a:rPr lang="lv-LV" dirty="0" smtClean="0"/>
              <a:t> </a:t>
            </a:r>
            <a:r>
              <a:rPr lang="lv-LV" dirty="0" err="1" smtClean="0"/>
              <a:t>aspects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quality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life</a:t>
            </a:r>
            <a:endParaRPr lang="lv-LV" dirty="0" smtClean="0"/>
          </a:p>
          <a:p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there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a </a:t>
            </a:r>
            <a:r>
              <a:rPr lang="lv-LV" dirty="0" err="1" smtClean="0"/>
              <a:t>state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?</a:t>
            </a:r>
          </a:p>
          <a:p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there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Union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 </a:t>
            </a:r>
            <a:r>
              <a:rPr lang="lv-LV" dirty="0" err="1" smtClean="0"/>
              <a:t>developed</a:t>
            </a:r>
            <a:r>
              <a:rPr lang="lv-LV" dirty="0" smtClean="0"/>
              <a:t>?</a:t>
            </a:r>
          </a:p>
          <a:p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perspectives</a:t>
            </a:r>
            <a:r>
              <a:rPr lang="lv-LV" dirty="0" smtClean="0"/>
              <a:t> </a:t>
            </a:r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 </a:t>
            </a:r>
            <a:r>
              <a:rPr lang="lv-LV" dirty="0" err="1" smtClean="0"/>
              <a:t>include</a:t>
            </a:r>
            <a:r>
              <a:rPr lang="lv-LV" dirty="0" smtClean="0"/>
              <a:t>? </a:t>
            </a: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aging</a:t>
            </a:r>
            <a:r>
              <a:rPr lang="lv-LV" dirty="0" smtClean="0"/>
              <a:t>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dirty="0" err="1" smtClean="0"/>
              <a:t>Two</a:t>
            </a:r>
            <a:r>
              <a:rPr lang="lv-LV" dirty="0" smtClean="0"/>
              <a:t> </a:t>
            </a:r>
            <a:r>
              <a:rPr lang="lv-LV" dirty="0" err="1" smtClean="0"/>
              <a:t>decades</a:t>
            </a:r>
            <a:r>
              <a:rPr lang="lv-LV" dirty="0" smtClean="0"/>
              <a:t> - </a:t>
            </a:r>
            <a:r>
              <a:rPr lang="lv-LV" dirty="0" err="1" smtClean="0"/>
              <a:t>political</a:t>
            </a:r>
            <a:r>
              <a:rPr lang="lv-LV" dirty="0" smtClean="0"/>
              <a:t> </a:t>
            </a:r>
            <a:r>
              <a:rPr lang="lv-LV" dirty="0" err="1" smtClean="0"/>
              <a:t>debate</a:t>
            </a:r>
            <a:r>
              <a:rPr lang="lv-LV" dirty="0" smtClean="0"/>
              <a:t>, </a:t>
            </a:r>
            <a:r>
              <a:rPr lang="lv-LV" dirty="0" err="1" smtClean="0"/>
              <a:t>research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development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public</a:t>
            </a:r>
            <a:r>
              <a:rPr lang="lv-LV" dirty="0" smtClean="0"/>
              <a:t> </a:t>
            </a:r>
            <a:r>
              <a:rPr lang="lv-LV" dirty="0" err="1" smtClean="0"/>
              <a:t>opinion</a:t>
            </a:r>
            <a:endParaRPr lang="lv-LV" dirty="0" smtClean="0"/>
          </a:p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process </a:t>
            </a:r>
            <a:r>
              <a:rPr lang="lv-LV" dirty="0" err="1" smtClean="0"/>
              <a:t>concerns</a:t>
            </a:r>
            <a:r>
              <a:rPr lang="lv-LV" dirty="0" smtClean="0"/>
              <a:t> </a:t>
            </a:r>
            <a:r>
              <a:rPr lang="lv-LV" dirty="0" err="1" smtClean="0"/>
              <a:t>children</a:t>
            </a:r>
            <a:r>
              <a:rPr lang="lv-LV" dirty="0" smtClean="0"/>
              <a:t>, </a:t>
            </a:r>
            <a:r>
              <a:rPr lang="lv-LV" dirty="0" err="1" smtClean="0"/>
              <a:t>youth</a:t>
            </a:r>
            <a:r>
              <a:rPr lang="lv-LV" dirty="0" smtClean="0"/>
              <a:t>, </a:t>
            </a:r>
            <a:r>
              <a:rPr lang="lv-LV" dirty="0" err="1" smtClean="0"/>
              <a:t>middle</a:t>
            </a:r>
            <a:r>
              <a:rPr lang="lv-LV" dirty="0" smtClean="0"/>
              <a:t> </a:t>
            </a:r>
            <a:r>
              <a:rPr lang="lv-LV" dirty="0" err="1" smtClean="0"/>
              <a:t>generation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it </a:t>
            </a:r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analyzed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relation</a:t>
            </a:r>
            <a:r>
              <a:rPr lang="lv-LV" dirty="0" smtClean="0"/>
              <a:t> to </a:t>
            </a:r>
            <a:r>
              <a:rPr lang="lv-LV" dirty="0" err="1" smtClean="0"/>
              <a:t>other</a:t>
            </a:r>
            <a:r>
              <a:rPr lang="lv-LV" dirty="0" smtClean="0"/>
              <a:t> periods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life</a:t>
            </a:r>
            <a:r>
              <a:rPr lang="lv-LV" dirty="0" smtClean="0"/>
              <a:t>. </a:t>
            </a:r>
          </a:p>
          <a:p>
            <a:r>
              <a:rPr lang="lv-LV" dirty="0" smtClean="0"/>
              <a:t>3 </a:t>
            </a:r>
            <a:r>
              <a:rPr lang="lv-LV" dirty="0" err="1" smtClean="0"/>
              <a:t>groups</a:t>
            </a:r>
            <a:r>
              <a:rPr lang="lv-LV" dirty="0" smtClean="0"/>
              <a:t> – seniors, </a:t>
            </a:r>
            <a:r>
              <a:rPr lang="lv-LV" dirty="0" err="1" smtClean="0"/>
              <a:t>middle</a:t>
            </a:r>
            <a:r>
              <a:rPr lang="lv-LV" dirty="0" smtClean="0"/>
              <a:t> </a:t>
            </a:r>
            <a:r>
              <a:rPr lang="lv-LV" dirty="0" err="1" smtClean="0"/>
              <a:t>generation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youth</a:t>
            </a:r>
            <a:r>
              <a:rPr lang="lv-LV" dirty="0" smtClean="0"/>
              <a:t>. </a:t>
            </a:r>
            <a:r>
              <a:rPr lang="lv-LV" dirty="0" err="1" smtClean="0"/>
              <a:t>From</a:t>
            </a:r>
            <a:r>
              <a:rPr lang="lv-LV" dirty="0" smtClean="0"/>
              <a:t> </a:t>
            </a:r>
            <a:r>
              <a:rPr lang="lv-LV" dirty="0" err="1" smtClean="0"/>
              <a:t>shared</a:t>
            </a:r>
            <a:r>
              <a:rPr lang="lv-LV" dirty="0" smtClean="0"/>
              <a:t> </a:t>
            </a:r>
            <a:r>
              <a:rPr lang="lv-LV" dirty="0" err="1" smtClean="0"/>
              <a:t>responsibility</a:t>
            </a:r>
            <a:r>
              <a:rPr lang="lv-LV" dirty="0" smtClean="0"/>
              <a:t> to </a:t>
            </a:r>
            <a:r>
              <a:rPr lang="lv-LV" dirty="0" err="1" smtClean="0"/>
              <a:t>competition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even</a:t>
            </a:r>
            <a:r>
              <a:rPr lang="lv-LV" dirty="0" smtClean="0"/>
              <a:t> </a:t>
            </a:r>
            <a:r>
              <a:rPr lang="lv-LV" dirty="0" err="1" smtClean="0"/>
              <a:t>conflicts</a:t>
            </a:r>
            <a:r>
              <a:rPr lang="lv-LV" dirty="0" smtClean="0"/>
              <a:t>. </a:t>
            </a:r>
            <a:r>
              <a:rPr lang="lv-LV" dirty="0" err="1" smtClean="0"/>
              <a:t>Intergenerational</a:t>
            </a:r>
            <a:r>
              <a:rPr lang="lv-LV" dirty="0" smtClean="0"/>
              <a:t> </a:t>
            </a:r>
            <a:r>
              <a:rPr lang="lv-LV" dirty="0" err="1" smtClean="0"/>
              <a:t>solidarity</a:t>
            </a:r>
            <a:r>
              <a:rPr lang="lv-LV" dirty="0" smtClean="0"/>
              <a:t>.</a:t>
            </a:r>
          </a:p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concept</a:t>
            </a:r>
            <a:r>
              <a:rPr lang="lv-LV" dirty="0" smtClean="0"/>
              <a:t> “senior”, </a:t>
            </a:r>
            <a:r>
              <a:rPr lang="lv-LV" dirty="0" err="1" smtClean="0"/>
              <a:t>older</a:t>
            </a:r>
            <a:r>
              <a:rPr lang="lv-LV" dirty="0" smtClean="0"/>
              <a:t> </a:t>
            </a:r>
            <a:r>
              <a:rPr lang="lv-LV" dirty="0" err="1" smtClean="0"/>
              <a:t>person</a:t>
            </a:r>
            <a:r>
              <a:rPr lang="lv-LV" dirty="0" smtClean="0"/>
              <a:t>,  </a:t>
            </a:r>
            <a:r>
              <a:rPr lang="lv-LV" dirty="0" err="1" smtClean="0"/>
              <a:t>emphasizes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a </a:t>
            </a:r>
            <a:r>
              <a:rPr lang="lv-LV" dirty="0" err="1" smtClean="0"/>
              <a:t>life</a:t>
            </a:r>
            <a:r>
              <a:rPr lang="lv-LV" dirty="0" smtClean="0"/>
              <a:t> </a:t>
            </a:r>
            <a:r>
              <a:rPr lang="lv-LV" dirty="0" err="1" smtClean="0"/>
              <a:t>long</a:t>
            </a:r>
            <a:r>
              <a:rPr lang="lv-LV" dirty="0" smtClean="0"/>
              <a:t> process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includes</a:t>
            </a:r>
            <a:r>
              <a:rPr lang="lv-LV" dirty="0" smtClean="0"/>
              <a:t> </a:t>
            </a:r>
            <a:r>
              <a:rPr lang="lv-LV" dirty="0" err="1" smtClean="0"/>
              <a:t>biological</a:t>
            </a:r>
            <a:r>
              <a:rPr lang="lv-LV" dirty="0" smtClean="0"/>
              <a:t>, </a:t>
            </a:r>
            <a:r>
              <a:rPr lang="lv-LV" dirty="0" err="1" smtClean="0"/>
              <a:t>physical</a:t>
            </a:r>
            <a:r>
              <a:rPr lang="lv-LV" dirty="0" smtClean="0"/>
              <a:t>, </a:t>
            </a:r>
            <a:r>
              <a:rPr lang="lv-LV" dirty="0" err="1" smtClean="0"/>
              <a:t>psychological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social</a:t>
            </a:r>
            <a:r>
              <a:rPr lang="lv-LV" dirty="0" smtClean="0"/>
              <a:t> </a:t>
            </a:r>
            <a:r>
              <a:rPr lang="lv-LV" dirty="0" err="1" smtClean="0"/>
              <a:t>changes</a:t>
            </a:r>
            <a:r>
              <a:rPr lang="lv-LV" dirty="0" smtClean="0"/>
              <a:t>.  </a:t>
            </a:r>
          </a:p>
          <a:p>
            <a:r>
              <a:rPr lang="lv-LV" dirty="0" err="1" smtClean="0"/>
              <a:t>Old</a:t>
            </a:r>
            <a:r>
              <a:rPr lang="lv-LV" dirty="0" smtClean="0"/>
              <a:t> </a:t>
            </a:r>
            <a:r>
              <a:rPr lang="lv-LV" dirty="0" err="1" smtClean="0"/>
              <a:t>age</a:t>
            </a:r>
            <a:r>
              <a:rPr lang="lv-LV" dirty="0" smtClean="0"/>
              <a:t> - it </a:t>
            </a:r>
            <a:r>
              <a:rPr lang="lv-LV" dirty="0" err="1" smtClean="0"/>
              <a:t>does</a:t>
            </a:r>
            <a:r>
              <a:rPr lang="lv-LV" dirty="0" smtClean="0"/>
              <a:t> </a:t>
            </a:r>
            <a:r>
              <a:rPr lang="lv-LV" dirty="0" err="1" smtClean="0"/>
              <a:t>not</a:t>
            </a:r>
            <a:r>
              <a:rPr lang="lv-LV" dirty="0" smtClean="0"/>
              <a:t> </a:t>
            </a:r>
            <a:r>
              <a:rPr lang="lv-LV" dirty="0" err="1" smtClean="0"/>
              <a:t>start</a:t>
            </a:r>
            <a:r>
              <a:rPr lang="lv-LV" dirty="0" smtClean="0"/>
              <a:t>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retirement</a:t>
            </a:r>
            <a:r>
              <a:rPr lang="lv-LV" dirty="0" smtClean="0"/>
              <a:t>, </a:t>
            </a:r>
            <a:r>
              <a:rPr lang="lv-LV" dirty="0" err="1" smtClean="0"/>
              <a:t>person</a:t>
            </a:r>
            <a:r>
              <a:rPr lang="lv-LV" dirty="0" smtClean="0"/>
              <a:t> </a:t>
            </a:r>
            <a:r>
              <a:rPr lang="lv-LV" dirty="0" err="1" smtClean="0"/>
              <a:t>can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active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decades</a:t>
            </a:r>
            <a:r>
              <a:rPr lang="lv-LV" dirty="0" smtClean="0"/>
              <a:t>.</a:t>
            </a:r>
          </a:p>
          <a:p>
            <a:r>
              <a:rPr lang="lv-LV" dirty="0" err="1" smtClean="0"/>
              <a:t>Classification</a:t>
            </a:r>
            <a:r>
              <a:rPr lang="lv-LV" dirty="0" smtClean="0"/>
              <a:t> (4 </a:t>
            </a:r>
            <a:r>
              <a:rPr lang="lv-LV" dirty="0" err="1" smtClean="0"/>
              <a:t>groups</a:t>
            </a:r>
            <a:r>
              <a:rPr lang="lv-LV" dirty="0" smtClean="0"/>
              <a:t>, </a:t>
            </a:r>
            <a:r>
              <a:rPr lang="lv-LV" dirty="0" err="1" smtClean="0"/>
              <a:t>Koskinnen</a:t>
            </a:r>
            <a:r>
              <a:rPr lang="lv-LV" dirty="0" smtClean="0"/>
              <a:t>, 1998)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society</a:t>
            </a: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lv-LV" dirty="0" err="1" smtClean="0"/>
              <a:t>Society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regarded</a:t>
            </a:r>
            <a:r>
              <a:rPr lang="lv-LV" dirty="0" smtClean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aged</a:t>
            </a:r>
            <a:r>
              <a:rPr lang="lv-LV" dirty="0" smtClean="0"/>
              <a:t> </a:t>
            </a:r>
            <a:r>
              <a:rPr lang="lv-LV" dirty="0" err="1" smtClean="0"/>
              <a:t>or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society</a:t>
            </a:r>
            <a:r>
              <a:rPr lang="lv-LV" dirty="0" smtClean="0"/>
              <a:t> </a:t>
            </a:r>
            <a:r>
              <a:rPr lang="lv-LV" dirty="0" err="1" smtClean="0"/>
              <a:t>if</a:t>
            </a:r>
            <a:r>
              <a:rPr lang="lv-LV" dirty="0" smtClean="0"/>
              <a:t>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than</a:t>
            </a:r>
            <a:r>
              <a:rPr lang="lv-LV" dirty="0" smtClean="0"/>
              <a:t> 7% 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population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older</a:t>
            </a:r>
            <a:r>
              <a:rPr lang="lv-LV" dirty="0" smtClean="0"/>
              <a:t> </a:t>
            </a:r>
            <a:r>
              <a:rPr lang="lv-LV" dirty="0" err="1" smtClean="0"/>
              <a:t>than</a:t>
            </a:r>
            <a:r>
              <a:rPr lang="lv-LV" dirty="0" smtClean="0"/>
              <a:t> 65. </a:t>
            </a:r>
          </a:p>
          <a:p>
            <a:r>
              <a:rPr lang="lv-LV" dirty="0" smtClean="0"/>
              <a:t>It </a:t>
            </a:r>
            <a:r>
              <a:rPr lang="lv-LV" dirty="0" err="1" smtClean="0"/>
              <a:t>is</a:t>
            </a:r>
            <a:r>
              <a:rPr lang="lv-LV" dirty="0" smtClean="0"/>
              <a:t> a </a:t>
            </a:r>
            <a:r>
              <a:rPr lang="lv-LV" dirty="0" err="1" smtClean="0"/>
              <a:t>dominating</a:t>
            </a:r>
            <a:r>
              <a:rPr lang="lv-LV" dirty="0" smtClean="0"/>
              <a:t> </a:t>
            </a:r>
            <a:r>
              <a:rPr lang="lv-LV" dirty="0" err="1" smtClean="0"/>
              <a:t>tendency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some</a:t>
            </a:r>
            <a:r>
              <a:rPr lang="lv-LV" dirty="0" smtClean="0"/>
              <a:t> </a:t>
            </a:r>
            <a:r>
              <a:rPr lang="lv-LV" dirty="0" err="1" smtClean="0"/>
              <a:t>countries</a:t>
            </a:r>
            <a:r>
              <a:rPr lang="lv-LV" dirty="0" smtClean="0"/>
              <a:t> (EU, </a:t>
            </a:r>
            <a:r>
              <a:rPr lang="lv-LV" dirty="0" err="1" smtClean="0"/>
              <a:t>Australia</a:t>
            </a:r>
            <a:r>
              <a:rPr lang="lv-LV" dirty="0" smtClean="0"/>
              <a:t>).</a:t>
            </a:r>
          </a:p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younger</a:t>
            </a:r>
            <a:r>
              <a:rPr lang="lv-LV" dirty="0" smtClean="0"/>
              <a:t> </a:t>
            </a:r>
            <a:r>
              <a:rPr lang="lv-LV" dirty="0" err="1" smtClean="0"/>
              <a:t>generation</a:t>
            </a:r>
            <a:r>
              <a:rPr lang="lv-LV" dirty="0" smtClean="0"/>
              <a:t> </a:t>
            </a:r>
            <a:r>
              <a:rPr lang="lv-LV" dirty="0" err="1" smtClean="0"/>
              <a:t>decreases</a:t>
            </a:r>
            <a:r>
              <a:rPr lang="lv-LV" dirty="0" smtClean="0"/>
              <a:t> </a:t>
            </a:r>
            <a:r>
              <a:rPr lang="lv-LV" dirty="0" err="1" smtClean="0"/>
              <a:t>from</a:t>
            </a:r>
            <a:r>
              <a:rPr lang="lv-LV" dirty="0" smtClean="0"/>
              <a:t> 31% to 27% </a:t>
            </a:r>
            <a:r>
              <a:rPr lang="lv-LV" dirty="0" err="1" smtClean="0"/>
              <a:t>by</a:t>
            </a:r>
            <a:r>
              <a:rPr lang="lv-LV" dirty="0" smtClean="0"/>
              <a:t> 2015.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number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population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decreasing</a:t>
            </a:r>
            <a:r>
              <a:rPr lang="lv-LV" dirty="0" smtClean="0"/>
              <a:t> </a:t>
            </a:r>
            <a:r>
              <a:rPr lang="lv-LV" dirty="0" err="1" smtClean="0"/>
              <a:t>before</a:t>
            </a:r>
            <a:r>
              <a:rPr lang="lv-LV" dirty="0" smtClean="0"/>
              <a:t> 2015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EU (</a:t>
            </a:r>
            <a:r>
              <a:rPr lang="lv-LV" dirty="0" err="1" smtClean="0"/>
              <a:t>Walker</a:t>
            </a:r>
            <a:r>
              <a:rPr lang="lv-LV" dirty="0" smtClean="0"/>
              <a:t> A.) </a:t>
            </a:r>
          </a:p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older</a:t>
            </a:r>
            <a:r>
              <a:rPr lang="lv-LV" dirty="0" smtClean="0"/>
              <a:t> </a:t>
            </a:r>
            <a:r>
              <a:rPr lang="lv-LV" dirty="0" err="1" smtClean="0"/>
              <a:t>generation</a:t>
            </a:r>
            <a:r>
              <a:rPr lang="lv-LV" dirty="0" smtClean="0"/>
              <a:t> (</a:t>
            </a:r>
            <a:r>
              <a:rPr lang="lv-LV" dirty="0"/>
              <a:t>65+ </a:t>
            </a:r>
            <a:r>
              <a:rPr lang="lv-LV" dirty="0" smtClean="0"/>
              <a:t>) </a:t>
            </a:r>
            <a:r>
              <a:rPr lang="lv-LV" dirty="0" err="1" smtClean="0"/>
              <a:t>essentially</a:t>
            </a:r>
            <a:r>
              <a:rPr lang="lv-LV" dirty="0" smtClean="0"/>
              <a:t> </a:t>
            </a:r>
            <a:r>
              <a:rPr lang="lv-LV" dirty="0" err="1" smtClean="0"/>
              <a:t>increases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EU.</a:t>
            </a:r>
          </a:p>
          <a:p>
            <a:r>
              <a:rPr lang="lv-LV" dirty="0" err="1" smtClean="0"/>
              <a:t>Cohort</a:t>
            </a:r>
            <a:r>
              <a:rPr lang="lv-LV" dirty="0" smtClean="0"/>
              <a:t> 80+ </a:t>
            </a:r>
            <a:r>
              <a:rPr lang="lv-LV" dirty="0" err="1" smtClean="0"/>
              <a:t>reaches</a:t>
            </a:r>
            <a:r>
              <a:rPr lang="lv-LV" dirty="0" smtClean="0"/>
              <a:t> 9% </a:t>
            </a:r>
            <a:r>
              <a:rPr lang="lv-LV" dirty="0" err="1" smtClean="0"/>
              <a:t>by</a:t>
            </a:r>
            <a:r>
              <a:rPr lang="lv-LV" dirty="0" smtClean="0"/>
              <a:t> 2020 (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comparsion</a:t>
            </a:r>
            <a:r>
              <a:rPr lang="lv-LV" dirty="0" smtClean="0"/>
              <a:t> to 3.9% </a:t>
            </a:r>
            <a:r>
              <a:rPr lang="lv-LV" dirty="0" err="1" smtClean="0"/>
              <a:t>in</a:t>
            </a:r>
            <a:r>
              <a:rPr lang="lv-LV" dirty="0" smtClean="0"/>
              <a:t> 1995). </a:t>
            </a:r>
          </a:p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average</a:t>
            </a:r>
            <a:r>
              <a:rPr lang="lv-LV" dirty="0" smtClean="0"/>
              <a:t> </a:t>
            </a:r>
            <a:r>
              <a:rPr lang="lv-LV" dirty="0" err="1" smtClean="0"/>
              <a:t>age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population</a:t>
            </a:r>
            <a:r>
              <a:rPr lang="lv-LV" dirty="0" smtClean="0"/>
              <a:t> </a:t>
            </a:r>
            <a:r>
              <a:rPr lang="lv-LV" dirty="0" err="1" smtClean="0"/>
              <a:t>reaches</a:t>
            </a:r>
            <a:r>
              <a:rPr lang="lv-LV" dirty="0" smtClean="0"/>
              <a:t>  44-50 </a:t>
            </a:r>
          </a:p>
          <a:p>
            <a:r>
              <a:rPr lang="lv-LV" dirty="0" err="1" smtClean="0"/>
              <a:t>This</a:t>
            </a:r>
            <a:r>
              <a:rPr lang="lv-LV" dirty="0" smtClean="0"/>
              <a:t> </a:t>
            </a:r>
            <a:r>
              <a:rPr lang="lv-LV" dirty="0" err="1" smtClean="0"/>
              <a:t>tendency</a:t>
            </a:r>
            <a:r>
              <a:rPr lang="lv-LV" dirty="0" smtClean="0"/>
              <a:t> </a:t>
            </a:r>
            <a:r>
              <a:rPr lang="lv-LV" dirty="0" err="1" smtClean="0"/>
              <a:t>will</a:t>
            </a:r>
            <a:r>
              <a:rPr lang="lv-LV" dirty="0" smtClean="0"/>
              <a:t> </a:t>
            </a:r>
            <a:r>
              <a:rPr lang="lv-LV" dirty="0" err="1" smtClean="0"/>
              <a:t>continue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at</a:t>
            </a:r>
            <a:r>
              <a:rPr lang="lv-LV" dirty="0" smtClean="0"/>
              <a:t> </a:t>
            </a:r>
            <a:r>
              <a:rPr lang="lv-LV" dirty="0" err="1" smtClean="0"/>
              <a:t>least</a:t>
            </a:r>
            <a:r>
              <a:rPr lang="lv-LV" dirty="0" smtClean="0"/>
              <a:t> 2 </a:t>
            </a:r>
            <a:r>
              <a:rPr lang="lv-LV" dirty="0" err="1" smtClean="0"/>
              <a:t>decades</a:t>
            </a:r>
            <a:r>
              <a:rPr lang="lv-LV" dirty="0" smtClean="0"/>
              <a:t>.</a:t>
            </a:r>
          </a:p>
          <a:p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means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an</a:t>
            </a:r>
            <a:r>
              <a:rPr lang="lv-LV" dirty="0" smtClean="0"/>
              <a:t> </a:t>
            </a:r>
            <a:r>
              <a:rPr lang="lv-LV" dirty="0" err="1" smtClean="0"/>
              <a:t>effective</a:t>
            </a:r>
            <a:r>
              <a:rPr lang="lv-LV" dirty="0" smtClean="0"/>
              <a:t> </a:t>
            </a:r>
            <a:r>
              <a:rPr lang="lv-LV" dirty="0" err="1" smtClean="0"/>
              <a:t>social</a:t>
            </a:r>
            <a:r>
              <a:rPr lang="lv-LV" dirty="0" smtClean="0"/>
              <a:t> (</a:t>
            </a:r>
            <a:r>
              <a:rPr lang="lv-LV" dirty="0" err="1" smtClean="0"/>
              <a:t>ageing</a:t>
            </a:r>
            <a:r>
              <a:rPr lang="lv-LV" dirty="0" smtClean="0"/>
              <a:t>) </a:t>
            </a:r>
            <a:r>
              <a:rPr lang="lv-LV" dirty="0" err="1" smtClean="0"/>
              <a:t>policy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necessary</a:t>
            </a:r>
            <a:r>
              <a:rPr lang="lv-LV" dirty="0" smtClean="0"/>
              <a:t>. 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</a:t>
            </a:r>
            <a:r>
              <a:rPr lang="en-GB" dirty="0" err="1" smtClean="0"/>
              <a:t>ag</a:t>
            </a:r>
            <a:r>
              <a:rPr lang="lv-LV" dirty="0" smtClean="0"/>
              <a:t>e</a:t>
            </a:r>
            <a:r>
              <a:rPr lang="en-GB" dirty="0" err="1" smtClean="0"/>
              <a:t>ing</a:t>
            </a:r>
            <a:r>
              <a:rPr lang="en-GB" dirty="0" smtClean="0"/>
              <a:t> workforce regarded as a high profile problem</a:t>
            </a:r>
            <a:r>
              <a:rPr lang="lv-LV" dirty="0" smtClean="0"/>
              <a:t>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GB" dirty="0"/>
              <a:t>Actors </a:t>
            </a:r>
            <a:r>
              <a:rPr lang="en-GB" dirty="0" smtClean="0"/>
              <a:t>involved </a:t>
            </a:r>
            <a:r>
              <a:rPr lang="en-GB" dirty="0"/>
              <a:t>in </a:t>
            </a:r>
            <a:r>
              <a:rPr lang="en-GB" dirty="0" err="1" smtClean="0"/>
              <a:t>th</a:t>
            </a:r>
            <a:r>
              <a:rPr lang="lv-LV" dirty="0" smtClean="0"/>
              <a:t>e</a:t>
            </a:r>
            <a:r>
              <a:rPr lang="en-GB" dirty="0" smtClean="0"/>
              <a:t> </a:t>
            </a:r>
            <a:r>
              <a:rPr lang="en-GB" dirty="0"/>
              <a:t>issue </a:t>
            </a:r>
            <a:r>
              <a:rPr lang="en-GB" dirty="0" smtClean="0"/>
              <a:t>include:</a:t>
            </a:r>
            <a:endParaRPr lang="lv-LV" dirty="0"/>
          </a:p>
          <a:p>
            <a:pPr lvl="0">
              <a:buNone/>
            </a:pPr>
            <a:r>
              <a:rPr lang="lv-LV" dirty="0" smtClean="0"/>
              <a:t>- 	</a:t>
            </a:r>
            <a:r>
              <a:rPr lang="en-GB" dirty="0" smtClean="0"/>
              <a:t>Government; </a:t>
            </a:r>
            <a:endParaRPr lang="lv-LV" dirty="0" smtClean="0"/>
          </a:p>
          <a:p>
            <a:pPr lvl="0">
              <a:buFontTx/>
              <a:buChar char="-"/>
            </a:pPr>
            <a:r>
              <a:rPr lang="en-GB" dirty="0" smtClean="0"/>
              <a:t>NGOs </a:t>
            </a:r>
            <a:r>
              <a:rPr lang="en-GB" dirty="0"/>
              <a:t>that represent older people, </a:t>
            </a:r>
            <a:endParaRPr lang="lv-LV" dirty="0" smtClean="0"/>
          </a:p>
          <a:p>
            <a:pPr lvl="0">
              <a:buFontTx/>
              <a:buChar char="-"/>
            </a:pPr>
            <a:r>
              <a:rPr lang="en-GB" dirty="0" smtClean="0"/>
              <a:t>research </a:t>
            </a:r>
            <a:r>
              <a:rPr lang="en-GB" dirty="0"/>
              <a:t>organisations and </a:t>
            </a:r>
            <a:r>
              <a:rPr lang="en-GB" dirty="0" smtClean="0"/>
              <a:t>media</a:t>
            </a:r>
            <a:r>
              <a:rPr lang="lv-LV" dirty="0" smtClean="0"/>
              <a:t>, </a:t>
            </a:r>
          </a:p>
          <a:p>
            <a:pPr lvl="0">
              <a:buFontTx/>
              <a:buChar char="-"/>
            </a:pPr>
            <a:r>
              <a:rPr lang="en-GB" dirty="0" smtClean="0"/>
              <a:t>Social </a:t>
            </a:r>
            <a:r>
              <a:rPr lang="en-GB" dirty="0"/>
              <a:t>partners – employers’ representatives and trade unions – have been only marginally interested at the national level.</a:t>
            </a:r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smtClean="0"/>
              <a:t> (LV)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lv-LV" dirty="0" err="1" smtClean="0"/>
              <a:t>Family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environment</a:t>
            </a:r>
            <a:endParaRPr lang="lv-LV" dirty="0" smtClean="0"/>
          </a:p>
          <a:p>
            <a:pPr lvl="0"/>
            <a:r>
              <a:rPr lang="lv-LV" dirty="0" err="1" smtClean="0"/>
              <a:t>Health</a:t>
            </a:r>
            <a:r>
              <a:rPr lang="lv-LV" dirty="0" smtClean="0"/>
              <a:t> </a:t>
            </a:r>
            <a:r>
              <a:rPr lang="lv-LV" dirty="0" err="1" smtClean="0"/>
              <a:t>care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social</a:t>
            </a:r>
            <a:r>
              <a:rPr lang="lv-LV" dirty="0" smtClean="0"/>
              <a:t> </a:t>
            </a:r>
            <a:r>
              <a:rPr lang="lv-LV" dirty="0" err="1" smtClean="0"/>
              <a:t>welfare</a:t>
            </a:r>
            <a:r>
              <a:rPr lang="lv-LV" dirty="0" smtClean="0"/>
              <a:t> </a:t>
            </a:r>
          </a:p>
          <a:p>
            <a:pPr lvl="0"/>
            <a:r>
              <a:rPr lang="lv-LV" dirty="0" err="1" smtClean="0"/>
              <a:t>Education</a:t>
            </a:r>
            <a:r>
              <a:rPr lang="lv-LV" dirty="0" smtClean="0"/>
              <a:t>, </a:t>
            </a:r>
            <a:r>
              <a:rPr lang="lv-LV" dirty="0" err="1" smtClean="0"/>
              <a:t>cultural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sports</a:t>
            </a:r>
          </a:p>
          <a:p>
            <a:pPr lvl="0"/>
            <a:r>
              <a:rPr lang="lv-LV" dirty="0" err="1" smtClean="0"/>
              <a:t>NGOs</a:t>
            </a:r>
            <a:endParaRPr lang="lv-LV" dirty="0" smtClean="0"/>
          </a:p>
          <a:p>
            <a:r>
              <a:rPr lang="lv-LV" dirty="0" err="1" smtClean="0"/>
              <a:t>Regional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international</a:t>
            </a:r>
            <a:r>
              <a:rPr lang="lv-LV" dirty="0" smtClean="0"/>
              <a:t> </a:t>
            </a:r>
            <a:r>
              <a:rPr lang="lv-LV" dirty="0" err="1" smtClean="0"/>
              <a:t>colaboration</a:t>
            </a:r>
            <a:r>
              <a:rPr lang="lv-LV" dirty="0" smtClean="0"/>
              <a:t> </a:t>
            </a:r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Workforce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lv-LV" dirty="0" smtClean="0"/>
              <a:t>EU, </a:t>
            </a:r>
            <a:r>
              <a:rPr lang="lv-LV" dirty="0" err="1" smtClean="0"/>
              <a:t>Australia</a:t>
            </a:r>
            <a:r>
              <a:rPr lang="lv-LV" dirty="0" smtClean="0"/>
              <a:t>, USA – </a:t>
            </a:r>
            <a:r>
              <a:rPr lang="lv-LV" dirty="0" err="1" smtClean="0"/>
              <a:t>workforce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, </a:t>
            </a:r>
            <a:r>
              <a:rPr lang="lv-LV" dirty="0" err="1" smtClean="0"/>
              <a:t>faster</a:t>
            </a:r>
            <a:r>
              <a:rPr lang="lv-LV" dirty="0" smtClean="0"/>
              <a:t> </a:t>
            </a:r>
            <a:r>
              <a:rPr lang="lv-LV" dirty="0" err="1" smtClean="0"/>
              <a:t>than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general</a:t>
            </a:r>
            <a:r>
              <a:rPr lang="lv-LV" dirty="0" smtClean="0"/>
              <a:t> </a:t>
            </a:r>
            <a:r>
              <a:rPr lang="lv-LV" dirty="0" err="1" smtClean="0"/>
              <a:t>population</a:t>
            </a:r>
            <a:r>
              <a:rPr lang="lv-LV" dirty="0" smtClean="0"/>
              <a:t> (3,5 </a:t>
            </a:r>
            <a:r>
              <a:rPr lang="lv-LV" dirty="0" err="1" smtClean="0"/>
              <a:t>yrs</a:t>
            </a:r>
            <a:r>
              <a:rPr lang="lv-LV" dirty="0" smtClean="0"/>
              <a:t> f/t, 5,6 </a:t>
            </a:r>
            <a:r>
              <a:rPr lang="lv-LV" dirty="0" err="1" smtClean="0"/>
              <a:t>yrs</a:t>
            </a:r>
            <a:r>
              <a:rPr lang="lv-LV" dirty="0" smtClean="0"/>
              <a:t> F f/t). </a:t>
            </a:r>
            <a:r>
              <a:rPr lang="lv-LV" dirty="0" err="1" smtClean="0"/>
              <a:t>Reasons</a:t>
            </a:r>
            <a:r>
              <a:rPr lang="lv-LV" dirty="0" smtClean="0"/>
              <a:t> (</a:t>
            </a:r>
            <a:r>
              <a:rPr lang="lv-LV" dirty="0" err="1" smtClean="0"/>
              <a:t>education</a:t>
            </a:r>
            <a:r>
              <a:rPr lang="lv-LV" dirty="0" smtClean="0"/>
              <a:t>, </a:t>
            </a:r>
            <a:r>
              <a:rPr lang="lv-LV" dirty="0" err="1" smtClean="0"/>
              <a:t>female</a:t>
            </a:r>
            <a:r>
              <a:rPr lang="lv-LV" dirty="0" smtClean="0"/>
              <a:t> </a:t>
            </a:r>
            <a:r>
              <a:rPr lang="lv-LV" dirty="0" err="1" smtClean="0"/>
              <a:t>employment</a:t>
            </a:r>
            <a:r>
              <a:rPr lang="lv-LV" dirty="0" smtClean="0"/>
              <a:t>).</a:t>
            </a:r>
          </a:p>
          <a:p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education</a:t>
            </a:r>
            <a:r>
              <a:rPr lang="lv-LV" dirty="0" smtClean="0"/>
              <a:t> </a:t>
            </a:r>
            <a:r>
              <a:rPr lang="lv-LV" dirty="0" err="1" smtClean="0"/>
              <a:t>sector</a:t>
            </a:r>
            <a:r>
              <a:rPr lang="lv-LV" dirty="0" smtClean="0"/>
              <a:t>. </a:t>
            </a:r>
            <a:r>
              <a:rPr lang="lv-LV" dirty="0" err="1" smtClean="0"/>
              <a:t>Average</a:t>
            </a:r>
            <a:r>
              <a:rPr lang="lv-LV" dirty="0" smtClean="0"/>
              <a:t> </a:t>
            </a:r>
            <a:r>
              <a:rPr lang="lv-LV" dirty="0" err="1" smtClean="0"/>
              <a:t>age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highest</a:t>
            </a:r>
            <a:r>
              <a:rPr lang="lv-LV" dirty="0" smtClean="0"/>
              <a:t> </a:t>
            </a:r>
            <a:r>
              <a:rPr lang="lv-LV" dirty="0" err="1" smtClean="0"/>
              <a:t>among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sectors</a:t>
            </a:r>
            <a:r>
              <a:rPr lang="lv-LV" dirty="0" smtClean="0"/>
              <a:t> (43.4:38.6 </a:t>
            </a:r>
            <a:r>
              <a:rPr lang="lv-LV" dirty="0" err="1" smtClean="0"/>
              <a:t>yrs</a:t>
            </a:r>
            <a:r>
              <a:rPr lang="lv-LV" dirty="0" smtClean="0"/>
              <a:t>).</a:t>
            </a:r>
          </a:p>
          <a:p>
            <a:r>
              <a:rPr lang="lv-LV" dirty="0" err="1" smtClean="0"/>
              <a:t>Most</a:t>
            </a:r>
            <a:r>
              <a:rPr lang="lv-LV" dirty="0" smtClean="0"/>
              <a:t> </a:t>
            </a:r>
            <a:r>
              <a:rPr lang="lv-LV" dirty="0" err="1" smtClean="0"/>
              <a:t>rapidly</a:t>
            </a:r>
            <a:r>
              <a:rPr lang="lv-LV" dirty="0" smtClean="0"/>
              <a:t> </a:t>
            </a:r>
            <a:r>
              <a:rPr lang="lv-LV" dirty="0" err="1" smtClean="0"/>
              <a:t>greying</a:t>
            </a:r>
            <a:r>
              <a:rPr lang="lv-LV" dirty="0" smtClean="0"/>
              <a:t> </a:t>
            </a:r>
            <a:r>
              <a:rPr lang="lv-LV" dirty="0" err="1" smtClean="0"/>
              <a:t>sector</a:t>
            </a:r>
            <a:r>
              <a:rPr lang="lv-LV" dirty="0" smtClean="0"/>
              <a:t> (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average</a:t>
            </a:r>
            <a:r>
              <a:rPr lang="lv-LV" dirty="0" smtClean="0"/>
              <a:t> 2.8yrs </a:t>
            </a:r>
            <a:r>
              <a:rPr lang="lv-LV" dirty="0" err="1" smtClean="0"/>
              <a:t>older</a:t>
            </a:r>
            <a:r>
              <a:rPr lang="lv-LV" dirty="0" smtClean="0"/>
              <a:t> ,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education</a:t>
            </a:r>
            <a:r>
              <a:rPr lang="lv-LV" dirty="0" smtClean="0"/>
              <a:t> +5.2yrs).</a:t>
            </a:r>
          </a:p>
          <a:p>
            <a:r>
              <a:rPr lang="lv-LV" dirty="0" smtClean="0"/>
              <a:t>OECD </a:t>
            </a:r>
            <a:r>
              <a:rPr lang="lv-LV" dirty="0" err="1" smtClean="0"/>
              <a:t>study</a:t>
            </a:r>
            <a:r>
              <a:rPr lang="lv-LV" dirty="0" smtClean="0"/>
              <a:t>: </a:t>
            </a:r>
            <a:r>
              <a:rPr lang="lv-LV" dirty="0" err="1" smtClean="0"/>
              <a:t>teachers</a:t>
            </a:r>
            <a:r>
              <a:rPr lang="lv-LV" dirty="0" smtClean="0"/>
              <a:t> 50+ (10-20 % </a:t>
            </a:r>
            <a:r>
              <a:rPr lang="lv-LV" dirty="0" err="1" smtClean="0"/>
              <a:t>Korea</a:t>
            </a:r>
            <a:r>
              <a:rPr lang="lv-LV" dirty="0" smtClean="0"/>
              <a:t>, </a:t>
            </a:r>
            <a:r>
              <a:rPr lang="lv-LV" dirty="0" err="1" smtClean="0"/>
              <a:t>Pt</a:t>
            </a:r>
            <a:r>
              <a:rPr lang="lv-LV" dirty="0" smtClean="0"/>
              <a:t>, Au), 24-27% - UK, </a:t>
            </a:r>
            <a:r>
              <a:rPr lang="lv-LV" dirty="0" err="1" smtClean="0"/>
              <a:t>Sw</a:t>
            </a:r>
            <a:r>
              <a:rPr lang="lv-LV" dirty="0" smtClean="0"/>
              <a:t>, 31-35% NZ, No, F, </a:t>
            </a:r>
            <a:r>
              <a:rPr lang="lv-LV" dirty="0" err="1" smtClean="0"/>
              <a:t>Nl</a:t>
            </a:r>
            <a:r>
              <a:rPr lang="lv-LV" dirty="0" smtClean="0"/>
              <a:t>; 39+% </a:t>
            </a:r>
            <a:r>
              <a:rPr lang="lv-LV" dirty="0" err="1" smtClean="0"/>
              <a:t>Se</a:t>
            </a:r>
            <a:r>
              <a:rPr lang="lv-LV" dirty="0" smtClean="0"/>
              <a:t>, It, </a:t>
            </a:r>
            <a:r>
              <a:rPr lang="lv-LV" dirty="0" err="1" smtClean="0"/>
              <a:t>De</a:t>
            </a:r>
            <a:r>
              <a:rPr lang="lv-LV" dirty="0" smtClean="0"/>
              <a:t>  </a:t>
            </a:r>
          </a:p>
          <a:p>
            <a:r>
              <a:rPr lang="lv-LV" dirty="0" smtClean="0"/>
              <a:t>USA (SASS </a:t>
            </a:r>
            <a:r>
              <a:rPr lang="lv-LV" dirty="0" err="1" smtClean="0"/>
              <a:t>study</a:t>
            </a:r>
            <a:r>
              <a:rPr lang="lv-LV" dirty="0" smtClean="0"/>
              <a:t>) </a:t>
            </a:r>
            <a:r>
              <a:rPr lang="lv-LV" dirty="0" err="1" smtClean="0"/>
              <a:t>curve</a:t>
            </a:r>
            <a:r>
              <a:rPr lang="lv-LV" dirty="0" smtClean="0"/>
              <a:t>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two</a:t>
            </a:r>
            <a:r>
              <a:rPr lang="lv-LV" dirty="0" smtClean="0"/>
              <a:t> </a:t>
            </a:r>
            <a:r>
              <a:rPr lang="lv-LV" dirty="0" err="1" smtClean="0"/>
              <a:t>peaks</a:t>
            </a:r>
            <a:r>
              <a:rPr lang="lv-LV" dirty="0" smtClean="0"/>
              <a:t> - </a:t>
            </a:r>
            <a:r>
              <a:rPr lang="lv-LV" dirty="0" err="1" smtClean="0"/>
              <a:t>young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old</a:t>
            </a:r>
            <a:r>
              <a:rPr lang="lv-LV" dirty="0" smtClean="0"/>
              <a:t> </a:t>
            </a:r>
            <a:r>
              <a:rPr lang="lv-LV" dirty="0" err="1" smtClean="0"/>
              <a:t>teachers</a:t>
            </a:r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lv-LV" dirty="0" err="1" smtClean="0"/>
              <a:t>Consequences</a:t>
            </a:r>
            <a:r>
              <a:rPr lang="lv-LV" dirty="0" smtClean="0"/>
              <a:t>, </a:t>
            </a:r>
            <a:r>
              <a:rPr lang="lv-LV" dirty="0" err="1" smtClean="0"/>
              <a:t>problems</a:t>
            </a: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economical</a:t>
            </a:r>
            <a:r>
              <a:rPr lang="lv-LV" dirty="0" smtClean="0"/>
              <a:t> </a:t>
            </a:r>
            <a:r>
              <a:rPr lang="lv-LV" dirty="0" err="1" smtClean="0"/>
              <a:t>consequences</a:t>
            </a:r>
            <a:r>
              <a:rPr lang="lv-LV" dirty="0" smtClean="0"/>
              <a:t>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difficult</a:t>
            </a:r>
            <a:r>
              <a:rPr lang="lv-LV" dirty="0" smtClean="0"/>
              <a:t> to </a:t>
            </a:r>
            <a:r>
              <a:rPr lang="lv-LV" dirty="0" err="1" smtClean="0"/>
              <a:t>predict</a:t>
            </a:r>
            <a:r>
              <a:rPr lang="lv-LV" dirty="0" smtClean="0"/>
              <a:t> </a:t>
            </a:r>
            <a:r>
              <a:rPr lang="lv-LV" dirty="0" err="1" smtClean="0"/>
              <a:t>because</a:t>
            </a:r>
            <a:r>
              <a:rPr lang="lv-LV" dirty="0" smtClean="0"/>
              <a:t> </a:t>
            </a:r>
            <a:r>
              <a:rPr lang="lv-LV" dirty="0" err="1" smtClean="0"/>
              <a:t>older</a:t>
            </a:r>
            <a:r>
              <a:rPr lang="lv-LV" dirty="0" smtClean="0"/>
              <a:t> </a:t>
            </a:r>
            <a:r>
              <a:rPr lang="lv-LV" dirty="0" err="1" smtClean="0"/>
              <a:t>workers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future</a:t>
            </a:r>
            <a:r>
              <a:rPr lang="lv-LV" dirty="0" smtClean="0"/>
              <a:t> </a:t>
            </a:r>
            <a:r>
              <a:rPr lang="lv-LV" dirty="0" err="1" smtClean="0"/>
              <a:t>may</a:t>
            </a:r>
            <a:r>
              <a:rPr lang="lv-LV" dirty="0" smtClean="0"/>
              <a:t> </a:t>
            </a:r>
            <a:r>
              <a:rPr lang="lv-LV" dirty="0" err="1" smtClean="0"/>
              <a:t>not</a:t>
            </a:r>
            <a:r>
              <a:rPr lang="lv-LV" dirty="0" smtClean="0"/>
              <a:t> </a:t>
            </a:r>
            <a:r>
              <a:rPr lang="lv-LV" dirty="0" err="1" smtClean="0"/>
              <a:t>have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same</a:t>
            </a:r>
            <a:r>
              <a:rPr lang="lv-LV" dirty="0" smtClean="0"/>
              <a:t> </a:t>
            </a:r>
            <a:r>
              <a:rPr lang="lv-LV" dirty="0" err="1" smtClean="0"/>
              <a:t>characteristics</a:t>
            </a:r>
            <a:r>
              <a:rPr lang="lv-LV" dirty="0" smtClean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older</a:t>
            </a:r>
            <a:r>
              <a:rPr lang="lv-LV" dirty="0" smtClean="0"/>
              <a:t> </a:t>
            </a:r>
            <a:r>
              <a:rPr lang="lv-LV" dirty="0" err="1" smtClean="0"/>
              <a:t>workers</a:t>
            </a:r>
            <a:r>
              <a:rPr lang="lv-LV" dirty="0" smtClean="0"/>
              <a:t> </a:t>
            </a:r>
            <a:r>
              <a:rPr lang="lv-LV" dirty="0" err="1" smtClean="0"/>
              <a:t>today</a:t>
            </a:r>
            <a:r>
              <a:rPr lang="lv-LV" dirty="0" smtClean="0"/>
              <a:t>.</a:t>
            </a:r>
          </a:p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workforce</a:t>
            </a:r>
            <a:r>
              <a:rPr lang="lv-LV" dirty="0" smtClean="0"/>
              <a:t> </a:t>
            </a:r>
            <a:r>
              <a:rPr lang="lv-LV" dirty="0" err="1" smtClean="0"/>
              <a:t>could</a:t>
            </a:r>
            <a:r>
              <a:rPr lang="lv-LV" dirty="0" smtClean="0"/>
              <a:t> </a:t>
            </a:r>
            <a:r>
              <a:rPr lang="lv-LV" dirty="0" err="1" smtClean="0"/>
              <a:t>slow</a:t>
            </a:r>
            <a:r>
              <a:rPr lang="lv-LV" dirty="0" smtClean="0"/>
              <a:t> </a:t>
            </a:r>
            <a:r>
              <a:rPr lang="lv-LV" dirty="0" err="1" smtClean="0"/>
              <a:t>down</a:t>
            </a:r>
            <a:r>
              <a:rPr lang="lv-LV" dirty="0" smtClean="0"/>
              <a:t> </a:t>
            </a:r>
            <a:r>
              <a:rPr lang="lv-LV" dirty="0" err="1" smtClean="0"/>
              <a:t>economic</a:t>
            </a:r>
            <a:r>
              <a:rPr lang="lv-LV" dirty="0" smtClean="0"/>
              <a:t> </a:t>
            </a:r>
            <a:r>
              <a:rPr lang="lv-LV" dirty="0" err="1" smtClean="0"/>
              <a:t>growth</a:t>
            </a:r>
            <a:r>
              <a:rPr lang="lv-LV" dirty="0" smtClean="0"/>
              <a:t> </a:t>
            </a:r>
            <a:r>
              <a:rPr lang="lv-LV" dirty="0" err="1" smtClean="0"/>
              <a:t>performance</a:t>
            </a:r>
            <a:r>
              <a:rPr lang="lv-LV" dirty="0" smtClean="0"/>
              <a:t>.</a:t>
            </a:r>
          </a:p>
          <a:p>
            <a:r>
              <a:rPr lang="lv-LV" dirty="0" smtClean="0"/>
              <a:t>LF </a:t>
            </a:r>
            <a:r>
              <a:rPr lang="lv-LV" dirty="0" err="1" smtClean="0"/>
              <a:t>participation</a:t>
            </a:r>
            <a:r>
              <a:rPr lang="lv-LV" dirty="0" smtClean="0"/>
              <a:t> </a:t>
            </a:r>
            <a:r>
              <a:rPr lang="lv-LV" dirty="0" err="1" smtClean="0"/>
              <a:t>rates</a:t>
            </a:r>
            <a:r>
              <a:rPr lang="lv-LV" dirty="0" smtClean="0"/>
              <a:t> </a:t>
            </a:r>
            <a:r>
              <a:rPr lang="lv-LV" dirty="0" err="1" smtClean="0"/>
              <a:t>fall</a:t>
            </a:r>
            <a:r>
              <a:rPr lang="lv-LV" dirty="0" smtClean="0"/>
              <a:t> </a:t>
            </a:r>
            <a:r>
              <a:rPr lang="lv-LV" dirty="0" err="1" smtClean="0"/>
              <a:t>after</a:t>
            </a:r>
            <a:r>
              <a:rPr lang="lv-LV" dirty="0" smtClean="0"/>
              <a:t> </a:t>
            </a:r>
            <a:r>
              <a:rPr lang="lv-LV" dirty="0" err="1" smtClean="0"/>
              <a:t>age</a:t>
            </a:r>
            <a:r>
              <a:rPr lang="lv-LV" dirty="0" smtClean="0"/>
              <a:t> 54, </a:t>
            </a:r>
            <a:r>
              <a:rPr lang="lv-LV" dirty="0" err="1" smtClean="0"/>
              <a:t>therefore</a:t>
            </a:r>
            <a:r>
              <a:rPr lang="lv-LV" dirty="0" smtClean="0"/>
              <a:t> </a:t>
            </a:r>
            <a:r>
              <a:rPr lang="lv-LV" dirty="0" err="1" smtClean="0"/>
              <a:t>older</a:t>
            </a:r>
            <a:r>
              <a:rPr lang="lv-LV" dirty="0" smtClean="0"/>
              <a:t> </a:t>
            </a:r>
            <a:r>
              <a:rPr lang="lv-LV" dirty="0" err="1" smtClean="0"/>
              <a:t>forkforce</a:t>
            </a:r>
            <a:r>
              <a:rPr lang="lv-LV" dirty="0" smtClean="0"/>
              <a:t> </a:t>
            </a:r>
            <a:r>
              <a:rPr lang="lv-LV" dirty="0" err="1" smtClean="0"/>
              <a:t>have</a:t>
            </a:r>
            <a:r>
              <a:rPr lang="lv-LV" dirty="0" smtClean="0"/>
              <a:t> </a:t>
            </a:r>
            <a:r>
              <a:rPr lang="lv-LV" dirty="0" err="1" smtClean="0"/>
              <a:t>lower</a:t>
            </a:r>
            <a:r>
              <a:rPr lang="lv-LV" dirty="0" smtClean="0"/>
              <a:t> </a:t>
            </a:r>
            <a:r>
              <a:rPr lang="lv-LV" dirty="0" err="1" smtClean="0"/>
              <a:t>average</a:t>
            </a:r>
            <a:r>
              <a:rPr lang="lv-LV" dirty="0" smtClean="0"/>
              <a:t> </a:t>
            </a:r>
            <a:r>
              <a:rPr lang="lv-LV" dirty="0" err="1" smtClean="0"/>
              <a:t>rate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participation</a:t>
            </a:r>
            <a:r>
              <a:rPr lang="lv-LV" dirty="0" smtClean="0"/>
              <a:t>. </a:t>
            </a:r>
          </a:p>
          <a:p>
            <a:r>
              <a:rPr lang="lv-LV" dirty="0" err="1" smtClean="0"/>
              <a:t>Supply</a:t>
            </a:r>
            <a:r>
              <a:rPr lang="lv-LV" dirty="0" smtClean="0"/>
              <a:t> </a:t>
            </a:r>
            <a:r>
              <a:rPr lang="lv-LV" dirty="0" err="1" smtClean="0"/>
              <a:t>problems</a:t>
            </a:r>
            <a:r>
              <a:rPr lang="lv-LV" dirty="0" smtClean="0"/>
              <a:t> 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future</a:t>
            </a:r>
            <a:r>
              <a:rPr lang="lv-LV" dirty="0" smtClean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an</a:t>
            </a:r>
            <a:r>
              <a:rPr lang="lv-LV" dirty="0" smtClean="0"/>
              <a:t> </a:t>
            </a:r>
            <a:r>
              <a:rPr lang="lv-LV" dirty="0" err="1" smtClean="0"/>
              <a:t>increasing</a:t>
            </a:r>
            <a:r>
              <a:rPr lang="lv-LV" dirty="0" smtClean="0"/>
              <a:t> </a:t>
            </a:r>
            <a:r>
              <a:rPr lang="lv-LV" dirty="0" err="1" smtClean="0"/>
              <a:t>number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teachers</a:t>
            </a:r>
            <a:r>
              <a:rPr lang="lv-LV" dirty="0" smtClean="0"/>
              <a:t> </a:t>
            </a:r>
            <a:r>
              <a:rPr lang="lv-LV" dirty="0" err="1" smtClean="0"/>
              <a:t>reach</a:t>
            </a:r>
            <a:r>
              <a:rPr lang="lv-LV" dirty="0" smtClean="0"/>
              <a:t> </a:t>
            </a:r>
            <a:r>
              <a:rPr lang="lv-LV" dirty="0" err="1" smtClean="0"/>
              <a:t>retirement</a:t>
            </a:r>
            <a:r>
              <a:rPr lang="lv-LV" dirty="0" smtClean="0"/>
              <a:t> </a:t>
            </a:r>
            <a:r>
              <a:rPr lang="lv-LV" dirty="0" err="1" smtClean="0"/>
              <a:t>age</a:t>
            </a:r>
            <a:r>
              <a:rPr lang="lv-LV" dirty="0" smtClean="0"/>
              <a:t>. </a:t>
            </a:r>
          </a:p>
          <a:p>
            <a:r>
              <a:rPr lang="lv-LV" dirty="0" err="1" smtClean="0"/>
              <a:t>Unless</a:t>
            </a:r>
            <a:r>
              <a:rPr lang="lv-LV" dirty="0" smtClean="0"/>
              <a:t> </a:t>
            </a:r>
            <a:r>
              <a:rPr lang="lv-LV" dirty="0" err="1" smtClean="0"/>
              <a:t>older</a:t>
            </a:r>
            <a:r>
              <a:rPr lang="lv-LV" dirty="0" smtClean="0"/>
              <a:t> </a:t>
            </a:r>
            <a:r>
              <a:rPr lang="lv-LV" dirty="0" err="1" smtClean="0"/>
              <a:t>teachers</a:t>
            </a:r>
            <a:r>
              <a:rPr lang="lv-LV" dirty="0" smtClean="0"/>
              <a:t> </a:t>
            </a:r>
            <a:r>
              <a:rPr lang="lv-LV" dirty="0" err="1" smtClean="0"/>
              <a:t>can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persuaded</a:t>
            </a:r>
            <a:r>
              <a:rPr lang="lv-LV" dirty="0" smtClean="0"/>
              <a:t> to </a:t>
            </a:r>
            <a:r>
              <a:rPr lang="lv-LV" dirty="0" err="1" smtClean="0"/>
              <a:t>stay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LF, </a:t>
            </a:r>
            <a:r>
              <a:rPr lang="lv-LV" dirty="0" err="1" smtClean="0"/>
              <a:t>labour</a:t>
            </a:r>
            <a:r>
              <a:rPr lang="lv-LV" dirty="0" smtClean="0"/>
              <a:t> </a:t>
            </a:r>
            <a:r>
              <a:rPr lang="lv-LV" dirty="0" err="1" smtClean="0"/>
              <a:t>shortages</a:t>
            </a:r>
            <a:r>
              <a:rPr lang="lv-LV" dirty="0" smtClean="0"/>
              <a:t> </a:t>
            </a:r>
            <a:r>
              <a:rPr lang="lv-LV" dirty="0" err="1" smtClean="0"/>
              <a:t>could</a:t>
            </a:r>
            <a:r>
              <a:rPr lang="lv-LV" dirty="0" smtClean="0"/>
              <a:t> </a:t>
            </a:r>
            <a:r>
              <a:rPr lang="lv-LV" dirty="0" err="1" smtClean="0"/>
              <a:t>occur</a:t>
            </a:r>
            <a:r>
              <a:rPr lang="lv-LV" dirty="0" smtClean="0"/>
              <a:t> </a:t>
            </a:r>
            <a:r>
              <a:rPr lang="lv-LV" dirty="0" err="1" smtClean="0"/>
              <a:t>resulting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increased</a:t>
            </a:r>
            <a:r>
              <a:rPr lang="lv-LV" dirty="0" smtClean="0"/>
              <a:t> </a:t>
            </a:r>
            <a:r>
              <a:rPr lang="lv-LV" dirty="0" err="1" smtClean="0"/>
              <a:t>pressure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wages</a:t>
            </a:r>
            <a:r>
              <a:rPr lang="lv-LV" dirty="0" smtClean="0"/>
              <a:t>. </a:t>
            </a:r>
          </a:p>
          <a:p>
            <a:r>
              <a:rPr lang="lv-LV" dirty="0" err="1" smtClean="0"/>
              <a:t>Risk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diminuition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quantity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quality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services</a:t>
            </a:r>
            <a:r>
              <a:rPr lang="lv-LV" dirty="0" smtClean="0"/>
              <a:t>.</a:t>
            </a:r>
          </a:p>
          <a:p>
            <a:r>
              <a:rPr lang="lv-LV" dirty="0" err="1" smtClean="0"/>
              <a:t>Cost</a:t>
            </a:r>
            <a:r>
              <a:rPr lang="lv-LV" dirty="0" smtClean="0"/>
              <a:t> </a:t>
            </a:r>
            <a:r>
              <a:rPr lang="lv-LV" dirty="0" err="1" smtClean="0"/>
              <a:t>implications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r>
              <a:rPr lang="lv-LV" dirty="0" smtClean="0"/>
              <a:t> </a:t>
            </a:r>
            <a:r>
              <a:rPr lang="lv-LV" dirty="0" err="1" smtClean="0"/>
              <a:t>budgets</a:t>
            </a:r>
            <a:r>
              <a:rPr lang="lv-LV" dirty="0" smtClean="0"/>
              <a:t> (USA </a:t>
            </a:r>
            <a:r>
              <a:rPr lang="lv-LV" dirty="0" err="1" smtClean="0"/>
              <a:t>study</a:t>
            </a:r>
            <a:r>
              <a:rPr lang="lv-LV" dirty="0" smtClean="0"/>
              <a:t>)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state</a:t>
            </a:r>
            <a:r>
              <a:rPr lang="lv-LV" dirty="0" smtClean="0"/>
              <a:t> </a:t>
            </a:r>
            <a:r>
              <a:rPr lang="lv-LV" dirty="0" err="1" smtClean="0"/>
              <a:t>pension</a:t>
            </a:r>
            <a:r>
              <a:rPr lang="lv-LV" dirty="0" smtClean="0"/>
              <a:t> </a:t>
            </a:r>
            <a:r>
              <a:rPr lang="lv-LV" dirty="0" err="1" smtClean="0"/>
              <a:t>systems</a:t>
            </a:r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Health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health</a:t>
            </a:r>
            <a:r>
              <a:rPr lang="lv-LV" dirty="0" smtClean="0"/>
              <a:t> risks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err="1" smtClean="0"/>
              <a:t>Illnesses</a:t>
            </a:r>
            <a:r>
              <a:rPr lang="lv-LV" dirty="0" smtClean="0"/>
              <a:t> </a:t>
            </a:r>
            <a:r>
              <a:rPr lang="lv-LV" dirty="0" err="1" smtClean="0"/>
              <a:t>related</a:t>
            </a:r>
            <a:r>
              <a:rPr lang="lv-LV" dirty="0" smtClean="0"/>
              <a:t> to </a:t>
            </a:r>
            <a:r>
              <a:rPr lang="lv-LV" dirty="0" err="1" smtClean="0"/>
              <a:t>ageing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general</a:t>
            </a:r>
            <a:r>
              <a:rPr lang="lv-LV" dirty="0" smtClean="0"/>
              <a:t> (</a:t>
            </a:r>
            <a:r>
              <a:rPr lang="en-US" dirty="0" smtClean="0"/>
              <a:t>the most frequent chronic conditions</a:t>
            </a:r>
            <a:r>
              <a:rPr lang="lv-LV" dirty="0" smtClean="0"/>
              <a:t> – </a:t>
            </a:r>
            <a:r>
              <a:rPr lang="lv-LV" dirty="0" err="1" smtClean="0"/>
              <a:t>hypertension</a:t>
            </a:r>
            <a:r>
              <a:rPr lang="lv-LV" dirty="0" smtClean="0"/>
              <a:t> 26%, </a:t>
            </a:r>
            <a:r>
              <a:rPr lang="lv-LV" dirty="0" err="1" smtClean="0"/>
              <a:t>artritis</a:t>
            </a:r>
            <a:r>
              <a:rPr lang="lv-LV" dirty="0" smtClean="0"/>
              <a:t> 24%, </a:t>
            </a:r>
            <a:r>
              <a:rPr lang="lv-LV" dirty="0" err="1" smtClean="0"/>
              <a:t>respiratory</a:t>
            </a:r>
            <a:r>
              <a:rPr lang="lv-LV" dirty="0" smtClean="0"/>
              <a:t> </a:t>
            </a:r>
            <a:r>
              <a:rPr lang="lv-LV" dirty="0" err="1" smtClean="0"/>
              <a:t>diseases</a:t>
            </a:r>
            <a:r>
              <a:rPr lang="lv-LV" dirty="0" smtClean="0"/>
              <a:t> 20%,</a:t>
            </a:r>
          </a:p>
          <a:p>
            <a:r>
              <a:rPr lang="lv-LV" dirty="0" err="1" smtClean="0"/>
              <a:t>Occupational</a:t>
            </a:r>
            <a:r>
              <a:rPr lang="lv-LV" dirty="0" smtClean="0"/>
              <a:t> </a:t>
            </a:r>
            <a:r>
              <a:rPr lang="lv-LV" dirty="0" err="1" smtClean="0"/>
              <a:t>diseases</a:t>
            </a:r>
            <a:r>
              <a:rPr lang="lv-LV" dirty="0" smtClean="0"/>
              <a:t> (</a:t>
            </a:r>
            <a:r>
              <a:rPr lang="lv-LV" dirty="0" err="1" smtClean="0"/>
              <a:t>back</a:t>
            </a:r>
            <a:r>
              <a:rPr lang="lv-LV" dirty="0" smtClean="0"/>
              <a:t>, </a:t>
            </a:r>
            <a:r>
              <a:rPr lang="lv-LV" dirty="0" err="1" smtClean="0"/>
              <a:t>voice</a:t>
            </a:r>
            <a:r>
              <a:rPr lang="lv-LV" dirty="0" smtClean="0"/>
              <a:t>, </a:t>
            </a:r>
            <a:r>
              <a:rPr lang="lv-LV" dirty="0" err="1" smtClean="0"/>
              <a:t>burn</a:t>
            </a:r>
            <a:r>
              <a:rPr lang="lv-LV" dirty="0" smtClean="0"/>
              <a:t> </a:t>
            </a:r>
            <a:r>
              <a:rPr lang="lv-LV" dirty="0" err="1" smtClean="0"/>
              <a:t>out</a:t>
            </a:r>
            <a:r>
              <a:rPr lang="lv-LV" dirty="0" smtClean="0"/>
              <a:t>, </a:t>
            </a:r>
            <a:r>
              <a:rPr lang="lv-LV" dirty="0" err="1" smtClean="0"/>
              <a:t>psychological</a:t>
            </a:r>
            <a:r>
              <a:rPr lang="lv-LV" dirty="0" smtClean="0"/>
              <a:t>  </a:t>
            </a:r>
            <a:r>
              <a:rPr lang="lv-LV" dirty="0" err="1" smtClean="0"/>
              <a:t>problems</a:t>
            </a:r>
            <a:r>
              <a:rPr lang="lv-LV" dirty="0" smtClean="0"/>
              <a:t>)</a:t>
            </a:r>
          </a:p>
          <a:p>
            <a:r>
              <a:rPr lang="lv-LV" dirty="0" smtClean="0"/>
              <a:t>Risks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teachers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particular</a:t>
            </a:r>
            <a:r>
              <a:rPr lang="lv-LV" dirty="0" smtClean="0"/>
              <a:t> </a:t>
            </a:r>
            <a:r>
              <a:rPr lang="lv-LV" dirty="0" err="1" smtClean="0"/>
              <a:t>subjects</a:t>
            </a:r>
            <a:r>
              <a:rPr lang="lv-LV" dirty="0" smtClean="0"/>
              <a:t> (PE)</a:t>
            </a:r>
          </a:p>
          <a:p>
            <a:endParaRPr lang="lv-LV" dirty="0"/>
          </a:p>
          <a:p>
            <a:r>
              <a:rPr lang="lv-LV" dirty="0" err="1" smtClean="0"/>
              <a:t>Service</a:t>
            </a:r>
            <a:r>
              <a:rPr lang="lv-LV" dirty="0" smtClean="0"/>
              <a:t> </a:t>
            </a:r>
            <a:r>
              <a:rPr lang="lv-LV" dirty="0" err="1" smtClean="0"/>
              <a:t>pensions</a:t>
            </a:r>
            <a:r>
              <a:rPr lang="lv-LV" dirty="0" smtClean="0"/>
              <a:t>. </a:t>
            </a:r>
            <a:r>
              <a:rPr lang="lv-LV" dirty="0" err="1" smtClean="0"/>
              <a:t>Early</a:t>
            </a:r>
            <a:r>
              <a:rPr lang="lv-LV" dirty="0" smtClean="0"/>
              <a:t> </a:t>
            </a:r>
            <a:r>
              <a:rPr lang="lv-LV" dirty="0" err="1" smtClean="0"/>
              <a:t>retirement</a:t>
            </a:r>
            <a:r>
              <a:rPr lang="lv-LV" dirty="0" smtClean="0"/>
              <a:t> </a:t>
            </a:r>
            <a:r>
              <a:rPr lang="lv-LV" dirty="0" err="1" smtClean="0"/>
              <a:t>pensions</a:t>
            </a:r>
            <a:r>
              <a:rPr lang="lv-LV" dirty="0" smtClean="0"/>
              <a:t>?</a:t>
            </a:r>
          </a:p>
          <a:p>
            <a:r>
              <a:rPr lang="lv-LV" dirty="0" err="1" smtClean="0"/>
              <a:t>Pros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contras</a:t>
            </a:r>
            <a:r>
              <a:rPr lang="lv-LV" dirty="0" smtClean="0"/>
              <a:t>? </a:t>
            </a:r>
            <a:r>
              <a:rPr lang="lv-LV" dirty="0" err="1" smtClean="0"/>
              <a:t>Does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 </a:t>
            </a:r>
            <a:r>
              <a:rPr lang="lv-LV" dirty="0" err="1" smtClean="0"/>
              <a:t>country</a:t>
            </a:r>
            <a:r>
              <a:rPr lang="lv-LV" dirty="0" smtClean="0"/>
              <a:t> </a:t>
            </a:r>
            <a:r>
              <a:rPr lang="lv-LV" dirty="0" err="1" smtClean="0"/>
              <a:t>has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service</a:t>
            </a:r>
            <a:r>
              <a:rPr lang="lv-LV" dirty="0" smtClean="0"/>
              <a:t> </a:t>
            </a:r>
            <a:r>
              <a:rPr lang="lv-LV" dirty="0" err="1" smtClean="0"/>
              <a:t>pension</a:t>
            </a:r>
            <a:r>
              <a:rPr lang="lv-LV" dirty="0" smtClean="0"/>
              <a:t> </a:t>
            </a:r>
            <a:r>
              <a:rPr lang="lv-LV" dirty="0" err="1" smtClean="0"/>
              <a:t>system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teachers</a:t>
            </a:r>
            <a:r>
              <a:rPr lang="lv-LV" dirty="0" smtClean="0"/>
              <a:t>?</a:t>
            </a:r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Unit xmlns="db13979b-e751-4565-a77b-71e7edb4f069"/>
    <EIRegion xmlns="db13979b-e751-4565-a77b-71e7edb4f069"/>
    <AvailableOnWebsite xmlns="db13979b-e751-4565-a77b-71e7edb4f069">true</AvailableOnWebsite>
    <EIOrgan xmlns="db13979b-e751-4565-a77b-71e7edb4f069"/>
    <EI_x0020_Event xmlns="db13979b-e751-4565-a77b-71e7edb4f069" xsi:nil="true"/>
    <EITopic xmlns="db13979b-e751-4565-a77b-71e7edb4f069"/>
    <DocumentSource xmlns="db13979b-e751-4565-a77b-71e7edb4f069" xsi:nil="true"/>
    <DocumentLanguage xmlns="db13979b-e751-4565-a77b-71e7edb4f069">English</DocumentLanguage>
    <Date xmlns="db13979b-e751-4565-a77b-71e7edb4f069" xsi:nil="true"/>
    <EITermbaseTaxHTField0 xmlns="db13979b-e751-4565-a77b-71e7edb4f069">
      <Terms xmlns="http://schemas.microsoft.com/office/infopath/2007/PartnerControls"/>
    </EITermbaseTaxHTField0>
    <TaxCatchAll xmlns="db13979b-e751-4565-a77b-71e7edb4f069"/>
    <l360261a294540c48d9b0fdee2fb1d22 xmlns="db13979b-e751-4565-a77b-71e7edb4f069">
      <Terms xmlns="http://schemas.microsoft.com/office/infopath/2007/PartnerControls"/>
    </l360261a294540c48d9b0fdee2fb1d22>
    <kd7281ab553349538e0242a0ee89a9e1 xmlns="db13979b-e751-4565-a77b-71e7edb4f069">
      <Terms xmlns="http://schemas.microsoft.com/office/infopath/2007/PartnerControls"/>
    </kd7281ab553349538e0242a0ee89a9e1>
    <i64256cf79b641ea809ba8b9a8069568 xmlns="db13979b-e751-4565-a77b-71e7edb4f069">
      <Terms xmlns="http://schemas.microsoft.com/office/infopath/2007/PartnerControls"/>
    </i64256cf79b641ea809ba8b9a8069568>
    <o79ce48fd8d44e5eaac3fd0fc82a2951 xmlns="db13979b-e751-4565-a77b-71e7edb4f069">
      <Terms xmlns="http://schemas.microsoft.com/office/infopath/2007/PartnerControls"/>
    </o79ce48fd8d44e5eaac3fd0fc82a2951>
    <hd0be951f11940a08013d67eec6505c8 xmlns="db13979b-e751-4565-a77b-71e7edb4f069">
      <Terms xmlns="http://schemas.microsoft.com/office/infopath/2007/PartnerControls"/>
    </hd0be951f11940a08013d67eec6505c8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I Document" ma:contentTypeID="0x010100AA2F8202531E2B479DC903BD7BCD5C3F00E04239BAE3CFF643A8203BF81E96DC51" ma:contentTypeVersion="53" ma:contentTypeDescription="" ma:contentTypeScope="" ma:versionID="3ecdb67ee59564c7ec43419591cb38be">
  <xsd:schema xmlns:xsd="http://www.w3.org/2001/XMLSchema" xmlns:xs="http://www.w3.org/2001/XMLSchema" xmlns:p="http://schemas.microsoft.com/office/2006/metadata/properties" xmlns:ns2="db13979b-e751-4565-a77b-71e7edb4f069" targetNamespace="http://schemas.microsoft.com/office/2006/metadata/properties" ma:root="true" ma:fieldsID="68c9f9e723ff3b8d29c1e4b1699411ec" ns2:_="">
    <xsd:import namespace="db13979b-e751-4565-a77b-71e7edb4f069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DocumentLanguage" minOccurs="0"/>
                <xsd:element ref="ns2:AvailableOnWebsite" minOccurs="0"/>
                <xsd:element ref="ns2:EIRegion" minOccurs="0"/>
                <xsd:element ref="ns2:EIUnit" minOccurs="0"/>
                <xsd:element ref="ns2:EIOrgan" minOccurs="0"/>
                <xsd:element ref="ns2:EI_x0020_Event" minOccurs="0"/>
                <xsd:element ref="ns2:EITopic" minOccurs="0"/>
                <xsd:element ref="ns2:DocumentSource" minOccurs="0"/>
                <xsd:element ref="ns2:EITermbaseTaxHTField0" minOccurs="0"/>
                <xsd:element ref="ns2:TaxCatchAll" minOccurs="0"/>
                <xsd:element ref="ns2:TaxCatchAllLabel" minOccurs="0"/>
                <xsd:element ref="ns2:l360261a294540c48d9b0fdee2fb1d22" minOccurs="0"/>
                <xsd:element ref="ns2:hd0be951f11940a08013d67eec6505c8" minOccurs="0"/>
                <xsd:element ref="ns2:o79ce48fd8d44e5eaac3fd0fc82a2951" minOccurs="0"/>
                <xsd:element ref="ns2:kd7281ab553349538e0242a0ee89a9e1" minOccurs="0"/>
                <xsd:element ref="ns2:i64256cf79b641ea809ba8b9a806956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3979b-e751-4565-a77b-71e7edb4f069" elementFormDefault="qualified">
    <xsd:import namespace="http://schemas.microsoft.com/office/2006/documentManagement/types"/>
    <xsd:import namespace="http://schemas.microsoft.com/office/infopath/2007/PartnerControls"/>
    <xsd:element name="Date" ma:index="2" nillable="true" ma:displayName="Date" ma:description="EI document date." ma:format="DateOnly" ma:internalName="Date">
      <xsd:simpleType>
        <xsd:restriction base="dms:DateTime"/>
      </xsd:simpleType>
    </xsd:element>
    <xsd:element name="DocumentLanguage" ma:index="5" nillable="true" ma:displayName="Document Language" ma:default="English" ma:format="RadioButtons" ma:internalName="DocumentLanguage">
      <xsd:simpleType>
        <xsd:restriction base="dms:Choice">
          <xsd:enumeration value="English"/>
          <xsd:enumeration value="French"/>
          <xsd:enumeration value="Spanish"/>
          <xsd:enumeration value="Other"/>
          <xsd:enumeration value="Multiple"/>
        </xsd:restriction>
      </xsd:simpleType>
    </xsd:element>
    <xsd:element name="AvailableOnWebsite" ma:index="6" nillable="true" ma:displayName="Available On Website" ma:default="1" ma:description="Make this document available on the public EI website." ma:internalName="AvailableOnWebsite">
      <xsd:simpleType>
        <xsd:restriction base="dms:Boolean"/>
      </xsd:simpleType>
    </xsd:element>
    <xsd:element name="EIRegion" ma:index="7" nillable="true" ma:displayName="EI Region" ma:description="Education International region." ma:hidden="true" ma:list="{29c7dc5d-89a6-4101-a71e-0c6c975a07cf}" ma:internalName="EIRegio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Unit" ma:index="8" nillable="true" ma:displayName="EI Unit" ma:hidden="true" ma:list="068bb678-3c6d-45ba-97bd-4f06a914f196" ma:internalName="EIUnit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Organ" ma:index="9" nillable="true" ma:displayName="EI Group" ma:hidden="true" ma:list="{2698a646-4c05-4ac8-9e4f-4a88bcd5d2e2}" ma:internalName="EIOrga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_x0020_Event" ma:index="11" nillable="true" ma:displayName="EI Event" ma:hidden="true" ma:list="{0292d145-1b29-4696-ba3c-d4afe19ee511}" ma:internalName="EI_x0020_Event" ma:readOnly="false" ma:showField="EventTitleForChoiceDropdown" ma:web="db13979b-e751-4565-a77b-71e7edb4f069">
      <xsd:simpleType>
        <xsd:restriction base="dms:Lookup"/>
      </xsd:simpleType>
    </xsd:element>
    <xsd:element name="EITopic" ma:index="12" nillable="true" ma:displayName="EI Topic" ma:hidden="true" ma:list="dd9f5b98-3a89-4125-b977-90d82d0197dd" ma:internalName="EITopic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Source" ma:index="13" nillable="true" ma:displayName="Document Source" ma:description="Organisation which issued the document." ma:list="{49ba241f-8346-4576-b9e1-b1a7b41f86e8}" ma:internalName="DocumentSource" ma:showField="Title" ma:web="db13979b-e751-4565-a77b-71e7edb4f069">
      <xsd:simpleType>
        <xsd:restriction base="dms:Lookup"/>
      </xsd:simpleType>
    </xsd:element>
    <xsd:element name="EITermbaseTaxHTField0" ma:index="19" nillable="true" ma:taxonomy="true" ma:internalName="EITermbaseTaxHTField0" ma:taxonomyFieldName="EITermbase" ma:displayName="EIDocType" ma:readOnly="false" ma:default="" ma:fieldId="{58649bc0-05b1-4c82-b72c-a96912b32633}" ma:taxonomyMulti="true" ma:sspId="0af2f461-2480-4a31-ac78-b054563ee389" ma:termSetId="2591b47b-c34c-4ee1-a350-73f6d52a17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e31c9898-5599-4d3d-bde2-aae45224e11b}" ma:internalName="TaxCatchAll" ma:showField="CatchAllData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e31c9898-5599-4d3d-bde2-aae45224e11b}" ma:internalName="TaxCatchAllLabel" ma:readOnly="true" ma:showField="CatchAllDataLabel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360261a294540c48d9b0fdee2fb1d22" ma:index="23" nillable="true" ma:taxonomy="true" ma:internalName="l360261a294540c48d9b0fdee2fb1d22" ma:taxonomyFieldName="EIEvent" ma:displayName="EIEvent" ma:default="" ma:fieldId="{5360261a-2945-40c4-8d9b-0fdee2fb1d22}" ma:taxonomyMulti="true" ma:sspId="0af2f461-2480-4a31-ac78-b054563ee389" ma:termSetId="46d855b6-eb13-4760-91d1-66f27ae7dc3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d0be951f11940a08013d67eec6505c8" ma:index="25" nillable="true" ma:taxonomy="true" ma:internalName="hd0be951f11940a08013d67eec6505c8" ma:taxonomyFieldName="EIUnit1" ma:displayName="EIUnit" ma:readOnly="false" ma:default="" ma:fieldId="{1d0be951-f119-40a0-8013-d67eec6505c8}" ma:taxonomyMulti="true" ma:sspId="0af2f461-2480-4a31-ac78-b054563ee389" ma:termSetId="5f7ca6b7-bc5d-4a29-b9c5-9d61f96be7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9ce48fd8d44e5eaac3fd0fc82a2951" ma:index="27" nillable="true" ma:taxonomy="true" ma:internalName="o79ce48fd8d44e5eaac3fd0fc82a2951" ma:taxonomyFieldName="EIGroup" ma:displayName="EIGroup" ma:default="" ma:fieldId="{879ce48f-d8d4-4e5e-aac3-fd0fc82a2951}" ma:taxonomyMulti="true" ma:sspId="0af2f461-2480-4a31-ac78-b054563ee389" ma:termSetId="1e97bc08-ae7e-4277-9be6-12765f62b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7281ab553349538e0242a0ee89a9e1" ma:index="29" nillable="true" ma:taxonomy="true" ma:internalName="kd7281ab553349538e0242a0ee89a9e1" ma:taxonomyFieldName="EITopic1" ma:displayName="EITopic" ma:default="" ma:fieldId="{4d7281ab-5533-4953-8e02-42a0ee89a9e1}" ma:taxonomyMulti="true" ma:sspId="0af2f461-2480-4a31-ac78-b054563ee389" ma:termSetId="e2436a82-f458-4e28-a4e0-fa06e0b951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4256cf79b641ea809ba8b9a8069568" ma:index="31" nillable="true" ma:taxonomy="true" ma:internalName="i64256cf79b641ea809ba8b9a8069568" ma:taxonomyFieldName="EIRegion1" ma:displayName="EIRegion" ma:default="" ma:fieldId="{264256cf-79b6-41ea-809b-a8b9a8069568}" ma:taxonomyMulti="true" ma:sspId="0af2f461-2480-4a31-ac78-b054563ee389" ma:termSetId="126f87e2-8982-4d73-8d0c-1d6ec05017e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customXsn xmlns="http://schemas.microsoft.com/office/2006/metadata/customXsn">
  <xsnLocation>http://portal/_cts/EIDocument/8b5470c660bc9b5ccustomXsn.xsn</xsnLocation>
  <cached>True</cached>
  <openByDefault>True</openByDefault>
  <xsnScope>http://portal</xsnScope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A259F3-C118-4B78-98BF-3C0D40FD208C}"/>
</file>

<file path=customXml/itemProps2.xml><?xml version="1.0" encoding="utf-8"?>
<ds:datastoreItem xmlns:ds="http://schemas.openxmlformats.org/officeDocument/2006/customXml" ds:itemID="{A4CA940A-A369-4768-8AAC-8332C7F91504}"/>
</file>

<file path=customXml/itemProps3.xml><?xml version="1.0" encoding="utf-8"?>
<ds:datastoreItem xmlns:ds="http://schemas.openxmlformats.org/officeDocument/2006/customXml" ds:itemID="{DA439061-C711-49A3-8135-59C01CED3DB1}"/>
</file>

<file path=customXml/itemProps4.xml><?xml version="1.0" encoding="utf-8"?>
<ds:datastoreItem xmlns:ds="http://schemas.openxmlformats.org/officeDocument/2006/customXml" ds:itemID="{93E83372-7C10-48BE-B59C-922348B7F692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883</Words>
  <Application>Microsoft Office PowerPoint</Application>
  <PresentationFormat>On-screen Show (4:3)</PresentationFormat>
  <Paragraphs>87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Ageing and the teaching profession  </vt:lpstr>
      <vt:lpstr>Plan of the workshop</vt:lpstr>
      <vt:lpstr>What is aging?</vt:lpstr>
      <vt:lpstr>Ageing society </vt:lpstr>
      <vt:lpstr>Is ageing workforce regarded as a high profile problem?</vt:lpstr>
      <vt:lpstr>Ageing policy (LV)</vt:lpstr>
      <vt:lpstr>Workforce</vt:lpstr>
      <vt:lpstr>Consequences, problems </vt:lpstr>
      <vt:lpstr>Health and health risks </vt:lpstr>
      <vt:lpstr>Retirement and financial security</vt:lpstr>
      <vt:lpstr>Your experience</vt:lpstr>
      <vt:lpstr>Slide 12</vt:lpstr>
      <vt:lpstr>Care of family members</vt:lpstr>
      <vt:lpstr>Quality of life and leisure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Ageing and the teaching profession  </dc:title>
  <dc:creator>Ilze</dc:creator>
  <cp:lastModifiedBy>Ilze</cp:lastModifiedBy>
  <cp:revision>19</cp:revision>
  <dcterms:created xsi:type="dcterms:W3CDTF">2011-01-21T04:21:35Z</dcterms:created>
  <dcterms:modified xsi:type="dcterms:W3CDTF">2011-01-21T11:00:08Z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0x010100AA2F8202531E2B479DC903BD7BCD5C3F00E04239BAE3CFF643A8203BF81E96DC51</vt:lpwstr>
  </property>
</Properties>
</file>