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29F11-C735-4753-A94D-CE18FF545F75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4F521-D0C1-4105-9E30-ACD7DDA2013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4F521-D0C1-4105-9E30-ACD7DDA20139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EC4401-5A04-428E-BAE8-3B8EA21EE7DA}" type="datetimeFigureOut">
              <a:rPr lang="th-TH" smtClean="0"/>
              <a:pPr/>
              <a:t>25/02/54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C51332-C00E-4EC3-AA59-44E031A22FFF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ln>
                  <a:solidFill>
                    <a:schemeClr val="accent5"/>
                  </a:solidFill>
                </a:ln>
              </a:rPr>
              <a:t>            Objectif égalité</a:t>
            </a:r>
            <a:endParaRPr lang="en-US" b="1" dirty="0">
              <a:ln>
                <a:solidFill>
                  <a:schemeClr val="accent5"/>
                </a:solidFill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i="1" dirty="0" smtClean="0"/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PREMIERE CONFERENCE MONDIALE DES </a:t>
            </a:r>
            <a:endParaRPr lang="fr-F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FEMMES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L'INTERNATIONALE DE </a:t>
            </a:r>
            <a:endParaRPr lang="fr-F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L'EDUCATION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fr-FR" dirty="0" smtClean="0"/>
              <a:t>                         20-23 </a:t>
            </a:r>
            <a:r>
              <a:rPr lang="fr-FR" dirty="0"/>
              <a:t>Janvier 2011, 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</a:t>
            </a:r>
            <a:r>
              <a:rPr lang="fr-FR"/>
              <a:t>Bangkok </a:t>
            </a:r>
            <a:r>
              <a:rPr lang="fr-FR" smtClean="0"/>
              <a:t> - THAILANDE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4400" b="1" dirty="0" smtClean="0"/>
          </a:p>
          <a:p>
            <a:pPr>
              <a:buNone/>
            </a:pPr>
            <a:endParaRPr lang="fr-FR" sz="4400" b="1" dirty="0"/>
          </a:p>
          <a:p>
            <a:pPr>
              <a:buNone/>
            </a:pPr>
            <a:r>
              <a:rPr lang="fr-FR" sz="4400" b="1" dirty="0" smtClean="0"/>
              <a:t>THEME</a:t>
            </a:r>
            <a:r>
              <a:rPr lang="fr-FR" sz="4400" b="1" dirty="0"/>
              <a:t>:  </a:t>
            </a:r>
            <a:r>
              <a:rPr lang="fr-FR" sz="4400" b="1" i="1" dirty="0"/>
              <a:t>Progrès réalisés par la CME pour réaliser l’éducation des filles : défis et </a:t>
            </a:r>
            <a:r>
              <a:rPr lang="fr-FR" sz="4400" b="1" i="1" dirty="0" smtClean="0"/>
              <a:t>réponses</a:t>
            </a:r>
          </a:p>
          <a:p>
            <a:endParaRPr lang="fr-FR" b="1" i="1" dirty="0"/>
          </a:p>
          <a:p>
            <a:endParaRPr lang="fr-FR" b="1" i="1" dirty="0" smtClean="0"/>
          </a:p>
          <a:p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INTRODUCTION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1999 : Initiation de la CME par IE et quelques organisations   </a:t>
            </a:r>
          </a:p>
          <a:p>
            <a:r>
              <a:rPr lang="fr-FR" dirty="0" smtClean="0"/>
              <a:t>But : Reconnaissance de l’Education comme un Droit fondamental </a:t>
            </a:r>
          </a:p>
          <a:p>
            <a:r>
              <a:rPr lang="fr-FR" dirty="0" smtClean="0"/>
              <a:t>Avril 2000:  </a:t>
            </a:r>
            <a:r>
              <a:rPr lang="fr-FR" dirty="0"/>
              <a:t>Forum  Mondial  sur l’Education </a:t>
            </a:r>
            <a:r>
              <a:rPr lang="fr-FR" dirty="0" smtClean="0"/>
              <a:t> </a:t>
            </a:r>
            <a:r>
              <a:rPr lang="fr-FR" dirty="0"/>
              <a:t>à Dakar </a:t>
            </a:r>
            <a:r>
              <a:rPr lang="fr-FR" dirty="0" smtClean="0"/>
              <a:t> </a:t>
            </a:r>
          </a:p>
          <a:p>
            <a:r>
              <a:rPr lang="fr-FR" dirty="0" smtClean="0"/>
              <a:t>Mission :Réaliser le </a:t>
            </a:r>
            <a:r>
              <a:rPr lang="fr-FR" dirty="0"/>
              <a:t>cadre  d’action de Dakar dans sa globalité. </a:t>
            </a:r>
            <a:endParaRPr lang="fr-FR" dirty="0" smtClean="0"/>
          </a:p>
          <a:p>
            <a:r>
              <a:rPr lang="fr-FR" dirty="0" err="1" smtClean="0"/>
              <a:t>Strategies</a:t>
            </a:r>
            <a:r>
              <a:rPr lang="fr-FR" dirty="0" smtClean="0"/>
              <a:t>: Plaidoyer  </a:t>
            </a:r>
            <a:r>
              <a:rPr lang="fr-FR" dirty="0"/>
              <a:t>de façon permanente  dans les coalitions nationales </a:t>
            </a:r>
            <a:r>
              <a:rPr lang="fr-FR" dirty="0" smtClean="0"/>
              <a:t>à travers le monde ,Semaine </a:t>
            </a:r>
            <a:r>
              <a:rPr lang="fr-FR" dirty="0"/>
              <a:t>Mondiale d’Action</a:t>
            </a:r>
            <a:endParaRPr lang="en-US" dirty="0"/>
          </a:p>
          <a:p>
            <a:r>
              <a:rPr lang="fr-FR" dirty="0" smtClean="0"/>
              <a:t>L’objectif stratégique 5  à savoir «Réaliser la Parité entre les sexes d’ici 2005 » repris par les objectifs du Millénaire (</a:t>
            </a:r>
            <a:r>
              <a:rPr lang="fr-FR" dirty="0" err="1" smtClean="0"/>
              <a:t>Obj</a:t>
            </a:r>
            <a:r>
              <a:rPr lang="fr-FR" dirty="0" smtClean="0"/>
              <a:t> 3)  au centre des </a:t>
            </a:r>
            <a:r>
              <a:rPr lang="fr-FR" dirty="0"/>
              <a:t>actions de tous  genres  à la CME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      INITIATIVES  </a:t>
            </a:r>
            <a:r>
              <a:rPr lang="fr-FR" b="1" dirty="0"/>
              <a:t>de la </a:t>
            </a:r>
            <a:r>
              <a:rPr lang="fr-FR" b="1" dirty="0" smtClean="0"/>
              <a:t>CME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 smtClean="0"/>
              <a:t>Semaine </a:t>
            </a:r>
            <a:r>
              <a:rPr lang="fr-FR" b="1" dirty="0"/>
              <a:t>d’action 2003: </a:t>
            </a:r>
            <a:r>
              <a:rPr lang="fr-FR" dirty="0"/>
              <a:t>Envoyer nos filles à l’école</a:t>
            </a:r>
            <a:endParaRPr lang="en-US" dirty="0"/>
          </a:p>
          <a:p>
            <a:pPr lvl="0"/>
            <a:r>
              <a:rPr lang="fr-FR" b="1" dirty="0"/>
              <a:t>Semaine d’action 2011 :</a:t>
            </a:r>
            <a:r>
              <a:rPr lang="fr-FR" dirty="0"/>
              <a:t> </a:t>
            </a:r>
            <a:r>
              <a:rPr lang="fr-FR" dirty="0" smtClean="0"/>
              <a:t>Education des filles et des femmes t</a:t>
            </a:r>
            <a:endParaRPr lang="en-US" dirty="0"/>
          </a:p>
          <a:p>
            <a:pPr lvl="0"/>
            <a:r>
              <a:rPr lang="fr-FR" dirty="0"/>
              <a:t>Collecte de données désagrégées </a:t>
            </a:r>
            <a:endParaRPr lang="en-US" dirty="0"/>
          </a:p>
          <a:p>
            <a:pPr lvl="0"/>
            <a:r>
              <a:rPr lang="fr-FR" dirty="0"/>
              <a:t>Observatoire de l’Education «   Education </a:t>
            </a:r>
            <a:r>
              <a:rPr lang="fr-FR" dirty="0" err="1"/>
              <a:t>watch</a:t>
            </a:r>
            <a:r>
              <a:rPr lang="fr-FR" dirty="0"/>
              <a:t> »</a:t>
            </a:r>
            <a:endParaRPr lang="en-US" dirty="0"/>
          </a:p>
          <a:p>
            <a:pPr lvl="0"/>
            <a:r>
              <a:rPr lang="fr-FR" dirty="0"/>
              <a:t>Renforcement de capacités en genre</a:t>
            </a:r>
            <a:endParaRPr lang="en-US" dirty="0"/>
          </a:p>
          <a:p>
            <a:pPr lvl="0"/>
            <a:r>
              <a:rPr lang="fr-FR" dirty="0"/>
              <a:t>Plaidoyer</a:t>
            </a:r>
            <a:endParaRPr lang="en-US" dirty="0"/>
          </a:p>
          <a:p>
            <a:pPr lvl="0"/>
            <a:r>
              <a:rPr lang="fr-FR" dirty="0"/>
              <a:t>Publications</a:t>
            </a:r>
            <a:endParaRPr lang="en-US" dirty="0"/>
          </a:p>
          <a:p>
            <a:pPr lvl="0"/>
            <a:r>
              <a:rPr lang="fr-FR" dirty="0" smtClean="0"/>
              <a:t>VAGS</a:t>
            </a:r>
          </a:p>
          <a:p>
            <a:pPr lvl="0">
              <a:buNone/>
            </a:pPr>
            <a:endParaRPr lang="en-US" dirty="0"/>
          </a:p>
          <a:p>
            <a:r>
              <a:rPr lang="fr-FR" b="1" dirty="0"/>
              <a:t> Certes  l’action de la CME a contribué aux avancées enregistrées en matière d’accès  et  d’offre à l’éducation bref de la prise de conscience de l’égalité de chances entre les filles et les garçons mais le pari de l’égalité est loin d’être gagné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                     II </a:t>
            </a:r>
            <a:r>
              <a:rPr lang="fr-FR" b="1" dirty="0"/>
              <a:t>–</a:t>
            </a:r>
            <a:r>
              <a:rPr lang="fr-FR" b="1" dirty="0" smtClean="0"/>
              <a:t>DEFIS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fr-FR" sz="1600" dirty="0" smtClean="0"/>
          </a:p>
          <a:p>
            <a:r>
              <a:rPr lang="fr-FR" sz="1600" dirty="0" smtClean="0"/>
              <a:t>Tributaire </a:t>
            </a:r>
            <a:r>
              <a:rPr lang="fr-FR" sz="1600" dirty="0"/>
              <a:t>de l’environnement social , culturel, économique et  politique :</a:t>
            </a:r>
            <a:endParaRPr lang="en-US" sz="1600" dirty="0"/>
          </a:p>
          <a:p>
            <a:r>
              <a:rPr lang="fr-FR" sz="1600" dirty="0"/>
              <a:t>R</a:t>
            </a:r>
            <a:r>
              <a:rPr lang="fr-FR" sz="1600" dirty="0" smtClean="0"/>
              <a:t>apports </a:t>
            </a:r>
            <a:r>
              <a:rPr lang="fr-FR" sz="1600" dirty="0"/>
              <a:t>sociaux </a:t>
            </a:r>
            <a:r>
              <a:rPr lang="fr-FR" sz="1600" dirty="0" smtClean="0"/>
              <a:t>basés </a:t>
            </a:r>
            <a:r>
              <a:rPr lang="fr-FR" sz="1600" dirty="0"/>
              <a:t>sur le patriarcat </a:t>
            </a:r>
            <a:r>
              <a:rPr lang="fr-FR" sz="1600" dirty="0" smtClean="0"/>
              <a:t>:  </a:t>
            </a:r>
            <a:r>
              <a:rPr lang="fr-FR" sz="1600" dirty="0"/>
              <a:t>statut inférieur voire un objet </a:t>
            </a:r>
            <a:r>
              <a:rPr lang="fr-FR" sz="1600" dirty="0" smtClean="0"/>
              <a:t>.Pouvoirs </a:t>
            </a:r>
            <a:r>
              <a:rPr lang="fr-FR" sz="1600" dirty="0"/>
              <a:t>à l’homme. </a:t>
            </a:r>
            <a:r>
              <a:rPr lang="fr-FR" sz="1600" dirty="0" smtClean="0"/>
              <a:t> </a:t>
            </a:r>
            <a:endParaRPr lang="en-US" sz="1600" dirty="0"/>
          </a:p>
          <a:p>
            <a:r>
              <a:rPr lang="fr-FR" sz="1600" dirty="0" smtClean="0"/>
              <a:t>Obstacles </a:t>
            </a:r>
            <a:r>
              <a:rPr lang="fr-FR" sz="1600" dirty="0"/>
              <a:t>culturels </a:t>
            </a:r>
            <a:r>
              <a:rPr lang="fr-FR" sz="1600" dirty="0" smtClean="0"/>
              <a:t>,</a:t>
            </a:r>
            <a:r>
              <a:rPr lang="fr-FR" sz="1600" dirty="0"/>
              <a:t> « membre de la famille de l’autre » </a:t>
            </a:r>
            <a:r>
              <a:rPr lang="fr-FR" sz="1600" dirty="0" smtClean="0"/>
              <a:t>, </a:t>
            </a:r>
            <a:r>
              <a:rPr lang="fr-FR" sz="1600" dirty="0"/>
              <a:t>mariages précoces ou </a:t>
            </a:r>
            <a:r>
              <a:rPr lang="fr-FR" sz="1600" dirty="0" smtClean="0"/>
              <a:t>forcés</a:t>
            </a:r>
            <a:r>
              <a:rPr lang="fr-FR" sz="1600" dirty="0"/>
              <a:t>,  </a:t>
            </a:r>
            <a:r>
              <a:rPr lang="fr-FR" sz="1600" dirty="0" smtClean="0"/>
              <a:t>Rites </a:t>
            </a:r>
            <a:r>
              <a:rPr lang="fr-FR" sz="1600" dirty="0"/>
              <a:t>initiatiques </a:t>
            </a:r>
            <a:r>
              <a:rPr lang="fr-FR" sz="1600" dirty="0" smtClean="0"/>
              <a:t>internement </a:t>
            </a:r>
            <a:r>
              <a:rPr lang="fr-FR" sz="1600" dirty="0"/>
              <a:t>dans les couvents, </a:t>
            </a:r>
            <a:r>
              <a:rPr lang="fr-FR" sz="1600" dirty="0" smtClean="0"/>
              <a:t> </a:t>
            </a:r>
            <a:r>
              <a:rPr lang="fr-FR" sz="1600" dirty="0"/>
              <a:t>mutilations génitales féminines  (MGF), l’échangisme …… </a:t>
            </a:r>
            <a:endParaRPr lang="en-US" sz="1600" dirty="0"/>
          </a:p>
          <a:p>
            <a:r>
              <a:rPr lang="fr-FR" sz="1600" dirty="0" smtClean="0"/>
              <a:t>Phénomène </a:t>
            </a:r>
            <a:r>
              <a:rPr lang="fr-FR" sz="1600" dirty="0"/>
              <a:t>du travail et du trafic des enfants </a:t>
            </a:r>
            <a:r>
              <a:rPr lang="fr-FR" sz="1600" dirty="0" smtClean="0"/>
              <a:t>s</a:t>
            </a:r>
            <a:endParaRPr lang="en-US" sz="1600" dirty="0"/>
          </a:p>
          <a:p>
            <a:r>
              <a:rPr lang="fr-FR" sz="1600" dirty="0" smtClean="0"/>
              <a:t> Aides </a:t>
            </a:r>
            <a:r>
              <a:rPr lang="fr-FR" sz="1600" dirty="0"/>
              <a:t>ménagères dans leur propre famille ou des bonnes pour suppléer au besoin d’argent  de la famille. </a:t>
            </a:r>
            <a:endParaRPr lang="fr-FR" sz="1600" dirty="0" smtClean="0"/>
          </a:p>
          <a:p>
            <a:r>
              <a:rPr lang="fr-FR" sz="1600" dirty="0" smtClean="0"/>
              <a:t> Dot  , source </a:t>
            </a:r>
            <a:r>
              <a:rPr lang="fr-FR" sz="1600" dirty="0"/>
              <a:t>de revenus pour les parents </a:t>
            </a:r>
            <a:endParaRPr lang="en-US" sz="1600" dirty="0"/>
          </a:p>
          <a:p>
            <a:r>
              <a:rPr lang="fr-FR" sz="1600" dirty="0" smtClean="0"/>
              <a:t>Inexistence </a:t>
            </a:r>
            <a:r>
              <a:rPr lang="fr-FR" sz="1600" dirty="0"/>
              <a:t>des politiques volontaristes en faveur de l’éducation des filles  qui se traduit par </a:t>
            </a:r>
            <a:endParaRPr lang="en-US" sz="1600" dirty="0"/>
          </a:p>
          <a:p>
            <a:r>
              <a:rPr lang="fr-FR" sz="1600" dirty="0"/>
              <a:t>A</a:t>
            </a:r>
            <a:r>
              <a:rPr lang="fr-FR" sz="1600" dirty="0" smtClean="0"/>
              <a:t>llocation </a:t>
            </a:r>
            <a:r>
              <a:rPr lang="fr-FR" sz="1600" dirty="0"/>
              <a:t>budgétaire insuffisante pour l’Education </a:t>
            </a:r>
            <a:endParaRPr lang="en-US" sz="1600" dirty="0"/>
          </a:p>
          <a:p>
            <a:r>
              <a:rPr lang="fr-FR" sz="1600" dirty="0"/>
              <a:t>M</a:t>
            </a:r>
            <a:r>
              <a:rPr lang="fr-FR" sz="1600" dirty="0" smtClean="0"/>
              <a:t>anque </a:t>
            </a:r>
            <a:r>
              <a:rPr lang="fr-FR" sz="1600" dirty="0"/>
              <a:t>de politiques et d’infrastructures d’allègement des tâches domestiques </a:t>
            </a:r>
            <a:r>
              <a:rPr lang="fr-FR" sz="1600" dirty="0" smtClean="0"/>
              <a:t>, </a:t>
            </a:r>
            <a:r>
              <a:rPr lang="fr-FR" sz="1600" dirty="0"/>
              <a:t>crèches, </a:t>
            </a:r>
            <a:r>
              <a:rPr lang="fr-FR" sz="1600" dirty="0" smtClean="0"/>
              <a:t> subventions</a:t>
            </a:r>
            <a:endParaRPr lang="en-US" sz="1600" dirty="0"/>
          </a:p>
          <a:p>
            <a:r>
              <a:rPr lang="fr-FR" sz="1600" dirty="0"/>
              <a:t>V</a:t>
            </a:r>
            <a:r>
              <a:rPr lang="fr-FR" sz="1600" dirty="0" smtClean="0"/>
              <a:t>ide </a:t>
            </a:r>
            <a:r>
              <a:rPr lang="fr-FR" sz="1600" dirty="0"/>
              <a:t>juridique dans certains pays africains sur la violence faite aux filles dans les écoles </a:t>
            </a:r>
            <a:endParaRPr lang="en-US" sz="1600" dirty="0"/>
          </a:p>
          <a:p>
            <a:r>
              <a:rPr lang="fr-FR" sz="1600" dirty="0" smtClean="0"/>
              <a:t> Déclarations </a:t>
            </a:r>
            <a:r>
              <a:rPr lang="fr-FR" sz="1600" dirty="0"/>
              <a:t>politiques sans mesures d’accompagnement </a:t>
            </a:r>
            <a:r>
              <a:rPr lang="fr-FR" sz="1600" dirty="0" err="1"/>
              <a:t>etc</a:t>
            </a:r>
            <a:r>
              <a:rPr lang="fr-FR" sz="1600" dirty="0"/>
              <a:t>…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             REPONSES</a:t>
            </a:r>
            <a:r>
              <a:rPr lang="fr-FR" b="1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3600" b="1" dirty="0" smtClean="0"/>
              <a:t>Poursuivre </a:t>
            </a:r>
            <a:r>
              <a:rPr lang="fr-FR" sz="3600" b="1" dirty="0"/>
              <a:t>son plaidoyer  et </a:t>
            </a:r>
            <a:r>
              <a:rPr lang="fr-FR" sz="3600" b="1" dirty="0" smtClean="0"/>
              <a:t>intensifier </a:t>
            </a:r>
            <a:r>
              <a:rPr lang="fr-FR" sz="3600" b="1" dirty="0"/>
              <a:t>la pression </a:t>
            </a:r>
            <a:r>
              <a:rPr lang="fr-FR" sz="3600" b="1" dirty="0" smtClean="0"/>
              <a:t> </a:t>
            </a:r>
            <a:r>
              <a:rPr lang="fr-FR" sz="3600" b="1" dirty="0"/>
              <a:t>afin d’obtenir </a:t>
            </a:r>
            <a:r>
              <a:rPr lang="fr-FR" sz="3600" b="1" dirty="0" smtClean="0"/>
              <a:t>: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fr-FR" dirty="0"/>
              <a:t>Une volonté Politique affichée menant à un engagement effectif </a:t>
            </a:r>
            <a:endParaRPr lang="en-US" dirty="0"/>
          </a:p>
          <a:p>
            <a:pPr lvl="0"/>
            <a:r>
              <a:rPr lang="fr-FR" dirty="0"/>
              <a:t>Un financement suffisant et approprié à l’Education pour combler le déficit </a:t>
            </a:r>
            <a:endParaRPr lang="en-US" dirty="0"/>
          </a:p>
          <a:p>
            <a:pPr lvl="0"/>
            <a:r>
              <a:rPr lang="fr-FR" dirty="0"/>
              <a:t> La fourniture des infrastructures et structures favorisant l’accès et le maintien des filles dans le cursus</a:t>
            </a:r>
            <a:endParaRPr lang="en-US" dirty="0"/>
          </a:p>
          <a:p>
            <a:pPr lvl="0"/>
            <a:r>
              <a:rPr lang="fr-FR" dirty="0"/>
              <a:t>Des mesures d’accompagnement à l’éducation des filles </a:t>
            </a:r>
            <a:endParaRPr lang="en-US" dirty="0"/>
          </a:p>
          <a:p>
            <a:pPr lvl="0"/>
            <a:r>
              <a:rPr lang="fr-FR" dirty="0" smtClean="0"/>
              <a:t>Des </a:t>
            </a:r>
            <a:r>
              <a:rPr lang="fr-FR" dirty="0"/>
              <a:t>mesures discriminatoires positives en matière d’éducation et de formation </a:t>
            </a:r>
            <a:endParaRPr lang="en-US" dirty="0"/>
          </a:p>
          <a:p>
            <a:pPr lvl="0"/>
            <a:r>
              <a:rPr lang="fr-FR" dirty="0"/>
              <a:t>Le recrutement de plus d’enseignantes  comme modèles </a:t>
            </a:r>
            <a:endParaRPr lang="en-US" dirty="0"/>
          </a:p>
          <a:p>
            <a:pPr lvl="0"/>
            <a:r>
              <a:rPr lang="fr-FR" dirty="0"/>
              <a:t>Une formation adéquate du personnel </a:t>
            </a:r>
            <a:r>
              <a:rPr lang="fr-FR" dirty="0" smtClean="0"/>
              <a:t>enseignant</a:t>
            </a:r>
            <a:r>
              <a:rPr lang="fr-FR" dirty="0"/>
              <a:t> </a:t>
            </a:r>
            <a:endParaRPr lang="en-US" dirty="0"/>
          </a:p>
          <a:p>
            <a:r>
              <a:rPr lang="fr-FR" dirty="0"/>
              <a:t>Amener la communauté internationale à tenir ses engagements en faveur de </a:t>
            </a:r>
            <a:r>
              <a:rPr lang="fr-FR" dirty="0" smtClean="0"/>
              <a:t>l’EPT</a:t>
            </a:r>
          </a:p>
          <a:p>
            <a:pPr>
              <a:buNone/>
            </a:pPr>
            <a:endParaRPr lang="en-US" dirty="0"/>
          </a:p>
          <a:p>
            <a:r>
              <a:rPr lang="fr-FR" dirty="0" smtClean="0"/>
              <a:t>Actions dirigées </a:t>
            </a:r>
            <a:r>
              <a:rPr lang="fr-FR" dirty="0"/>
              <a:t>vers les parents en vue d’un changement de mentalités  </a:t>
            </a:r>
            <a:endParaRPr lang="fr-FR" dirty="0" smtClean="0"/>
          </a:p>
          <a:p>
            <a:pPr>
              <a:buNone/>
            </a:pPr>
            <a:endParaRPr lang="en-US" dirty="0"/>
          </a:p>
          <a:p>
            <a:r>
              <a:rPr lang="fr-FR" dirty="0" smtClean="0"/>
              <a:t>Mettre  </a:t>
            </a:r>
            <a:r>
              <a:rPr lang="fr-FR" dirty="0"/>
              <a:t>les filles, principales </a:t>
            </a:r>
            <a:r>
              <a:rPr lang="fr-FR" dirty="0" smtClean="0"/>
              <a:t>concernées au </a:t>
            </a:r>
            <a:r>
              <a:rPr lang="fr-FR" dirty="0"/>
              <a:t>cœur de l’action  à travers  </a:t>
            </a:r>
            <a:r>
              <a:rPr lang="fr-FR" dirty="0" smtClean="0"/>
              <a:t>la </a:t>
            </a:r>
            <a:r>
              <a:rPr lang="fr-FR" dirty="0"/>
              <a:t>sensibilisation ,</a:t>
            </a:r>
            <a:r>
              <a:rPr lang="fr-FR" dirty="0" smtClean="0"/>
              <a:t>l’impulsion </a:t>
            </a:r>
            <a:r>
              <a:rPr lang="fr-FR" dirty="0"/>
              <a:t>vers l’excellence</a:t>
            </a:r>
            <a:r>
              <a:rPr lang="fr-FR" dirty="0" smtClean="0"/>
              <a:t>, une bonne orientation </a:t>
            </a:r>
            <a:r>
              <a:rPr lang="fr-FR" dirty="0"/>
              <a:t>scolaire et professionnelle  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              CONCLUSION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 but ultime de la CME est de changer la vie des millions d’enfants et d’adultes partout dans le monde en s’assurant qu’ils reçoivent une éducation de qualité ; Ceci ne saurait se concrétiser si les filles sont laissées en marge.</a:t>
            </a:r>
            <a:endParaRPr lang="en-US" dirty="0"/>
          </a:p>
          <a:p>
            <a:r>
              <a:rPr lang="fr-FR" dirty="0"/>
              <a:t>Aux résistances il faudrait opposer des approches novatrices et stratégiques :</a:t>
            </a:r>
            <a:endParaRPr lang="en-US" dirty="0"/>
          </a:p>
          <a:p>
            <a:r>
              <a:rPr lang="fr-FR" dirty="0"/>
              <a:t> </a:t>
            </a:r>
            <a:r>
              <a:rPr lang="fr-FR" dirty="0" smtClean="0"/>
              <a:t>Impliquer </a:t>
            </a:r>
            <a:r>
              <a:rPr lang="fr-FR" dirty="0"/>
              <a:t>les associations des jeunes  dans les coalitions nationales </a:t>
            </a:r>
            <a:endParaRPr lang="en-US" dirty="0"/>
          </a:p>
          <a:p>
            <a:r>
              <a:rPr lang="fr-FR" dirty="0"/>
              <a:t> Faire en sorte que l’information circule et atteigne les cibles dans les villages les plus reculées  </a:t>
            </a:r>
            <a:endParaRPr lang="en-US" dirty="0"/>
          </a:p>
          <a:p>
            <a:r>
              <a:rPr lang="fr-FR" dirty="0"/>
              <a:t>Renforcer les partenariats pour une synergie </a:t>
            </a:r>
            <a:r>
              <a:rPr lang="fr-FR" dirty="0" smtClean="0"/>
              <a:t>d’action</a:t>
            </a:r>
            <a:r>
              <a:rPr lang="fr-FR" dirty="0"/>
              <a:t>  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I Document" ma:contentTypeID="0x010100AA2F8202531E2B479DC903BD7BCD5C3F00E04239BAE3CFF643A8203BF81E96DC51" ma:contentTypeVersion="53" ma:contentTypeDescription="" ma:contentTypeScope="" ma:versionID="3ecdb67ee59564c7ec43419591cb38be">
  <xsd:schema xmlns:xsd="http://www.w3.org/2001/XMLSchema" xmlns:xs="http://www.w3.org/2001/XMLSchema" xmlns:p="http://schemas.microsoft.com/office/2006/metadata/properties" xmlns:ns2="db13979b-e751-4565-a77b-71e7edb4f069" targetNamespace="http://schemas.microsoft.com/office/2006/metadata/properties" ma:root="true" ma:fieldsID="68c9f9e723ff3b8d29c1e4b1699411ec" ns2:_="">
    <xsd:import namespace="db13979b-e751-4565-a77b-71e7edb4f069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DocumentLanguage" minOccurs="0"/>
                <xsd:element ref="ns2:AvailableOnWebsite" minOccurs="0"/>
                <xsd:element ref="ns2:EIRegion" minOccurs="0"/>
                <xsd:element ref="ns2:EIUnit" minOccurs="0"/>
                <xsd:element ref="ns2:EIOrgan" minOccurs="0"/>
                <xsd:element ref="ns2:EI_x0020_Event" minOccurs="0"/>
                <xsd:element ref="ns2:EITopic" minOccurs="0"/>
                <xsd:element ref="ns2:DocumentSource" minOccurs="0"/>
                <xsd:element ref="ns2:EITermbaseTaxHTField0" minOccurs="0"/>
                <xsd:element ref="ns2:TaxCatchAll" minOccurs="0"/>
                <xsd:element ref="ns2:TaxCatchAllLabel" minOccurs="0"/>
                <xsd:element ref="ns2:l360261a294540c48d9b0fdee2fb1d22" minOccurs="0"/>
                <xsd:element ref="ns2:hd0be951f11940a08013d67eec6505c8" minOccurs="0"/>
                <xsd:element ref="ns2:o79ce48fd8d44e5eaac3fd0fc82a2951" minOccurs="0"/>
                <xsd:element ref="ns2:kd7281ab553349538e0242a0ee89a9e1" minOccurs="0"/>
                <xsd:element ref="ns2:i64256cf79b641ea809ba8b9a806956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3979b-e751-4565-a77b-71e7edb4f069" elementFormDefault="qualified">
    <xsd:import namespace="http://schemas.microsoft.com/office/2006/documentManagement/types"/>
    <xsd:import namespace="http://schemas.microsoft.com/office/infopath/2007/PartnerControls"/>
    <xsd:element name="Date" ma:index="2" nillable="true" ma:displayName="Date" ma:description="EI document date." ma:format="DateOnly" ma:internalName="Date">
      <xsd:simpleType>
        <xsd:restriction base="dms:DateTime"/>
      </xsd:simpleType>
    </xsd:element>
    <xsd:element name="DocumentLanguage" ma:index="5" nillable="true" ma:displayName="Document Language" ma:default="English" ma:format="RadioButtons" ma:internalName="DocumentLanguage">
      <xsd:simpleType>
        <xsd:restriction base="dms:Choice">
          <xsd:enumeration value="English"/>
          <xsd:enumeration value="French"/>
          <xsd:enumeration value="Spanish"/>
          <xsd:enumeration value="Other"/>
          <xsd:enumeration value="Multiple"/>
        </xsd:restriction>
      </xsd:simpleType>
    </xsd:element>
    <xsd:element name="AvailableOnWebsite" ma:index="6" nillable="true" ma:displayName="Available On Website" ma:default="1" ma:description="Make this document available on the public EI website." ma:internalName="AvailableOnWebsite">
      <xsd:simpleType>
        <xsd:restriction base="dms:Boolean"/>
      </xsd:simpleType>
    </xsd:element>
    <xsd:element name="EIRegion" ma:index="7" nillable="true" ma:displayName="EI Region" ma:description="Education International region." ma:hidden="true" ma:list="{29c7dc5d-89a6-4101-a71e-0c6c975a07cf}" ma:internalName="EIRegio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Unit" ma:index="8" nillable="true" ma:displayName="EI Unit" ma:hidden="true" ma:list="068bb678-3c6d-45ba-97bd-4f06a914f196" ma:internalName="EIUnit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Organ" ma:index="9" nillable="true" ma:displayName="EI Group" ma:hidden="true" ma:list="{2698a646-4c05-4ac8-9e4f-4a88bcd5d2e2}" ma:internalName="EIOrga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_x0020_Event" ma:index="11" nillable="true" ma:displayName="EI Event" ma:hidden="true" ma:list="{0292d145-1b29-4696-ba3c-d4afe19ee511}" ma:internalName="EI_x0020_Event" ma:readOnly="false" ma:showField="EventTitleForChoiceDropdown" ma:web="db13979b-e751-4565-a77b-71e7edb4f069">
      <xsd:simpleType>
        <xsd:restriction base="dms:Lookup"/>
      </xsd:simpleType>
    </xsd:element>
    <xsd:element name="EITopic" ma:index="12" nillable="true" ma:displayName="EI Topic" ma:hidden="true" ma:list="dd9f5b98-3a89-4125-b977-90d82d0197dd" ma:internalName="EITopic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Source" ma:index="13" nillable="true" ma:displayName="Document Source" ma:description="Organisation which issued the document." ma:list="{49ba241f-8346-4576-b9e1-b1a7b41f86e8}" ma:internalName="DocumentSource" ma:showField="Title" ma:web="db13979b-e751-4565-a77b-71e7edb4f069">
      <xsd:simpleType>
        <xsd:restriction base="dms:Lookup"/>
      </xsd:simpleType>
    </xsd:element>
    <xsd:element name="EITermbaseTaxHTField0" ma:index="19" nillable="true" ma:taxonomy="true" ma:internalName="EITermbaseTaxHTField0" ma:taxonomyFieldName="EITermbase" ma:displayName="EIDocType" ma:readOnly="false" ma:default="" ma:fieldId="{58649bc0-05b1-4c82-b72c-a96912b32633}" ma:taxonomyMulti="true" ma:sspId="0af2f461-2480-4a31-ac78-b054563ee389" ma:termSetId="2591b47b-c34c-4ee1-a350-73f6d52a17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e31c9898-5599-4d3d-bde2-aae45224e11b}" ma:internalName="TaxCatchAll" ma:showField="CatchAllData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e31c9898-5599-4d3d-bde2-aae45224e11b}" ma:internalName="TaxCatchAllLabel" ma:readOnly="true" ma:showField="CatchAllDataLabel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360261a294540c48d9b0fdee2fb1d22" ma:index="23" nillable="true" ma:taxonomy="true" ma:internalName="l360261a294540c48d9b0fdee2fb1d22" ma:taxonomyFieldName="EIEvent" ma:displayName="EIEvent" ma:default="" ma:fieldId="{5360261a-2945-40c4-8d9b-0fdee2fb1d22}" ma:taxonomyMulti="true" ma:sspId="0af2f461-2480-4a31-ac78-b054563ee389" ma:termSetId="46d855b6-eb13-4760-91d1-66f27ae7dc3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d0be951f11940a08013d67eec6505c8" ma:index="25" nillable="true" ma:taxonomy="true" ma:internalName="hd0be951f11940a08013d67eec6505c8" ma:taxonomyFieldName="EIUnit1" ma:displayName="EIUnit" ma:readOnly="false" ma:default="" ma:fieldId="{1d0be951-f119-40a0-8013-d67eec6505c8}" ma:taxonomyMulti="true" ma:sspId="0af2f461-2480-4a31-ac78-b054563ee389" ma:termSetId="5f7ca6b7-bc5d-4a29-b9c5-9d61f96be7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9ce48fd8d44e5eaac3fd0fc82a2951" ma:index="27" nillable="true" ma:taxonomy="true" ma:internalName="o79ce48fd8d44e5eaac3fd0fc82a2951" ma:taxonomyFieldName="EIGroup" ma:displayName="EIGroup" ma:default="" ma:fieldId="{879ce48f-d8d4-4e5e-aac3-fd0fc82a2951}" ma:taxonomyMulti="true" ma:sspId="0af2f461-2480-4a31-ac78-b054563ee389" ma:termSetId="1e97bc08-ae7e-4277-9be6-12765f62b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7281ab553349538e0242a0ee89a9e1" ma:index="29" nillable="true" ma:taxonomy="true" ma:internalName="kd7281ab553349538e0242a0ee89a9e1" ma:taxonomyFieldName="EITopic1" ma:displayName="EITopic" ma:default="" ma:fieldId="{4d7281ab-5533-4953-8e02-42a0ee89a9e1}" ma:taxonomyMulti="true" ma:sspId="0af2f461-2480-4a31-ac78-b054563ee389" ma:termSetId="e2436a82-f458-4e28-a4e0-fa06e0b951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4256cf79b641ea809ba8b9a8069568" ma:index="31" nillable="true" ma:taxonomy="true" ma:internalName="i64256cf79b641ea809ba8b9a8069568" ma:taxonomyFieldName="EIRegion1" ma:displayName="EIRegion" ma:default="" ma:fieldId="{264256cf-79b6-41ea-809b-a8b9a8069568}" ma:taxonomyMulti="true" ma:sspId="0af2f461-2480-4a31-ac78-b054563ee389" ma:termSetId="126f87e2-8982-4d73-8d0c-1d6ec05017e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>http://portal/_cts/EIDocument/8b5470c660bc9b5ccustomXsn.xsn</xsnLocation>
  <cached>True</cached>
  <openByDefault>True</openByDefault>
  <xsnScope>http://portal</xsnScope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Unit xmlns="db13979b-e751-4565-a77b-71e7edb4f069"/>
    <EIRegion xmlns="db13979b-e751-4565-a77b-71e7edb4f069"/>
    <AvailableOnWebsite xmlns="db13979b-e751-4565-a77b-71e7edb4f069">true</AvailableOnWebsite>
    <EIOrgan xmlns="db13979b-e751-4565-a77b-71e7edb4f069"/>
    <EI_x0020_Event xmlns="db13979b-e751-4565-a77b-71e7edb4f069" xsi:nil="true"/>
    <EITopic xmlns="db13979b-e751-4565-a77b-71e7edb4f069"/>
    <DocumentSource xmlns="db13979b-e751-4565-a77b-71e7edb4f069" xsi:nil="true"/>
    <DocumentLanguage xmlns="db13979b-e751-4565-a77b-71e7edb4f069">English</DocumentLanguage>
    <Date xmlns="db13979b-e751-4565-a77b-71e7edb4f069" xsi:nil="true"/>
    <l360261a294540c48d9b0fdee2fb1d22 xmlns="db13979b-e751-4565-a77b-71e7edb4f069">
      <Terms xmlns="http://schemas.microsoft.com/office/infopath/2007/PartnerControls"/>
    </l360261a294540c48d9b0fdee2fb1d22>
    <kd7281ab553349538e0242a0ee89a9e1 xmlns="db13979b-e751-4565-a77b-71e7edb4f069">
      <Terms xmlns="http://schemas.microsoft.com/office/infopath/2007/PartnerControls"/>
    </kd7281ab553349538e0242a0ee89a9e1>
    <i64256cf79b641ea809ba8b9a8069568 xmlns="db13979b-e751-4565-a77b-71e7edb4f069">
      <Terms xmlns="http://schemas.microsoft.com/office/infopath/2007/PartnerControls"/>
    </i64256cf79b641ea809ba8b9a8069568>
    <o79ce48fd8d44e5eaac3fd0fc82a2951 xmlns="db13979b-e751-4565-a77b-71e7edb4f069">
      <Terms xmlns="http://schemas.microsoft.com/office/infopath/2007/PartnerControls"/>
    </o79ce48fd8d44e5eaac3fd0fc82a2951>
    <EITermbaseTaxHTField0 xmlns="db13979b-e751-4565-a77b-71e7edb4f069">
      <Terms xmlns="http://schemas.microsoft.com/office/infopath/2007/PartnerControls"/>
    </EITermbaseTaxHTField0>
    <TaxCatchAll xmlns="db13979b-e751-4565-a77b-71e7edb4f069"/>
    <hd0be951f11940a08013d67eec6505c8 xmlns="db13979b-e751-4565-a77b-71e7edb4f069">
      <Terms xmlns="http://schemas.microsoft.com/office/infopath/2007/PartnerControls"/>
    </hd0be951f11940a08013d67eec6505c8>
  </documentManagement>
</p:properties>
</file>

<file path=customXml/itemProps1.xml><?xml version="1.0" encoding="utf-8"?>
<ds:datastoreItem xmlns:ds="http://schemas.openxmlformats.org/officeDocument/2006/customXml" ds:itemID="{5B011BDD-3B9B-4F53-A484-CBD4F471887F}"/>
</file>

<file path=customXml/itemProps2.xml><?xml version="1.0" encoding="utf-8"?>
<ds:datastoreItem xmlns:ds="http://schemas.openxmlformats.org/officeDocument/2006/customXml" ds:itemID="{A1C28F3B-1095-4D4B-AD4F-3E9A80146225}"/>
</file>

<file path=customXml/itemProps3.xml><?xml version="1.0" encoding="utf-8"?>
<ds:datastoreItem xmlns:ds="http://schemas.openxmlformats.org/officeDocument/2006/customXml" ds:itemID="{649F27B4-B699-4D1F-B46F-09EB66AC578A}"/>
</file>

<file path=customXml/itemProps4.xml><?xml version="1.0" encoding="utf-8"?>
<ds:datastoreItem xmlns:ds="http://schemas.openxmlformats.org/officeDocument/2006/customXml" ds:itemID="{5F9D35AC-AD6C-4A54-AFF0-800EE409386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185</Words>
  <Application>Microsoft Office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       Objectif égalité</vt:lpstr>
      <vt:lpstr>Slide 2</vt:lpstr>
      <vt:lpstr>           INTRODUCTION</vt:lpstr>
      <vt:lpstr>      INITIATIVES  de la CME  </vt:lpstr>
      <vt:lpstr>                     II –DEFIS </vt:lpstr>
      <vt:lpstr>             REPONSES </vt:lpstr>
      <vt:lpstr>              CONCLUSION           </vt:lpstr>
    </vt:vector>
  </TitlesOfParts>
  <Company>DarkOS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Objectif égalité</dc:title>
  <dc:creator>DarkUser</dc:creator>
  <cp:lastModifiedBy>Angelika Striedinger</cp:lastModifiedBy>
  <cp:revision>9</cp:revision>
  <dcterms:created xsi:type="dcterms:W3CDTF">2011-01-21T14:26:02Z</dcterms:created>
  <dcterms:modified xsi:type="dcterms:W3CDTF">2011-02-25T10:15:03Z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0x010100AA2F8202531E2B479DC903BD7BCD5C3F00E04239BAE3CFF643A8203BF81E96DC51</vt:lpwstr>
  </property>
</Properties>
</file>