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charts/chart1.xml" ContentType="application/vnd.openxmlformats-officedocument.drawingml.char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ppt/diagrams/quickStyle4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3" r:id="rId3"/>
    <p:sldId id="274" r:id="rId4"/>
    <p:sldId id="257" r:id="rId5"/>
    <p:sldId id="258" r:id="rId6"/>
    <p:sldId id="270" r:id="rId7"/>
    <p:sldId id="271" r:id="rId8"/>
    <p:sldId id="260" r:id="rId9"/>
    <p:sldId id="272" r:id="rId10"/>
    <p:sldId id="275" r:id="rId11"/>
    <p:sldId id="276" r:id="rId12"/>
    <p:sldId id="261" r:id="rId13"/>
    <p:sldId id="265" r:id="rId14"/>
    <p:sldId id="277" r:id="rId15"/>
    <p:sldId id="266" r:id="rId16"/>
    <p:sldId id="278" r:id="rId17"/>
    <p:sldId id="279" r:id="rId18"/>
    <p:sldId id="267" r:id="rId19"/>
    <p:sldId id="280" r:id="rId20"/>
    <p:sldId id="268" r:id="rId21"/>
    <p:sldId id="269" r:id="rId22"/>
    <p:sldId id="282" r:id="rId23"/>
    <p:sldId id="281" r:id="rId24"/>
    <p:sldId id="284" r:id="rId25"/>
    <p:sldId id="285" r:id="rId26"/>
    <p:sldId id="262" r:id="rId27"/>
    <p:sldId id="283" r:id="rId28"/>
    <p:sldId id="263" r:id="rId29"/>
    <p:sldId id="264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Sheet1!$A$1:$A$9</c:f>
              <c:strCache>
                <c:ptCount val="9"/>
                <c:pt idx="0">
                  <c:v>World</c:v>
                </c:pt>
                <c:pt idx="1">
                  <c:v>Developed countries</c:v>
                </c:pt>
                <c:pt idx="2">
                  <c:v>Developing countries</c:v>
                </c:pt>
                <c:pt idx="3">
                  <c:v>Arab States</c:v>
                </c:pt>
                <c:pt idx="4">
                  <c:v>aEast Asia</c:v>
                </c:pt>
                <c:pt idx="5">
                  <c:v>Latin America</c:v>
                </c:pt>
                <c:pt idx="6">
                  <c:v>Caribbean States</c:v>
                </c:pt>
                <c:pt idx="7">
                  <c:v>N/America/W. Europe</c:v>
                </c:pt>
                <c:pt idx="8">
                  <c:v>Sub-Saharan Africa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10.7</c:v>
                </c:pt>
                <c:pt idx="1">
                  <c:v>16.3</c:v>
                </c:pt>
                <c:pt idx="2">
                  <c:v>10</c:v>
                </c:pt>
                <c:pt idx="3">
                  <c:v>9.4</c:v>
                </c:pt>
                <c:pt idx="4">
                  <c:v>11.8</c:v>
                </c:pt>
                <c:pt idx="5">
                  <c:v>14</c:v>
                </c:pt>
                <c:pt idx="6">
                  <c:v>11.4</c:v>
                </c:pt>
                <c:pt idx="7">
                  <c:v>16.5</c:v>
                </c:pt>
                <c:pt idx="8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734080"/>
        <c:axId val="110498944"/>
      </c:barChart>
      <c:catAx>
        <c:axId val="10473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0498944"/>
        <c:crosses val="autoZero"/>
        <c:auto val="1"/>
        <c:lblAlgn val="ctr"/>
        <c:lblOffset val="100"/>
        <c:noMultiLvlLbl val="0"/>
      </c:catAx>
      <c:valAx>
        <c:axId val="11049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73408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Sheet1!$A$1:$A$7</c:f>
              <c:strCache>
                <c:ptCount val="7"/>
                <c:pt idx="0">
                  <c:v>political bureaucracy</c:v>
                </c:pt>
                <c:pt idx="1">
                  <c:v>technical bureaucracy</c:v>
                </c:pt>
                <c:pt idx="2">
                  <c:v>teachers salaries</c:v>
                </c:pt>
                <c:pt idx="3">
                  <c:v>infrastructure</c:v>
                </c:pt>
                <c:pt idx="4">
                  <c:v>teacher development</c:v>
                </c:pt>
                <c:pt idx="5">
                  <c:v>pedagogy materials</c:v>
                </c:pt>
                <c:pt idx="6">
                  <c:v>school level funds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10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Sheet1!$A$1:$A$7</c:f>
              <c:strCache>
                <c:ptCount val="7"/>
                <c:pt idx="0">
                  <c:v>political bureaucracy</c:v>
                </c:pt>
                <c:pt idx="1">
                  <c:v>technical bureaucracy</c:v>
                </c:pt>
                <c:pt idx="2">
                  <c:v>teachers salaries</c:v>
                </c:pt>
                <c:pt idx="3">
                  <c:v>infrastructure</c:v>
                </c:pt>
                <c:pt idx="4">
                  <c:v>teacher development</c:v>
                </c:pt>
                <c:pt idx="5">
                  <c:v>pedagogy materials</c:v>
                </c:pt>
                <c:pt idx="6">
                  <c:v>school level funds</c:v>
                </c:pt>
              </c:strCache>
            </c:strRef>
          </c:cat>
          <c:val>
            <c:numRef>
              <c:f>Sheet1!$C$1:$C$7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27</c:v>
                </c:pt>
                <c:pt idx="3">
                  <c:v>20</c:v>
                </c:pt>
                <c:pt idx="4">
                  <c:v>12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532864"/>
        <c:axId val="110546944"/>
        <c:axId val="0"/>
      </c:bar3DChart>
      <c:catAx>
        <c:axId val="11053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0546944"/>
        <c:crosses val="autoZero"/>
        <c:auto val="1"/>
        <c:lblAlgn val="ctr"/>
        <c:lblOffset val="100"/>
        <c:noMultiLvlLbl val="0"/>
      </c:catAx>
      <c:valAx>
        <c:axId val="11054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532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93B66-7C8D-41B9-8CA3-3EC5F83F6B7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3C8A8E-BA11-4A0B-82EE-5C4E41028BD4}">
      <dgm:prSet phldrT="[Text]"/>
      <dgm:spPr/>
      <dgm:t>
        <a:bodyPr/>
        <a:lstStyle/>
        <a:p>
          <a:r>
            <a:rPr lang="en-GB" dirty="0" smtClean="0"/>
            <a:t>PART ONE</a:t>
          </a:r>
          <a:endParaRPr lang="en-GB" dirty="0"/>
        </a:p>
      </dgm:t>
    </dgm:pt>
    <dgm:pt modelId="{77E11345-2FAC-4141-AD32-495E1F9E204B}" type="parTrans" cxnId="{E3FE2F9D-3993-4F9D-BFED-4A005087E33F}">
      <dgm:prSet/>
      <dgm:spPr/>
      <dgm:t>
        <a:bodyPr/>
        <a:lstStyle/>
        <a:p>
          <a:endParaRPr lang="en-GB"/>
        </a:p>
      </dgm:t>
    </dgm:pt>
    <dgm:pt modelId="{4B725AD4-2F89-4BE4-9B9D-4ACA3F61A7C2}" type="sibTrans" cxnId="{E3FE2F9D-3993-4F9D-BFED-4A005087E33F}">
      <dgm:prSet/>
      <dgm:spPr/>
      <dgm:t>
        <a:bodyPr/>
        <a:lstStyle/>
        <a:p>
          <a:endParaRPr lang="en-GB"/>
        </a:p>
      </dgm:t>
    </dgm:pt>
    <dgm:pt modelId="{452B8C1B-320C-4AB8-A96F-88586DDDCF78}">
      <dgm:prSet phldrT="[Text]"/>
      <dgm:spPr/>
      <dgm:t>
        <a:bodyPr/>
        <a:lstStyle/>
        <a:p>
          <a:r>
            <a:rPr lang="en-GB" dirty="0" smtClean="0"/>
            <a:t>ESSENTIAL PRELIMINARIES</a:t>
          </a:r>
          <a:endParaRPr lang="en-GB" dirty="0"/>
        </a:p>
      </dgm:t>
    </dgm:pt>
    <dgm:pt modelId="{0DF38B8F-89B1-43F2-B87A-C8223167E635}" type="parTrans" cxnId="{5B68BE70-05A9-423E-BD63-B1C7D4F6A082}">
      <dgm:prSet/>
      <dgm:spPr/>
      <dgm:t>
        <a:bodyPr/>
        <a:lstStyle/>
        <a:p>
          <a:endParaRPr lang="en-GB"/>
        </a:p>
      </dgm:t>
    </dgm:pt>
    <dgm:pt modelId="{D7F75BE2-32CF-454A-8EB3-38F64A519EF7}" type="sibTrans" cxnId="{5B68BE70-05A9-423E-BD63-B1C7D4F6A082}">
      <dgm:prSet/>
      <dgm:spPr/>
      <dgm:t>
        <a:bodyPr/>
        <a:lstStyle/>
        <a:p>
          <a:endParaRPr lang="en-GB"/>
        </a:p>
      </dgm:t>
    </dgm:pt>
    <dgm:pt modelId="{61061E68-2D92-410E-BC50-7A20173D4C54}">
      <dgm:prSet phldrT="[Text]"/>
      <dgm:spPr/>
      <dgm:t>
        <a:bodyPr/>
        <a:lstStyle/>
        <a:p>
          <a:r>
            <a:rPr lang="en-GB" dirty="0" smtClean="0"/>
            <a:t>PART TWO</a:t>
          </a:r>
          <a:endParaRPr lang="en-GB" dirty="0"/>
        </a:p>
      </dgm:t>
    </dgm:pt>
    <dgm:pt modelId="{8D4E3A81-26B2-4002-A85E-3993CB51D41C}" type="parTrans" cxnId="{F008A83A-D51B-4FE4-8B1D-442671D83F83}">
      <dgm:prSet/>
      <dgm:spPr/>
      <dgm:t>
        <a:bodyPr/>
        <a:lstStyle/>
        <a:p>
          <a:endParaRPr lang="en-GB"/>
        </a:p>
      </dgm:t>
    </dgm:pt>
    <dgm:pt modelId="{4A82B067-F4F1-4B28-9BAE-9AA444106842}" type="sibTrans" cxnId="{F008A83A-D51B-4FE4-8B1D-442671D83F83}">
      <dgm:prSet/>
      <dgm:spPr/>
      <dgm:t>
        <a:bodyPr/>
        <a:lstStyle/>
        <a:p>
          <a:endParaRPr lang="en-GB"/>
        </a:p>
      </dgm:t>
    </dgm:pt>
    <dgm:pt modelId="{58B83C8E-7EC8-4EB6-BFA4-B633627C5FEA}">
      <dgm:prSet phldrT="[Text]"/>
      <dgm:spPr/>
      <dgm:t>
        <a:bodyPr/>
        <a:lstStyle/>
        <a:p>
          <a:r>
            <a:rPr lang="en-GB" dirty="0" smtClean="0"/>
            <a:t>POSSIBLE DAMAGES TO THE EDUCATION SECTOR</a:t>
          </a:r>
          <a:endParaRPr lang="en-GB" dirty="0"/>
        </a:p>
      </dgm:t>
    </dgm:pt>
    <dgm:pt modelId="{BC9661A8-251A-428A-A0C0-984FBEE85EA5}" type="parTrans" cxnId="{F97A3599-F11A-45F7-96D2-51DCF1395C33}">
      <dgm:prSet/>
      <dgm:spPr/>
      <dgm:t>
        <a:bodyPr/>
        <a:lstStyle/>
        <a:p>
          <a:endParaRPr lang="en-GB"/>
        </a:p>
      </dgm:t>
    </dgm:pt>
    <dgm:pt modelId="{935EBE8C-009B-4A67-A505-D392440A5EDA}" type="sibTrans" cxnId="{F97A3599-F11A-45F7-96D2-51DCF1395C33}">
      <dgm:prSet/>
      <dgm:spPr/>
      <dgm:t>
        <a:bodyPr/>
        <a:lstStyle/>
        <a:p>
          <a:endParaRPr lang="en-GB"/>
        </a:p>
      </dgm:t>
    </dgm:pt>
    <dgm:pt modelId="{D68AFC64-9969-4214-B25E-70CDCD3002CE}">
      <dgm:prSet phldrT="[Text]"/>
      <dgm:spPr/>
      <dgm:t>
        <a:bodyPr/>
        <a:lstStyle/>
        <a:p>
          <a:r>
            <a:rPr lang="en-GB" dirty="0" smtClean="0"/>
            <a:t>PART THREE</a:t>
          </a:r>
          <a:endParaRPr lang="en-GB" dirty="0"/>
        </a:p>
      </dgm:t>
    </dgm:pt>
    <dgm:pt modelId="{A58A6AD4-E314-4AE4-AAD6-B2CDB2F98B57}" type="parTrans" cxnId="{981F60FF-6837-45F0-B9F6-948672E71E55}">
      <dgm:prSet/>
      <dgm:spPr/>
      <dgm:t>
        <a:bodyPr/>
        <a:lstStyle/>
        <a:p>
          <a:endParaRPr lang="en-GB"/>
        </a:p>
      </dgm:t>
    </dgm:pt>
    <dgm:pt modelId="{F7FD03D5-2727-4580-B214-1DBFD57D2499}" type="sibTrans" cxnId="{981F60FF-6837-45F0-B9F6-948672E71E55}">
      <dgm:prSet/>
      <dgm:spPr/>
      <dgm:t>
        <a:bodyPr/>
        <a:lstStyle/>
        <a:p>
          <a:endParaRPr lang="en-GB"/>
        </a:p>
      </dgm:t>
    </dgm:pt>
    <dgm:pt modelId="{09E793B7-CB44-4527-95B2-0ECB3C20ED29}">
      <dgm:prSet phldrT="[Text]"/>
      <dgm:spPr/>
      <dgm:t>
        <a:bodyPr/>
        <a:lstStyle/>
        <a:p>
          <a:r>
            <a:rPr lang="en-GB" dirty="0" smtClean="0"/>
            <a:t>OUR FORCEFUL RESPONSE</a:t>
          </a:r>
          <a:endParaRPr lang="en-GB" dirty="0"/>
        </a:p>
      </dgm:t>
    </dgm:pt>
    <dgm:pt modelId="{BBED0A88-A99E-4C7F-B7B3-B18B790EA1BE}" type="parTrans" cxnId="{7BF0BC56-15BE-42AD-898D-9E4167091E09}">
      <dgm:prSet/>
      <dgm:spPr/>
      <dgm:t>
        <a:bodyPr/>
        <a:lstStyle/>
        <a:p>
          <a:endParaRPr lang="en-GB"/>
        </a:p>
      </dgm:t>
    </dgm:pt>
    <dgm:pt modelId="{E06C2255-E2A2-497A-ACB1-E3C025A4C919}" type="sibTrans" cxnId="{7BF0BC56-15BE-42AD-898D-9E4167091E09}">
      <dgm:prSet/>
      <dgm:spPr/>
      <dgm:t>
        <a:bodyPr/>
        <a:lstStyle/>
        <a:p>
          <a:endParaRPr lang="en-GB"/>
        </a:p>
      </dgm:t>
    </dgm:pt>
    <dgm:pt modelId="{88C34612-0E85-49A5-9D01-2536E1D8C5B2}" type="pres">
      <dgm:prSet presAssocID="{FEE93B66-7C8D-41B9-8CA3-3EC5F83F6B7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AD1818D-8B8E-4CE8-A94C-CFC00A05A51C}" type="pres">
      <dgm:prSet presAssocID="{9E3C8A8E-BA11-4A0B-82EE-5C4E41028BD4}" presName="linNode" presStyleCnt="0"/>
      <dgm:spPr/>
    </dgm:pt>
    <dgm:pt modelId="{38D7595D-5392-4779-BAA9-5A8685598995}" type="pres">
      <dgm:prSet presAssocID="{9E3C8A8E-BA11-4A0B-82EE-5C4E41028BD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C9A077-08A6-435B-88B6-276191BCDB6F}" type="pres">
      <dgm:prSet presAssocID="{9E3C8A8E-BA11-4A0B-82EE-5C4E41028BD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E43E5-61D3-4E15-9D06-D5ED58116847}" type="pres">
      <dgm:prSet presAssocID="{4B725AD4-2F89-4BE4-9B9D-4ACA3F61A7C2}" presName="spacing" presStyleCnt="0"/>
      <dgm:spPr/>
    </dgm:pt>
    <dgm:pt modelId="{AFD19E86-AE16-41A7-A2C0-F74060A0A7B5}" type="pres">
      <dgm:prSet presAssocID="{61061E68-2D92-410E-BC50-7A20173D4C54}" presName="linNode" presStyleCnt="0"/>
      <dgm:spPr/>
    </dgm:pt>
    <dgm:pt modelId="{677B5DC1-62FC-4047-A155-446D0D9A5A88}" type="pres">
      <dgm:prSet presAssocID="{61061E68-2D92-410E-BC50-7A20173D4C5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97B009-C9E2-4FFD-847C-6256D709C636}" type="pres">
      <dgm:prSet presAssocID="{61061E68-2D92-410E-BC50-7A20173D4C54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5903D7-28F7-47DF-80E0-8491E5FCA761}" type="pres">
      <dgm:prSet presAssocID="{4A82B067-F4F1-4B28-9BAE-9AA444106842}" presName="spacing" presStyleCnt="0"/>
      <dgm:spPr/>
    </dgm:pt>
    <dgm:pt modelId="{93AAB040-E493-4403-A2DF-6B7A80AE16D1}" type="pres">
      <dgm:prSet presAssocID="{D68AFC64-9969-4214-B25E-70CDCD3002CE}" presName="linNode" presStyleCnt="0"/>
      <dgm:spPr/>
    </dgm:pt>
    <dgm:pt modelId="{3B926D6D-8A3D-49F1-91EB-9C26E45E4CA4}" type="pres">
      <dgm:prSet presAssocID="{D68AFC64-9969-4214-B25E-70CDCD3002C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C8DB46-2019-454E-BB71-51D71BEC36B9}" type="pres">
      <dgm:prSet presAssocID="{D68AFC64-9969-4214-B25E-70CDCD3002C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1F60FF-6837-45F0-B9F6-948672E71E55}" srcId="{FEE93B66-7C8D-41B9-8CA3-3EC5F83F6B76}" destId="{D68AFC64-9969-4214-B25E-70CDCD3002CE}" srcOrd="2" destOrd="0" parTransId="{A58A6AD4-E314-4AE4-AAD6-B2CDB2F98B57}" sibTransId="{F7FD03D5-2727-4580-B214-1DBFD57D2499}"/>
    <dgm:cxn modelId="{F97A3599-F11A-45F7-96D2-51DCF1395C33}" srcId="{61061E68-2D92-410E-BC50-7A20173D4C54}" destId="{58B83C8E-7EC8-4EB6-BFA4-B633627C5FEA}" srcOrd="0" destOrd="0" parTransId="{BC9661A8-251A-428A-A0C0-984FBEE85EA5}" sibTransId="{935EBE8C-009B-4A67-A505-D392440A5EDA}"/>
    <dgm:cxn modelId="{D861436A-F468-4F66-A5ED-E68F5BCF347E}" type="presOf" srcId="{FEE93B66-7C8D-41B9-8CA3-3EC5F83F6B76}" destId="{88C34612-0E85-49A5-9D01-2536E1D8C5B2}" srcOrd="0" destOrd="0" presId="urn:microsoft.com/office/officeart/2005/8/layout/vList6"/>
    <dgm:cxn modelId="{C05F9EED-913E-4BDB-9E58-C46481329A9D}" type="presOf" srcId="{452B8C1B-320C-4AB8-A96F-88586DDDCF78}" destId="{CDC9A077-08A6-435B-88B6-276191BCDB6F}" srcOrd="0" destOrd="0" presId="urn:microsoft.com/office/officeart/2005/8/layout/vList6"/>
    <dgm:cxn modelId="{AF27E9B7-237C-4C77-9881-CDA059239B71}" type="presOf" srcId="{09E793B7-CB44-4527-95B2-0ECB3C20ED29}" destId="{02C8DB46-2019-454E-BB71-51D71BEC36B9}" srcOrd="0" destOrd="0" presId="urn:microsoft.com/office/officeart/2005/8/layout/vList6"/>
    <dgm:cxn modelId="{5B68BE70-05A9-423E-BD63-B1C7D4F6A082}" srcId="{9E3C8A8E-BA11-4A0B-82EE-5C4E41028BD4}" destId="{452B8C1B-320C-4AB8-A96F-88586DDDCF78}" srcOrd="0" destOrd="0" parTransId="{0DF38B8F-89B1-43F2-B87A-C8223167E635}" sibTransId="{D7F75BE2-32CF-454A-8EB3-38F64A519EF7}"/>
    <dgm:cxn modelId="{D3A27D98-AD61-464C-A6B0-1AC31755B5CF}" type="presOf" srcId="{61061E68-2D92-410E-BC50-7A20173D4C54}" destId="{677B5DC1-62FC-4047-A155-446D0D9A5A88}" srcOrd="0" destOrd="0" presId="urn:microsoft.com/office/officeart/2005/8/layout/vList6"/>
    <dgm:cxn modelId="{BAE5E9F4-7BEA-4065-965F-6150276EE2C5}" type="presOf" srcId="{D68AFC64-9969-4214-B25E-70CDCD3002CE}" destId="{3B926D6D-8A3D-49F1-91EB-9C26E45E4CA4}" srcOrd="0" destOrd="0" presId="urn:microsoft.com/office/officeart/2005/8/layout/vList6"/>
    <dgm:cxn modelId="{F008A83A-D51B-4FE4-8B1D-442671D83F83}" srcId="{FEE93B66-7C8D-41B9-8CA3-3EC5F83F6B76}" destId="{61061E68-2D92-410E-BC50-7A20173D4C54}" srcOrd="1" destOrd="0" parTransId="{8D4E3A81-26B2-4002-A85E-3993CB51D41C}" sibTransId="{4A82B067-F4F1-4B28-9BAE-9AA444106842}"/>
    <dgm:cxn modelId="{7BF0BC56-15BE-42AD-898D-9E4167091E09}" srcId="{D68AFC64-9969-4214-B25E-70CDCD3002CE}" destId="{09E793B7-CB44-4527-95B2-0ECB3C20ED29}" srcOrd="0" destOrd="0" parTransId="{BBED0A88-A99E-4C7F-B7B3-B18B790EA1BE}" sibTransId="{E06C2255-E2A2-497A-ACB1-E3C025A4C919}"/>
    <dgm:cxn modelId="{902E67D7-3D82-4A71-8555-7A385214FBD0}" type="presOf" srcId="{58B83C8E-7EC8-4EB6-BFA4-B633627C5FEA}" destId="{6D97B009-C9E2-4FFD-847C-6256D709C636}" srcOrd="0" destOrd="0" presId="urn:microsoft.com/office/officeart/2005/8/layout/vList6"/>
    <dgm:cxn modelId="{E3FE2F9D-3993-4F9D-BFED-4A005087E33F}" srcId="{FEE93B66-7C8D-41B9-8CA3-3EC5F83F6B76}" destId="{9E3C8A8E-BA11-4A0B-82EE-5C4E41028BD4}" srcOrd="0" destOrd="0" parTransId="{77E11345-2FAC-4141-AD32-495E1F9E204B}" sibTransId="{4B725AD4-2F89-4BE4-9B9D-4ACA3F61A7C2}"/>
    <dgm:cxn modelId="{91406519-8957-4125-846E-E79C0FD16442}" type="presOf" srcId="{9E3C8A8E-BA11-4A0B-82EE-5C4E41028BD4}" destId="{38D7595D-5392-4779-BAA9-5A8685598995}" srcOrd="0" destOrd="0" presId="urn:microsoft.com/office/officeart/2005/8/layout/vList6"/>
    <dgm:cxn modelId="{E9CC5BF2-AA52-4D71-9F4E-F685F574DD07}" type="presParOf" srcId="{88C34612-0E85-49A5-9D01-2536E1D8C5B2}" destId="{3AD1818D-8B8E-4CE8-A94C-CFC00A05A51C}" srcOrd="0" destOrd="0" presId="urn:microsoft.com/office/officeart/2005/8/layout/vList6"/>
    <dgm:cxn modelId="{DB92048A-41BC-4D32-B920-20F5D932DE3D}" type="presParOf" srcId="{3AD1818D-8B8E-4CE8-A94C-CFC00A05A51C}" destId="{38D7595D-5392-4779-BAA9-5A8685598995}" srcOrd="0" destOrd="0" presId="urn:microsoft.com/office/officeart/2005/8/layout/vList6"/>
    <dgm:cxn modelId="{7271971A-80FE-46F8-8017-E5478055E9D3}" type="presParOf" srcId="{3AD1818D-8B8E-4CE8-A94C-CFC00A05A51C}" destId="{CDC9A077-08A6-435B-88B6-276191BCDB6F}" srcOrd="1" destOrd="0" presId="urn:microsoft.com/office/officeart/2005/8/layout/vList6"/>
    <dgm:cxn modelId="{10AF92E6-6EF1-4315-A5F1-16F00ECFA95B}" type="presParOf" srcId="{88C34612-0E85-49A5-9D01-2536E1D8C5B2}" destId="{69AE43E5-61D3-4E15-9D06-D5ED58116847}" srcOrd="1" destOrd="0" presId="urn:microsoft.com/office/officeart/2005/8/layout/vList6"/>
    <dgm:cxn modelId="{E58A7A0D-D88E-44A9-9B49-3A3F0FE6F81F}" type="presParOf" srcId="{88C34612-0E85-49A5-9D01-2536E1D8C5B2}" destId="{AFD19E86-AE16-41A7-A2C0-F74060A0A7B5}" srcOrd="2" destOrd="0" presId="urn:microsoft.com/office/officeart/2005/8/layout/vList6"/>
    <dgm:cxn modelId="{761F6B86-D349-4BE5-B9D8-02BA457D67FF}" type="presParOf" srcId="{AFD19E86-AE16-41A7-A2C0-F74060A0A7B5}" destId="{677B5DC1-62FC-4047-A155-446D0D9A5A88}" srcOrd="0" destOrd="0" presId="urn:microsoft.com/office/officeart/2005/8/layout/vList6"/>
    <dgm:cxn modelId="{2804DC75-8877-40F9-81A9-2954599C7653}" type="presParOf" srcId="{AFD19E86-AE16-41A7-A2C0-F74060A0A7B5}" destId="{6D97B009-C9E2-4FFD-847C-6256D709C636}" srcOrd="1" destOrd="0" presId="urn:microsoft.com/office/officeart/2005/8/layout/vList6"/>
    <dgm:cxn modelId="{BC3980E1-354A-49D2-86D1-7A4DCB44A09F}" type="presParOf" srcId="{88C34612-0E85-49A5-9D01-2536E1D8C5B2}" destId="{925903D7-28F7-47DF-80E0-8491E5FCA761}" srcOrd="3" destOrd="0" presId="urn:microsoft.com/office/officeart/2005/8/layout/vList6"/>
    <dgm:cxn modelId="{C997F16C-6C1D-49E5-855A-EA360B93EC0C}" type="presParOf" srcId="{88C34612-0E85-49A5-9D01-2536E1D8C5B2}" destId="{93AAB040-E493-4403-A2DF-6B7A80AE16D1}" srcOrd="4" destOrd="0" presId="urn:microsoft.com/office/officeart/2005/8/layout/vList6"/>
    <dgm:cxn modelId="{EF4A6D6E-13D7-4FD3-A23D-AA2FB4A2FF04}" type="presParOf" srcId="{93AAB040-E493-4403-A2DF-6B7A80AE16D1}" destId="{3B926D6D-8A3D-49F1-91EB-9C26E45E4CA4}" srcOrd="0" destOrd="0" presId="urn:microsoft.com/office/officeart/2005/8/layout/vList6"/>
    <dgm:cxn modelId="{4FEF65E7-5D95-40AC-A520-1DC52A61B939}" type="presParOf" srcId="{93AAB040-E493-4403-A2DF-6B7A80AE16D1}" destId="{02C8DB46-2019-454E-BB71-51D71BEC36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BD3CE-7742-4AD9-A6F6-2CF4267920D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1B41DD-073A-481A-A6DD-31ECDE960C4E}">
      <dgm:prSet phldrT="[Text]" custT="1"/>
      <dgm:spPr/>
      <dgm:t>
        <a:bodyPr/>
        <a:lstStyle/>
        <a:p>
          <a:r>
            <a:rPr lang="en-GB" sz="4000" dirty="0" smtClean="0">
              <a:solidFill>
                <a:srgbClr val="C00000"/>
              </a:solidFill>
            </a:rPr>
            <a:t>        ESSENTIAL</a:t>
          </a:r>
          <a:endParaRPr lang="en-GB" sz="4000" dirty="0">
            <a:solidFill>
              <a:srgbClr val="C00000"/>
            </a:solidFill>
          </a:endParaRPr>
        </a:p>
      </dgm:t>
    </dgm:pt>
    <dgm:pt modelId="{968F6926-E479-4660-9009-8830132773B9}" type="parTrans" cxnId="{59FADB2A-AADB-4B5D-B3D9-B8BE5FDF65D9}">
      <dgm:prSet/>
      <dgm:spPr/>
      <dgm:t>
        <a:bodyPr/>
        <a:lstStyle/>
        <a:p>
          <a:endParaRPr lang="en-GB"/>
        </a:p>
      </dgm:t>
    </dgm:pt>
    <dgm:pt modelId="{86688321-6400-491D-9188-9ADF569BE121}" type="sibTrans" cxnId="{59FADB2A-AADB-4B5D-B3D9-B8BE5FDF65D9}">
      <dgm:prSet/>
      <dgm:spPr/>
      <dgm:t>
        <a:bodyPr/>
        <a:lstStyle/>
        <a:p>
          <a:endParaRPr lang="en-GB"/>
        </a:p>
      </dgm:t>
    </dgm:pt>
    <dgm:pt modelId="{D716D818-546A-49AC-8DC5-86A4A930F574}">
      <dgm:prSet phldrT="[Text]" custT="1"/>
      <dgm:spPr/>
      <dgm:t>
        <a:bodyPr/>
        <a:lstStyle/>
        <a:p>
          <a:r>
            <a:rPr lang="en-GB" sz="4000" dirty="0" smtClean="0"/>
            <a:t>PRELIMINARIES</a:t>
          </a:r>
          <a:endParaRPr lang="en-GB" sz="4000" dirty="0"/>
        </a:p>
      </dgm:t>
    </dgm:pt>
    <dgm:pt modelId="{622FF9B3-B18F-44D0-A435-D9631D3D0789}" type="parTrans" cxnId="{8367F02D-3436-4471-B028-A1E3263C97F5}">
      <dgm:prSet/>
      <dgm:spPr/>
      <dgm:t>
        <a:bodyPr/>
        <a:lstStyle/>
        <a:p>
          <a:endParaRPr lang="en-GB"/>
        </a:p>
      </dgm:t>
    </dgm:pt>
    <dgm:pt modelId="{1B3DA1CD-F482-4C74-849D-6176C9719559}" type="sibTrans" cxnId="{8367F02D-3436-4471-B028-A1E3263C97F5}">
      <dgm:prSet/>
      <dgm:spPr/>
      <dgm:t>
        <a:bodyPr/>
        <a:lstStyle/>
        <a:p>
          <a:endParaRPr lang="en-GB"/>
        </a:p>
      </dgm:t>
    </dgm:pt>
    <dgm:pt modelId="{448FA820-E654-40D6-9E74-30D0FEFD3803}" type="pres">
      <dgm:prSet presAssocID="{84ABD3CE-7742-4AD9-A6F6-2CF4267920D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A1E13D8-56AB-4F26-A953-3F6EAF5EBFB7}" type="pres">
      <dgm:prSet presAssocID="{84ABD3CE-7742-4AD9-A6F6-2CF4267920D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6DBE1A-C4D8-45DB-A5B0-1E3BF83BA710}" type="pres">
      <dgm:prSet presAssocID="{84ABD3CE-7742-4AD9-A6F6-2CF4267920DE}" presName="LeftNode" presStyleLbl="bgImgPlace1" presStyleIdx="0" presStyleCnt="2" custScaleX="408566">
        <dgm:presLayoutVars>
          <dgm:chMax val="2"/>
          <dgm:chPref val="2"/>
        </dgm:presLayoutVars>
      </dgm:prSet>
      <dgm:spPr/>
      <dgm:t>
        <a:bodyPr/>
        <a:lstStyle/>
        <a:p>
          <a:endParaRPr lang="en-GB"/>
        </a:p>
      </dgm:t>
    </dgm:pt>
    <dgm:pt modelId="{289A8DFF-E690-43F7-9F5B-D3E5FB8E7347}" type="pres">
      <dgm:prSet presAssocID="{84ABD3CE-7742-4AD9-A6F6-2CF4267920D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E896B-333F-4398-97D9-DEB6B2DE86AE}" type="pres">
      <dgm:prSet presAssocID="{84ABD3CE-7742-4AD9-A6F6-2CF4267920DE}" presName="RightNode" presStyleLbl="bgImgPlace1" presStyleIdx="1" presStyleCnt="2" custScaleX="17083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2AC4F0E6-87B1-41E2-BAD5-99C6F94A0CE9}" type="pres">
      <dgm:prSet presAssocID="{84ABD3CE-7742-4AD9-A6F6-2CF4267920DE}" presName="TopArrow" presStyleLbl="node1" presStyleIdx="0" presStyleCnt="2"/>
      <dgm:spPr/>
    </dgm:pt>
    <dgm:pt modelId="{E93FEA85-02BF-44A5-9A43-65ACD7EC96CF}" type="pres">
      <dgm:prSet presAssocID="{84ABD3CE-7742-4AD9-A6F6-2CF4267920DE}" presName="BottomArrow" presStyleLbl="node1" presStyleIdx="1" presStyleCnt="2"/>
      <dgm:spPr/>
    </dgm:pt>
  </dgm:ptLst>
  <dgm:cxnLst>
    <dgm:cxn modelId="{3A16759B-FA6B-421C-BF8A-0C97B151F864}" type="presOf" srcId="{84ABD3CE-7742-4AD9-A6F6-2CF4267920DE}" destId="{448FA820-E654-40D6-9E74-30D0FEFD3803}" srcOrd="0" destOrd="0" presId="urn:microsoft.com/office/officeart/2009/layout/ReverseList"/>
    <dgm:cxn modelId="{8367F02D-3436-4471-B028-A1E3263C97F5}" srcId="{84ABD3CE-7742-4AD9-A6F6-2CF4267920DE}" destId="{D716D818-546A-49AC-8DC5-86A4A930F574}" srcOrd="1" destOrd="0" parTransId="{622FF9B3-B18F-44D0-A435-D9631D3D0789}" sibTransId="{1B3DA1CD-F482-4C74-849D-6176C9719559}"/>
    <dgm:cxn modelId="{E51A33FF-0712-4BA3-8FB7-52C1CAAB6212}" type="presOf" srcId="{351B41DD-073A-481A-A6DD-31ECDE960C4E}" destId="{9A1E13D8-56AB-4F26-A953-3F6EAF5EBFB7}" srcOrd="0" destOrd="0" presId="urn:microsoft.com/office/officeart/2009/layout/ReverseList"/>
    <dgm:cxn modelId="{BAEA055F-5E2A-4838-9A47-63772572DA28}" type="presOf" srcId="{D716D818-546A-49AC-8DC5-86A4A930F574}" destId="{289A8DFF-E690-43F7-9F5B-D3E5FB8E7347}" srcOrd="0" destOrd="0" presId="urn:microsoft.com/office/officeart/2009/layout/ReverseList"/>
    <dgm:cxn modelId="{9414007B-0146-44DB-AC7A-05EC67007B75}" type="presOf" srcId="{D716D818-546A-49AC-8DC5-86A4A930F574}" destId="{089E896B-333F-4398-97D9-DEB6B2DE86AE}" srcOrd="1" destOrd="0" presId="urn:microsoft.com/office/officeart/2009/layout/ReverseList"/>
    <dgm:cxn modelId="{59FADB2A-AADB-4B5D-B3D9-B8BE5FDF65D9}" srcId="{84ABD3CE-7742-4AD9-A6F6-2CF4267920DE}" destId="{351B41DD-073A-481A-A6DD-31ECDE960C4E}" srcOrd="0" destOrd="0" parTransId="{968F6926-E479-4660-9009-8830132773B9}" sibTransId="{86688321-6400-491D-9188-9ADF569BE121}"/>
    <dgm:cxn modelId="{21A7B67C-6EF3-4039-BE9B-40F2CD4F116A}" type="presOf" srcId="{351B41DD-073A-481A-A6DD-31ECDE960C4E}" destId="{346DBE1A-C4D8-45DB-A5B0-1E3BF83BA710}" srcOrd="1" destOrd="0" presId="urn:microsoft.com/office/officeart/2009/layout/ReverseList"/>
    <dgm:cxn modelId="{4939EE27-06A2-4889-859C-67D91F1FCC6D}" type="presParOf" srcId="{448FA820-E654-40D6-9E74-30D0FEFD3803}" destId="{9A1E13D8-56AB-4F26-A953-3F6EAF5EBFB7}" srcOrd="0" destOrd="0" presId="urn:microsoft.com/office/officeart/2009/layout/ReverseList"/>
    <dgm:cxn modelId="{4A7B9A40-E4D2-42CC-84DE-B387CADFF6DD}" type="presParOf" srcId="{448FA820-E654-40D6-9E74-30D0FEFD3803}" destId="{346DBE1A-C4D8-45DB-A5B0-1E3BF83BA710}" srcOrd="1" destOrd="0" presId="urn:microsoft.com/office/officeart/2009/layout/ReverseList"/>
    <dgm:cxn modelId="{551CD9F2-84A2-4A49-A147-D2B011ADB6A4}" type="presParOf" srcId="{448FA820-E654-40D6-9E74-30D0FEFD3803}" destId="{289A8DFF-E690-43F7-9F5B-D3E5FB8E7347}" srcOrd="2" destOrd="0" presId="urn:microsoft.com/office/officeart/2009/layout/ReverseList"/>
    <dgm:cxn modelId="{8290E1F7-C061-452D-8D9B-14C79F448F5F}" type="presParOf" srcId="{448FA820-E654-40D6-9E74-30D0FEFD3803}" destId="{089E896B-333F-4398-97D9-DEB6B2DE86AE}" srcOrd="3" destOrd="0" presId="urn:microsoft.com/office/officeart/2009/layout/ReverseList"/>
    <dgm:cxn modelId="{A447B811-4A15-4EF5-8FCD-1617CC0CBB9D}" type="presParOf" srcId="{448FA820-E654-40D6-9E74-30D0FEFD3803}" destId="{2AC4F0E6-87B1-41E2-BAD5-99C6F94A0CE9}" srcOrd="4" destOrd="0" presId="urn:microsoft.com/office/officeart/2009/layout/ReverseList"/>
    <dgm:cxn modelId="{6C0436BD-3CE1-4B2F-A385-851277C0B97B}" type="presParOf" srcId="{448FA820-E654-40D6-9E74-30D0FEFD3803}" destId="{E93FEA85-02BF-44A5-9A43-65ACD7EC96C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461378-3788-4E76-BA04-7255CBE5BAB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014CA5-1110-446A-A6D9-0C3A935B0F18}">
      <dgm:prSet phldrT="[Text]"/>
      <dgm:spPr/>
      <dgm:t>
        <a:bodyPr/>
        <a:lstStyle/>
        <a:p>
          <a:r>
            <a:rPr lang="en-GB" dirty="0" smtClean="0"/>
            <a:t>POLITICS</a:t>
          </a:r>
          <a:endParaRPr lang="en-GB" dirty="0"/>
        </a:p>
      </dgm:t>
    </dgm:pt>
    <dgm:pt modelId="{A1CFA6D8-E515-4ED5-B7B1-1FE0CE048678}" type="parTrans" cxnId="{6FF312CD-EC37-4466-BFF5-DEE438706822}">
      <dgm:prSet/>
      <dgm:spPr/>
      <dgm:t>
        <a:bodyPr/>
        <a:lstStyle/>
        <a:p>
          <a:endParaRPr lang="en-GB"/>
        </a:p>
      </dgm:t>
    </dgm:pt>
    <dgm:pt modelId="{9A039E3E-0460-4021-910F-25934E946BAE}" type="sibTrans" cxnId="{6FF312CD-EC37-4466-BFF5-DEE438706822}">
      <dgm:prSet/>
      <dgm:spPr/>
      <dgm:t>
        <a:bodyPr/>
        <a:lstStyle/>
        <a:p>
          <a:endParaRPr lang="en-GB"/>
        </a:p>
      </dgm:t>
    </dgm:pt>
    <dgm:pt modelId="{7029A46C-88B2-40AE-85ED-5823FFD56276}">
      <dgm:prSet phldrT="[Text]" custT="1"/>
      <dgm:spPr/>
      <dgm:t>
        <a:bodyPr/>
        <a:lstStyle/>
        <a:p>
          <a:r>
            <a:rPr lang="en-GB" sz="2000" dirty="0" smtClean="0"/>
            <a:t>POLICIES</a:t>
          </a:r>
          <a:endParaRPr lang="en-GB" sz="2000" dirty="0"/>
        </a:p>
      </dgm:t>
    </dgm:pt>
    <dgm:pt modelId="{5FFB3B6B-83C6-4E8D-B1ED-797EE7084E29}" type="parTrans" cxnId="{28A1ED92-D28F-45B6-81DD-994A7B78C970}">
      <dgm:prSet/>
      <dgm:spPr/>
      <dgm:t>
        <a:bodyPr/>
        <a:lstStyle/>
        <a:p>
          <a:endParaRPr lang="en-GB"/>
        </a:p>
      </dgm:t>
    </dgm:pt>
    <dgm:pt modelId="{569DB800-B891-4EE0-974D-7CB31C302E3A}" type="sibTrans" cxnId="{28A1ED92-D28F-45B6-81DD-994A7B78C970}">
      <dgm:prSet/>
      <dgm:spPr/>
      <dgm:t>
        <a:bodyPr/>
        <a:lstStyle/>
        <a:p>
          <a:endParaRPr lang="en-GB"/>
        </a:p>
      </dgm:t>
    </dgm:pt>
    <dgm:pt modelId="{55FDC977-2E6B-4D42-BF7C-DC50B5D734A3}">
      <dgm:prSet phldrT="[Text]" custT="1"/>
      <dgm:spPr/>
      <dgm:t>
        <a:bodyPr/>
        <a:lstStyle/>
        <a:p>
          <a:r>
            <a:rPr lang="en-GB" sz="2000" dirty="0" smtClean="0"/>
            <a:t>PROGRAMMES</a:t>
          </a:r>
          <a:endParaRPr lang="en-GB" sz="2000" dirty="0"/>
        </a:p>
      </dgm:t>
    </dgm:pt>
    <dgm:pt modelId="{4719EF0D-973D-4CD0-B775-4A6EB042644A}" type="parTrans" cxnId="{3CCCACB6-BE17-405C-9357-4CBDB403B888}">
      <dgm:prSet/>
      <dgm:spPr/>
      <dgm:t>
        <a:bodyPr/>
        <a:lstStyle/>
        <a:p>
          <a:endParaRPr lang="en-GB"/>
        </a:p>
      </dgm:t>
    </dgm:pt>
    <dgm:pt modelId="{A5A1DB03-E8BF-488D-B141-9B461BAAC1EA}" type="sibTrans" cxnId="{3CCCACB6-BE17-405C-9357-4CBDB403B888}">
      <dgm:prSet/>
      <dgm:spPr/>
      <dgm:t>
        <a:bodyPr/>
        <a:lstStyle/>
        <a:p>
          <a:endParaRPr lang="en-GB"/>
        </a:p>
      </dgm:t>
    </dgm:pt>
    <dgm:pt modelId="{233D63BF-5666-464D-BD8F-D4543BD4CCC6}">
      <dgm:prSet phldrT="[Text]" custT="1"/>
      <dgm:spPr/>
      <dgm:t>
        <a:bodyPr/>
        <a:lstStyle/>
        <a:p>
          <a:r>
            <a:rPr lang="en-GB" sz="2000" dirty="0" smtClean="0"/>
            <a:t>PROCESSES</a:t>
          </a:r>
          <a:endParaRPr lang="en-GB" sz="2000" dirty="0"/>
        </a:p>
      </dgm:t>
    </dgm:pt>
    <dgm:pt modelId="{9A8EB929-68E6-431A-A35B-BA47CDF63D11}" type="parTrans" cxnId="{04A14AEE-2991-44E1-A9B6-AFAE78C30CC3}">
      <dgm:prSet/>
      <dgm:spPr/>
      <dgm:t>
        <a:bodyPr/>
        <a:lstStyle/>
        <a:p>
          <a:endParaRPr lang="en-GB"/>
        </a:p>
      </dgm:t>
    </dgm:pt>
    <dgm:pt modelId="{C827DD4D-8308-47C6-8822-B4AB03BA5D0F}" type="sibTrans" cxnId="{04A14AEE-2991-44E1-A9B6-AFAE78C30CC3}">
      <dgm:prSet/>
      <dgm:spPr/>
      <dgm:t>
        <a:bodyPr/>
        <a:lstStyle/>
        <a:p>
          <a:endParaRPr lang="en-GB"/>
        </a:p>
      </dgm:t>
    </dgm:pt>
    <dgm:pt modelId="{BCB84820-363E-4A11-AA52-A61706437D24}">
      <dgm:prSet phldrT="[Text]" custT="1"/>
      <dgm:spPr/>
      <dgm:t>
        <a:bodyPr/>
        <a:lstStyle/>
        <a:p>
          <a:r>
            <a:rPr lang="en-GB" sz="2000" dirty="0" smtClean="0"/>
            <a:t>PRODUCTS</a:t>
          </a:r>
          <a:endParaRPr lang="en-GB" sz="2000" dirty="0"/>
        </a:p>
      </dgm:t>
    </dgm:pt>
    <dgm:pt modelId="{1E724623-2401-4CC0-87EA-77E154DC1DD4}" type="parTrans" cxnId="{D64E4C03-362D-4FCA-90A2-C34F14B21E35}">
      <dgm:prSet/>
      <dgm:spPr/>
      <dgm:t>
        <a:bodyPr/>
        <a:lstStyle/>
        <a:p>
          <a:endParaRPr lang="en-GB"/>
        </a:p>
      </dgm:t>
    </dgm:pt>
    <dgm:pt modelId="{DB06A93B-AF68-4183-A720-8B9C2AF37BA3}" type="sibTrans" cxnId="{D64E4C03-362D-4FCA-90A2-C34F14B21E35}">
      <dgm:prSet/>
      <dgm:spPr/>
      <dgm:t>
        <a:bodyPr/>
        <a:lstStyle/>
        <a:p>
          <a:endParaRPr lang="en-GB"/>
        </a:p>
      </dgm:t>
    </dgm:pt>
    <dgm:pt modelId="{79F2A515-A785-416B-8332-E44E1AB50BF7}" type="pres">
      <dgm:prSet presAssocID="{BC461378-3788-4E76-BA04-7255CBE5BA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7136A1-4517-46AE-88F8-EE1C2EB9370C}" type="pres">
      <dgm:prSet presAssocID="{1A014CA5-1110-446A-A6D9-0C3A935B0F18}" presName="node" presStyleLbl="node1" presStyleIdx="0" presStyleCnt="5" custRadScaleRad="98391" custRadScaleInc="32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A6B1FD-EDA5-4F24-B74D-612220B5B401}" type="pres">
      <dgm:prSet presAssocID="{9A039E3E-0460-4021-910F-25934E946BAE}" presName="sibTrans" presStyleLbl="sibTrans2D1" presStyleIdx="0" presStyleCnt="5"/>
      <dgm:spPr/>
      <dgm:t>
        <a:bodyPr/>
        <a:lstStyle/>
        <a:p>
          <a:endParaRPr lang="en-GB"/>
        </a:p>
      </dgm:t>
    </dgm:pt>
    <dgm:pt modelId="{80CC6F21-F8C5-4D36-8155-1E451496EF4A}" type="pres">
      <dgm:prSet presAssocID="{9A039E3E-0460-4021-910F-25934E946BAE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689AC55E-8739-4379-BDA6-D2DA8D0AE2B9}" type="pres">
      <dgm:prSet presAssocID="{7029A46C-88B2-40AE-85ED-5823FFD562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DE2AD0-AEE9-432E-89A4-8E7BF30886C8}" type="pres">
      <dgm:prSet presAssocID="{569DB800-B891-4EE0-974D-7CB31C302E3A}" presName="sibTrans" presStyleLbl="sibTrans2D1" presStyleIdx="1" presStyleCnt="5"/>
      <dgm:spPr/>
      <dgm:t>
        <a:bodyPr/>
        <a:lstStyle/>
        <a:p>
          <a:endParaRPr lang="en-GB"/>
        </a:p>
      </dgm:t>
    </dgm:pt>
    <dgm:pt modelId="{0A981F25-C269-480B-8FFB-1840247F80B3}" type="pres">
      <dgm:prSet presAssocID="{569DB800-B891-4EE0-974D-7CB31C302E3A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4E9B68C1-23D5-49CB-AABB-87FF7AE4F429}" type="pres">
      <dgm:prSet presAssocID="{55FDC977-2E6B-4D42-BF7C-DC50B5D734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63516B-739E-4101-AC88-00F935FA4B34}" type="pres">
      <dgm:prSet presAssocID="{A5A1DB03-E8BF-488D-B141-9B461BAAC1EA}" presName="sibTrans" presStyleLbl="sibTrans2D1" presStyleIdx="2" presStyleCnt="5"/>
      <dgm:spPr/>
      <dgm:t>
        <a:bodyPr/>
        <a:lstStyle/>
        <a:p>
          <a:endParaRPr lang="en-GB"/>
        </a:p>
      </dgm:t>
    </dgm:pt>
    <dgm:pt modelId="{9B395DFA-3CBC-4E4E-95FF-BD16B027DDB2}" type="pres">
      <dgm:prSet presAssocID="{A5A1DB03-E8BF-488D-B141-9B461BAAC1EA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486A12AB-22ED-4A37-BA74-E4E7D477F60D}" type="pres">
      <dgm:prSet presAssocID="{233D63BF-5666-464D-BD8F-D4543BD4CCC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879FA6-0001-458D-992A-063B69436DFD}" type="pres">
      <dgm:prSet presAssocID="{C827DD4D-8308-47C6-8822-B4AB03BA5D0F}" presName="sibTrans" presStyleLbl="sibTrans2D1" presStyleIdx="3" presStyleCnt="5"/>
      <dgm:spPr/>
      <dgm:t>
        <a:bodyPr/>
        <a:lstStyle/>
        <a:p>
          <a:endParaRPr lang="en-GB"/>
        </a:p>
      </dgm:t>
    </dgm:pt>
    <dgm:pt modelId="{A916C5C8-E18E-4457-83AB-191492EEBF5F}" type="pres">
      <dgm:prSet presAssocID="{C827DD4D-8308-47C6-8822-B4AB03BA5D0F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E8F2920-0369-42A6-8EC1-BDC2781F0109}" type="pres">
      <dgm:prSet presAssocID="{BCB84820-363E-4A11-AA52-A61706437D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D947B1-4DA0-4439-80A0-66F0A0CA32F5}" type="pres">
      <dgm:prSet presAssocID="{DB06A93B-AF68-4183-A720-8B9C2AF37BA3}" presName="sibTrans" presStyleLbl="sibTrans2D1" presStyleIdx="4" presStyleCnt="5"/>
      <dgm:spPr/>
      <dgm:t>
        <a:bodyPr/>
        <a:lstStyle/>
        <a:p>
          <a:endParaRPr lang="en-GB"/>
        </a:p>
      </dgm:t>
    </dgm:pt>
    <dgm:pt modelId="{6E5C3EC8-9C9B-419F-8E86-487367CE7B76}" type="pres">
      <dgm:prSet presAssocID="{DB06A93B-AF68-4183-A720-8B9C2AF37BA3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C59290AE-8074-430A-BB22-1B558C0D6423}" type="presOf" srcId="{9A039E3E-0460-4021-910F-25934E946BAE}" destId="{B9A6B1FD-EDA5-4F24-B74D-612220B5B401}" srcOrd="0" destOrd="0" presId="urn:microsoft.com/office/officeart/2005/8/layout/cycle2"/>
    <dgm:cxn modelId="{3CCCACB6-BE17-405C-9357-4CBDB403B888}" srcId="{BC461378-3788-4E76-BA04-7255CBE5BABC}" destId="{55FDC977-2E6B-4D42-BF7C-DC50B5D734A3}" srcOrd="2" destOrd="0" parTransId="{4719EF0D-973D-4CD0-B775-4A6EB042644A}" sibTransId="{A5A1DB03-E8BF-488D-B141-9B461BAAC1EA}"/>
    <dgm:cxn modelId="{C246A06B-9ED1-43EF-AF27-CF51E764896A}" type="presOf" srcId="{1A014CA5-1110-446A-A6D9-0C3A935B0F18}" destId="{947136A1-4517-46AE-88F8-EE1C2EB9370C}" srcOrd="0" destOrd="0" presId="urn:microsoft.com/office/officeart/2005/8/layout/cycle2"/>
    <dgm:cxn modelId="{21986EF9-ABC2-4259-989A-B90F31C59771}" type="presOf" srcId="{BCB84820-363E-4A11-AA52-A61706437D24}" destId="{DE8F2920-0369-42A6-8EC1-BDC2781F0109}" srcOrd="0" destOrd="0" presId="urn:microsoft.com/office/officeart/2005/8/layout/cycle2"/>
    <dgm:cxn modelId="{5381BE9D-DACA-4E26-84DD-5B57DAA852EA}" type="presOf" srcId="{569DB800-B891-4EE0-974D-7CB31C302E3A}" destId="{0A981F25-C269-480B-8FFB-1840247F80B3}" srcOrd="1" destOrd="0" presId="urn:microsoft.com/office/officeart/2005/8/layout/cycle2"/>
    <dgm:cxn modelId="{28A1ED92-D28F-45B6-81DD-994A7B78C970}" srcId="{BC461378-3788-4E76-BA04-7255CBE5BABC}" destId="{7029A46C-88B2-40AE-85ED-5823FFD56276}" srcOrd="1" destOrd="0" parTransId="{5FFB3B6B-83C6-4E8D-B1ED-797EE7084E29}" sibTransId="{569DB800-B891-4EE0-974D-7CB31C302E3A}"/>
    <dgm:cxn modelId="{B20241B2-7681-4E66-9E00-BE52CF32B12C}" type="presOf" srcId="{C827DD4D-8308-47C6-8822-B4AB03BA5D0F}" destId="{DD879FA6-0001-458D-992A-063B69436DFD}" srcOrd="0" destOrd="0" presId="urn:microsoft.com/office/officeart/2005/8/layout/cycle2"/>
    <dgm:cxn modelId="{65D54B06-C59E-43AE-A422-234B63E2928B}" type="presOf" srcId="{BC461378-3788-4E76-BA04-7255CBE5BABC}" destId="{79F2A515-A785-416B-8332-E44E1AB50BF7}" srcOrd="0" destOrd="0" presId="urn:microsoft.com/office/officeart/2005/8/layout/cycle2"/>
    <dgm:cxn modelId="{D842B4E9-469F-41E0-B974-339D6D721957}" type="presOf" srcId="{9A039E3E-0460-4021-910F-25934E946BAE}" destId="{80CC6F21-F8C5-4D36-8155-1E451496EF4A}" srcOrd="1" destOrd="0" presId="urn:microsoft.com/office/officeart/2005/8/layout/cycle2"/>
    <dgm:cxn modelId="{6FF312CD-EC37-4466-BFF5-DEE438706822}" srcId="{BC461378-3788-4E76-BA04-7255CBE5BABC}" destId="{1A014CA5-1110-446A-A6D9-0C3A935B0F18}" srcOrd="0" destOrd="0" parTransId="{A1CFA6D8-E515-4ED5-B7B1-1FE0CE048678}" sibTransId="{9A039E3E-0460-4021-910F-25934E946BAE}"/>
    <dgm:cxn modelId="{DB6182A1-C52B-4D15-8317-BA11480E2138}" type="presOf" srcId="{DB06A93B-AF68-4183-A720-8B9C2AF37BA3}" destId="{6E5C3EC8-9C9B-419F-8E86-487367CE7B76}" srcOrd="1" destOrd="0" presId="urn:microsoft.com/office/officeart/2005/8/layout/cycle2"/>
    <dgm:cxn modelId="{5AC771FC-7A39-48CF-9D5B-AB700E8DF58B}" type="presOf" srcId="{A5A1DB03-E8BF-488D-B141-9B461BAAC1EA}" destId="{DA63516B-739E-4101-AC88-00F935FA4B34}" srcOrd="0" destOrd="0" presId="urn:microsoft.com/office/officeart/2005/8/layout/cycle2"/>
    <dgm:cxn modelId="{3125F084-455D-45DF-A670-398AD1156564}" type="presOf" srcId="{DB06A93B-AF68-4183-A720-8B9C2AF37BA3}" destId="{98D947B1-4DA0-4439-80A0-66F0A0CA32F5}" srcOrd="0" destOrd="0" presId="urn:microsoft.com/office/officeart/2005/8/layout/cycle2"/>
    <dgm:cxn modelId="{B54EEB49-589E-4EF2-A465-C63F42F819A4}" type="presOf" srcId="{233D63BF-5666-464D-BD8F-D4543BD4CCC6}" destId="{486A12AB-22ED-4A37-BA74-E4E7D477F60D}" srcOrd="0" destOrd="0" presId="urn:microsoft.com/office/officeart/2005/8/layout/cycle2"/>
    <dgm:cxn modelId="{AD539EAD-336E-410A-86FD-AA0C66FAA5D9}" type="presOf" srcId="{55FDC977-2E6B-4D42-BF7C-DC50B5D734A3}" destId="{4E9B68C1-23D5-49CB-AABB-87FF7AE4F429}" srcOrd="0" destOrd="0" presId="urn:microsoft.com/office/officeart/2005/8/layout/cycle2"/>
    <dgm:cxn modelId="{04A14AEE-2991-44E1-A9B6-AFAE78C30CC3}" srcId="{BC461378-3788-4E76-BA04-7255CBE5BABC}" destId="{233D63BF-5666-464D-BD8F-D4543BD4CCC6}" srcOrd="3" destOrd="0" parTransId="{9A8EB929-68E6-431A-A35B-BA47CDF63D11}" sibTransId="{C827DD4D-8308-47C6-8822-B4AB03BA5D0F}"/>
    <dgm:cxn modelId="{D64E4C03-362D-4FCA-90A2-C34F14B21E35}" srcId="{BC461378-3788-4E76-BA04-7255CBE5BABC}" destId="{BCB84820-363E-4A11-AA52-A61706437D24}" srcOrd="4" destOrd="0" parTransId="{1E724623-2401-4CC0-87EA-77E154DC1DD4}" sibTransId="{DB06A93B-AF68-4183-A720-8B9C2AF37BA3}"/>
    <dgm:cxn modelId="{BD281126-4688-44A7-B5F9-740B6DEF855B}" type="presOf" srcId="{569DB800-B891-4EE0-974D-7CB31C302E3A}" destId="{5DDE2AD0-AEE9-432E-89A4-8E7BF30886C8}" srcOrd="0" destOrd="0" presId="urn:microsoft.com/office/officeart/2005/8/layout/cycle2"/>
    <dgm:cxn modelId="{9473E3F2-A07B-4DFF-8F4D-7158BF4047AE}" type="presOf" srcId="{C827DD4D-8308-47C6-8822-B4AB03BA5D0F}" destId="{A916C5C8-E18E-4457-83AB-191492EEBF5F}" srcOrd="1" destOrd="0" presId="urn:microsoft.com/office/officeart/2005/8/layout/cycle2"/>
    <dgm:cxn modelId="{7217570B-7ECD-4F46-92F8-225E75DAC226}" type="presOf" srcId="{7029A46C-88B2-40AE-85ED-5823FFD56276}" destId="{689AC55E-8739-4379-BDA6-D2DA8D0AE2B9}" srcOrd="0" destOrd="0" presId="urn:microsoft.com/office/officeart/2005/8/layout/cycle2"/>
    <dgm:cxn modelId="{B3A587B1-69F2-44C0-A2B9-31E415C8C350}" type="presOf" srcId="{A5A1DB03-E8BF-488D-B141-9B461BAAC1EA}" destId="{9B395DFA-3CBC-4E4E-95FF-BD16B027DDB2}" srcOrd="1" destOrd="0" presId="urn:microsoft.com/office/officeart/2005/8/layout/cycle2"/>
    <dgm:cxn modelId="{66403900-8878-4025-BDB5-D2DDCF2F98B2}" type="presParOf" srcId="{79F2A515-A785-416B-8332-E44E1AB50BF7}" destId="{947136A1-4517-46AE-88F8-EE1C2EB9370C}" srcOrd="0" destOrd="0" presId="urn:microsoft.com/office/officeart/2005/8/layout/cycle2"/>
    <dgm:cxn modelId="{FC700BE5-9F02-4FFB-A70D-EAB417A9C3B7}" type="presParOf" srcId="{79F2A515-A785-416B-8332-E44E1AB50BF7}" destId="{B9A6B1FD-EDA5-4F24-B74D-612220B5B401}" srcOrd="1" destOrd="0" presId="urn:microsoft.com/office/officeart/2005/8/layout/cycle2"/>
    <dgm:cxn modelId="{C1269117-5E22-44F7-94B4-2D7460A3534E}" type="presParOf" srcId="{B9A6B1FD-EDA5-4F24-B74D-612220B5B401}" destId="{80CC6F21-F8C5-4D36-8155-1E451496EF4A}" srcOrd="0" destOrd="0" presId="urn:microsoft.com/office/officeart/2005/8/layout/cycle2"/>
    <dgm:cxn modelId="{A74EEC6A-C779-420B-9CA8-89D100318F9C}" type="presParOf" srcId="{79F2A515-A785-416B-8332-E44E1AB50BF7}" destId="{689AC55E-8739-4379-BDA6-D2DA8D0AE2B9}" srcOrd="2" destOrd="0" presId="urn:microsoft.com/office/officeart/2005/8/layout/cycle2"/>
    <dgm:cxn modelId="{9D3D3A47-F2D4-4749-9F04-6049F78059FB}" type="presParOf" srcId="{79F2A515-A785-416B-8332-E44E1AB50BF7}" destId="{5DDE2AD0-AEE9-432E-89A4-8E7BF30886C8}" srcOrd="3" destOrd="0" presId="urn:microsoft.com/office/officeart/2005/8/layout/cycle2"/>
    <dgm:cxn modelId="{D63941BD-37E2-4C16-86A8-92594F51E435}" type="presParOf" srcId="{5DDE2AD0-AEE9-432E-89A4-8E7BF30886C8}" destId="{0A981F25-C269-480B-8FFB-1840247F80B3}" srcOrd="0" destOrd="0" presId="urn:microsoft.com/office/officeart/2005/8/layout/cycle2"/>
    <dgm:cxn modelId="{921CDBEF-DD33-4D93-86BF-03D557281957}" type="presParOf" srcId="{79F2A515-A785-416B-8332-E44E1AB50BF7}" destId="{4E9B68C1-23D5-49CB-AABB-87FF7AE4F429}" srcOrd="4" destOrd="0" presId="urn:microsoft.com/office/officeart/2005/8/layout/cycle2"/>
    <dgm:cxn modelId="{03B49BF9-F163-465A-B7DB-98D93B524385}" type="presParOf" srcId="{79F2A515-A785-416B-8332-E44E1AB50BF7}" destId="{DA63516B-739E-4101-AC88-00F935FA4B34}" srcOrd="5" destOrd="0" presId="urn:microsoft.com/office/officeart/2005/8/layout/cycle2"/>
    <dgm:cxn modelId="{142E7114-5259-450C-85B2-5E11A5AF3EDD}" type="presParOf" srcId="{DA63516B-739E-4101-AC88-00F935FA4B34}" destId="{9B395DFA-3CBC-4E4E-95FF-BD16B027DDB2}" srcOrd="0" destOrd="0" presId="urn:microsoft.com/office/officeart/2005/8/layout/cycle2"/>
    <dgm:cxn modelId="{1DF5AC99-D978-44F4-AB29-808713022EF7}" type="presParOf" srcId="{79F2A515-A785-416B-8332-E44E1AB50BF7}" destId="{486A12AB-22ED-4A37-BA74-E4E7D477F60D}" srcOrd="6" destOrd="0" presId="urn:microsoft.com/office/officeart/2005/8/layout/cycle2"/>
    <dgm:cxn modelId="{13FCD032-D918-4577-9C72-7681DFF018E9}" type="presParOf" srcId="{79F2A515-A785-416B-8332-E44E1AB50BF7}" destId="{DD879FA6-0001-458D-992A-063B69436DFD}" srcOrd="7" destOrd="0" presId="urn:microsoft.com/office/officeart/2005/8/layout/cycle2"/>
    <dgm:cxn modelId="{CE3416F3-8389-48A9-A701-0ED535650D3E}" type="presParOf" srcId="{DD879FA6-0001-458D-992A-063B69436DFD}" destId="{A916C5C8-E18E-4457-83AB-191492EEBF5F}" srcOrd="0" destOrd="0" presId="urn:microsoft.com/office/officeart/2005/8/layout/cycle2"/>
    <dgm:cxn modelId="{EBBFBAFB-16C8-4478-9872-FFE3BC944557}" type="presParOf" srcId="{79F2A515-A785-416B-8332-E44E1AB50BF7}" destId="{DE8F2920-0369-42A6-8EC1-BDC2781F0109}" srcOrd="8" destOrd="0" presId="urn:microsoft.com/office/officeart/2005/8/layout/cycle2"/>
    <dgm:cxn modelId="{4C492283-6D3A-48CA-8BC1-D1847ED366A6}" type="presParOf" srcId="{79F2A515-A785-416B-8332-E44E1AB50BF7}" destId="{98D947B1-4DA0-4439-80A0-66F0A0CA32F5}" srcOrd="9" destOrd="0" presId="urn:microsoft.com/office/officeart/2005/8/layout/cycle2"/>
    <dgm:cxn modelId="{4FB05CEA-0A2B-449D-A3C2-6DC2301E937B}" type="presParOf" srcId="{98D947B1-4DA0-4439-80A0-66F0A0CA32F5}" destId="{6E5C3EC8-9C9B-419F-8E86-487367CE7B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3FB22-DB04-49DF-A367-88AB908F0B2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BD98C5-A2AA-4009-B996-C59C4C4D287D}">
      <dgm:prSet phldrT="[Text]"/>
      <dgm:spPr/>
      <dgm:t>
        <a:bodyPr/>
        <a:lstStyle/>
        <a:p>
          <a:r>
            <a:rPr lang="en-GB" dirty="0" smtClean="0"/>
            <a:t>POSSIBLE DAMAGES</a:t>
          </a:r>
          <a:endParaRPr lang="en-GB" dirty="0"/>
        </a:p>
      </dgm:t>
    </dgm:pt>
    <dgm:pt modelId="{75AE83C3-9B98-49BB-8B38-75114E27BB4D}" type="parTrans" cxnId="{A761FCD7-03C5-4074-8984-92B00C67D026}">
      <dgm:prSet/>
      <dgm:spPr/>
      <dgm:t>
        <a:bodyPr/>
        <a:lstStyle/>
        <a:p>
          <a:endParaRPr lang="en-GB"/>
        </a:p>
      </dgm:t>
    </dgm:pt>
    <dgm:pt modelId="{DB23DEA3-CDAA-479C-A43C-E665B7C932A5}" type="sibTrans" cxnId="{A761FCD7-03C5-4074-8984-92B00C67D026}">
      <dgm:prSet/>
      <dgm:spPr/>
      <dgm:t>
        <a:bodyPr/>
        <a:lstStyle/>
        <a:p>
          <a:endParaRPr lang="en-GB"/>
        </a:p>
      </dgm:t>
    </dgm:pt>
    <dgm:pt modelId="{B3654C77-B7D7-496B-A9D8-1F54EDFE13DB}">
      <dgm:prSet phldrT="[Text]"/>
      <dgm:spPr/>
      <dgm:t>
        <a:bodyPr/>
        <a:lstStyle/>
        <a:p>
          <a:r>
            <a:rPr lang="en-GB" dirty="0" smtClean="0"/>
            <a:t>TO EDUCATION IN AFRICA</a:t>
          </a:r>
          <a:endParaRPr lang="en-GB" dirty="0"/>
        </a:p>
      </dgm:t>
    </dgm:pt>
    <dgm:pt modelId="{B4DEE457-D8FF-419F-A739-82C80D4BEE80}" type="parTrans" cxnId="{76DE278F-D966-4379-A101-A2182C854CD5}">
      <dgm:prSet/>
      <dgm:spPr/>
      <dgm:t>
        <a:bodyPr/>
        <a:lstStyle/>
        <a:p>
          <a:endParaRPr lang="en-GB"/>
        </a:p>
      </dgm:t>
    </dgm:pt>
    <dgm:pt modelId="{0073CE7A-5AF6-4B2A-8CB4-ADD01EAC37FD}" type="sibTrans" cxnId="{76DE278F-D966-4379-A101-A2182C854CD5}">
      <dgm:prSet/>
      <dgm:spPr/>
      <dgm:t>
        <a:bodyPr/>
        <a:lstStyle/>
        <a:p>
          <a:endParaRPr lang="en-GB"/>
        </a:p>
      </dgm:t>
    </dgm:pt>
    <dgm:pt modelId="{ED8675ED-D706-40E8-A2FA-308275ED141B}" type="pres">
      <dgm:prSet presAssocID="{F003FB22-DB04-49DF-A367-88AB908F0B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BA2961C-5C48-4790-A034-C0E606415FFD}" type="pres">
      <dgm:prSet presAssocID="{60BD98C5-A2AA-4009-B996-C59C4C4D287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DC9207-21AF-4E37-A88F-91F34CF102E6}" type="pres">
      <dgm:prSet presAssocID="{B3654C77-B7D7-496B-A9D8-1F54EDFE13D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DE278F-D966-4379-A101-A2182C854CD5}" srcId="{F003FB22-DB04-49DF-A367-88AB908F0B2D}" destId="{B3654C77-B7D7-496B-A9D8-1F54EDFE13DB}" srcOrd="1" destOrd="0" parTransId="{B4DEE457-D8FF-419F-A739-82C80D4BEE80}" sibTransId="{0073CE7A-5AF6-4B2A-8CB4-ADD01EAC37FD}"/>
    <dgm:cxn modelId="{51463682-186E-4BCC-B149-451F16FCFDE6}" type="presOf" srcId="{60BD98C5-A2AA-4009-B996-C59C4C4D287D}" destId="{CBA2961C-5C48-4790-A034-C0E606415FFD}" srcOrd="0" destOrd="0" presId="urn:microsoft.com/office/officeart/2005/8/layout/arrow5"/>
    <dgm:cxn modelId="{A761FCD7-03C5-4074-8984-92B00C67D026}" srcId="{F003FB22-DB04-49DF-A367-88AB908F0B2D}" destId="{60BD98C5-A2AA-4009-B996-C59C4C4D287D}" srcOrd="0" destOrd="0" parTransId="{75AE83C3-9B98-49BB-8B38-75114E27BB4D}" sibTransId="{DB23DEA3-CDAA-479C-A43C-E665B7C932A5}"/>
    <dgm:cxn modelId="{39861CEE-FB97-4D5F-B97A-A757F71CD33D}" type="presOf" srcId="{B3654C77-B7D7-496B-A9D8-1F54EDFE13DB}" destId="{F0DC9207-21AF-4E37-A88F-91F34CF102E6}" srcOrd="0" destOrd="0" presId="urn:microsoft.com/office/officeart/2005/8/layout/arrow5"/>
    <dgm:cxn modelId="{D12E3684-A499-4A22-B0C2-BEA8C8CDFD4A}" type="presOf" srcId="{F003FB22-DB04-49DF-A367-88AB908F0B2D}" destId="{ED8675ED-D706-40E8-A2FA-308275ED141B}" srcOrd="0" destOrd="0" presId="urn:microsoft.com/office/officeart/2005/8/layout/arrow5"/>
    <dgm:cxn modelId="{35089251-7213-4126-B10C-B361FF6A103C}" type="presParOf" srcId="{ED8675ED-D706-40E8-A2FA-308275ED141B}" destId="{CBA2961C-5C48-4790-A034-C0E606415FFD}" srcOrd="0" destOrd="0" presId="urn:microsoft.com/office/officeart/2005/8/layout/arrow5"/>
    <dgm:cxn modelId="{33193B85-B8E4-4E2A-A595-FFFDE70DBCEF}" type="presParOf" srcId="{ED8675ED-D706-40E8-A2FA-308275ED141B}" destId="{F0DC9207-21AF-4E37-A88F-91F34CF102E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4B9666-2A19-4A5D-B58E-AA3875AEF5C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6C4B443-CE8E-47D2-8A81-84E5E446DC35}">
      <dgm:prSet phldrT="[Text]"/>
      <dgm:spPr/>
      <dgm:t>
        <a:bodyPr/>
        <a:lstStyle/>
        <a:p>
          <a:r>
            <a:rPr lang="en-GB" dirty="0" smtClean="0"/>
            <a:t>AS CITIZENS</a:t>
          </a:r>
          <a:endParaRPr lang="en-GB" dirty="0"/>
        </a:p>
      </dgm:t>
    </dgm:pt>
    <dgm:pt modelId="{E9657DF7-311E-4D27-B8CE-960247C10899}" type="parTrans" cxnId="{189C9225-287B-4BF5-82DC-51A9E1412F67}">
      <dgm:prSet/>
      <dgm:spPr/>
      <dgm:t>
        <a:bodyPr/>
        <a:lstStyle/>
        <a:p>
          <a:endParaRPr lang="en-GB"/>
        </a:p>
      </dgm:t>
    </dgm:pt>
    <dgm:pt modelId="{B89F611F-426E-4F89-82DC-CF64F1E370EB}" type="sibTrans" cxnId="{189C9225-287B-4BF5-82DC-51A9E1412F67}">
      <dgm:prSet/>
      <dgm:spPr/>
      <dgm:t>
        <a:bodyPr/>
        <a:lstStyle/>
        <a:p>
          <a:endParaRPr lang="en-GB"/>
        </a:p>
      </dgm:t>
    </dgm:pt>
    <dgm:pt modelId="{08BB9FF5-3B98-4007-A623-16033CDDDC41}">
      <dgm:prSet phldrT="[Text]"/>
      <dgm:spPr/>
      <dgm:t>
        <a:bodyPr/>
        <a:lstStyle/>
        <a:p>
          <a:r>
            <a:rPr lang="en-GB" dirty="0" smtClean="0"/>
            <a:t>AS UNIONS</a:t>
          </a:r>
          <a:endParaRPr lang="en-GB" dirty="0"/>
        </a:p>
      </dgm:t>
    </dgm:pt>
    <dgm:pt modelId="{5F331ABB-850D-48F7-95CC-142C86E62506}" type="parTrans" cxnId="{2209186E-C4A3-4797-A7DC-288FEF9DED32}">
      <dgm:prSet/>
      <dgm:spPr/>
      <dgm:t>
        <a:bodyPr/>
        <a:lstStyle/>
        <a:p>
          <a:endParaRPr lang="en-GB"/>
        </a:p>
      </dgm:t>
    </dgm:pt>
    <dgm:pt modelId="{B97EB72C-37E4-428A-B002-6686C31A94D7}" type="sibTrans" cxnId="{2209186E-C4A3-4797-A7DC-288FEF9DED32}">
      <dgm:prSet/>
      <dgm:spPr/>
      <dgm:t>
        <a:bodyPr/>
        <a:lstStyle/>
        <a:p>
          <a:endParaRPr lang="en-GB"/>
        </a:p>
      </dgm:t>
    </dgm:pt>
    <dgm:pt modelId="{0166C087-9F44-4416-BFC7-340A2C5A8EB0}">
      <dgm:prSet phldrT="[Text]"/>
      <dgm:spPr/>
      <dgm:t>
        <a:bodyPr/>
        <a:lstStyle/>
        <a:p>
          <a:r>
            <a:rPr lang="en-GB" dirty="0" smtClean="0"/>
            <a:t>AS TEACHERS AND PROFESSIONAL EDUCATORS</a:t>
          </a:r>
          <a:endParaRPr lang="en-GB" dirty="0"/>
        </a:p>
      </dgm:t>
    </dgm:pt>
    <dgm:pt modelId="{F418C2AF-F99B-4F62-8D5A-1D13A1B276B6}" type="parTrans" cxnId="{5DE2DD66-5A0F-4B8F-9A30-7756351C0179}">
      <dgm:prSet/>
      <dgm:spPr/>
      <dgm:t>
        <a:bodyPr/>
        <a:lstStyle/>
        <a:p>
          <a:endParaRPr lang="en-GB"/>
        </a:p>
      </dgm:t>
    </dgm:pt>
    <dgm:pt modelId="{7E7B686A-AE26-4C70-B96E-7473B0132562}" type="sibTrans" cxnId="{5DE2DD66-5A0F-4B8F-9A30-7756351C0179}">
      <dgm:prSet/>
      <dgm:spPr/>
      <dgm:t>
        <a:bodyPr/>
        <a:lstStyle/>
        <a:p>
          <a:endParaRPr lang="en-GB"/>
        </a:p>
      </dgm:t>
    </dgm:pt>
    <dgm:pt modelId="{6028E454-9EC6-42A5-9144-55D51CEB7400}" type="pres">
      <dgm:prSet presAssocID="{8B4B9666-2A19-4A5D-B58E-AA3875AEF5CC}" presName="compositeShape" presStyleCnt="0">
        <dgm:presLayoutVars>
          <dgm:dir/>
          <dgm:resizeHandles/>
        </dgm:presLayoutVars>
      </dgm:prSet>
      <dgm:spPr/>
    </dgm:pt>
    <dgm:pt modelId="{8D44C895-EA5F-401C-A9CD-9C763F368C52}" type="pres">
      <dgm:prSet presAssocID="{8B4B9666-2A19-4A5D-B58E-AA3875AEF5CC}" presName="pyramid" presStyleLbl="node1" presStyleIdx="0" presStyleCnt="1"/>
      <dgm:spPr/>
    </dgm:pt>
    <dgm:pt modelId="{B98DAE4B-81AD-41D9-B0A5-17923B4C7BE1}" type="pres">
      <dgm:prSet presAssocID="{8B4B9666-2A19-4A5D-B58E-AA3875AEF5CC}" presName="theList" presStyleCnt="0"/>
      <dgm:spPr/>
    </dgm:pt>
    <dgm:pt modelId="{127643FF-C389-4DE5-A240-E0B881349B3C}" type="pres">
      <dgm:prSet presAssocID="{06C4B443-CE8E-47D2-8A81-84E5E446DC3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A6687C-1D78-4FEF-B260-818FE3B02F95}" type="pres">
      <dgm:prSet presAssocID="{06C4B443-CE8E-47D2-8A81-84E5E446DC35}" presName="aSpace" presStyleCnt="0"/>
      <dgm:spPr/>
    </dgm:pt>
    <dgm:pt modelId="{68831D5B-36F1-4C2E-95D2-AE6963660B4E}" type="pres">
      <dgm:prSet presAssocID="{08BB9FF5-3B98-4007-A623-16033CDDDC4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58D2E8-88AC-4DA4-BF10-F37DDF64ECBF}" type="pres">
      <dgm:prSet presAssocID="{08BB9FF5-3B98-4007-A623-16033CDDDC41}" presName="aSpace" presStyleCnt="0"/>
      <dgm:spPr/>
    </dgm:pt>
    <dgm:pt modelId="{8BD885B4-C3DA-4A15-98C3-E6083C8DA7E3}" type="pres">
      <dgm:prSet presAssocID="{0166C087-9F44-4416-BFC7-340A2C5A8EB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079A3A-8947-470C-BF32-D785DF8FA95A}" type="pres">
      <dgm:prSet presAssocID="{0166C087-9F44-4416-BFC7-340A2C5A8EB0}" presName="aSpace" presStyleCnt="0"/>
      <dgm:spPr/>
    </dgm:pt>
  </dgm:ptLst>
  <dgm:cxnLst>
    <dgm:cxn modelId="{189C9225-287B-4BF5-82DC-51A9E1412F67}" srcId="{8B4B9666-2A19-4A5D-B58E-AA3875AEF5CC}" destId="{06C4B443-CE8E-47D2-8A81-84E5E446DC35}" srcOrd="0" destOrd="0" parTransId="{E9657DF7-311E-4D27-B8CE-960247C10899}" sibTransId="{B89F611F-426E-4F89-82DC-CF64F1E370EB}"/>
    <dgm:cxn modelId="{2FCCE2AF-D944-4116-A2F1-195F662AD486}" type="presOf" srcId="{0166C087-9F44-4416-BFC7-340A2C5A8EB0}" destId="{8BD885B4-C3DA-4A15-98C3-E6083C8DA7E3}" srcOrd="0" destOrd="0" presId="urn:microsoft.com/office/officeart/2005/8/layout/pyramid2"/>
    <dgm:cxn modelId="{5DE2DD66-5A0F-4B8F-9A30-7756351C0179}" srcId="{8B4B9666-2A19-4A5D-B58E-AA3875AEF5CC}" destId="{0166C087-9F44-4416-BFC7-340A2C5A8EB0}" srcOrd="2" destOrd="0" parTransId="{F418C2AF-F99B-4F62-8D5A-1D13A1B276B6}" sibTransId="{7E7B686A-AE26-4C70-B96E-7473B0132562}"/>
    <dgm:cxn modelId="{75EFE67F-CF38-4A36-832E-D731F26EEE9C}" type="presOf" srcId="{08BB9FF5-3B98-4007-A623-16033CDDDC41}" destId="{68831D5B-36F1-4C2E-95D2-AE6963660B4E}" srcOrd="0" destOrd="0" presId="urn:microsoft.com/office/officeart/2005/8/layout/pyramid2"/>
    <dgm:cxn modelId="{9304E317-9D17-4695-B404-33B022D3C174}" type="presOf" srcId="{06C4B443-CE8E-47D2-8A81-84E5E446DC35}" destId="{127643FF-C389-4DE5-A240-E0B881349B3C}" srcOrd="0" destOrd="0" presId="urn:microsoft.com/office/officeart/2005/8/layout/pyramid2"/>
    <dgm:cxn modelId="{BE2050AA-61C5-49AC-BEAA-387C4154D0CB}" type="presOf" srcId="{8B4B9666-2A19-4A5D-B58E-AA3875AEF5CC}" destId="{6028E454-9EC6-42A5-9144-55D51CEB7400}" srcOrd="0" destOrd="0" presId="urn:microsoft.com/office/officeart/2005/8/layout/pyramid2"/>
    <dgm:cxn modelId="{2209186E-C4A3-4797-A7DC-288FEF9DED32}" srcId="{8B4B9666-2A19-4A5D-B58E-AA3875AEF5CC}" destId="{08BB9FF5-3B98-4007-A623-16033CDDDC41}" srcOrd="1" destOrd="0" parTransId="{5F331ABB-850D-48F7-95CC-142C86E62506}" sibTransId="{B97EB72C-37E4-428A-B002-6686C31A94D7}"/>
    <dgm:cxn modelId="{A94A9325-B261-49EE-9E8B-73177621F3D0}" type="presParOf" srcId="{6028E454-9EC6-42A5-9144-55D51CEB7400}" destId="{8D44C895-EA5F-401C-A9CD-9C763F368C52}" srcOrd="0" destOrd="0" presId="urn:microsoft.com/office/officeart/2005/8/layout/pyramid2"/>
    <dgm:cxn modelId="{EDA64F3E-4FEB-48A8-9AF2-B6974DD40E7D}" type="presParOf" srcId="{6028E454-9EC6-42A5-9144-55D51CEB7400}" destId="{B98DAE4B-81AD-41D9-B0A5-17923B4C7BE1}" srcOrd="1" destOrd="0" presId="urn:microsoft.com/office/officeart/2005/8/layout/pyramid2"/>
    <dgm:cxn modelId="{088B4E57-EBF7-4726-9905-ACCB5C723D29}" type="presParOf" srcId="{B98DAE4B-81AD-41D9-B0A5-17923B4C7BE1}" destId="{127643FF-C389-4DE5-A240-E0B881349B3C}" srcOrd="0" destOrd="0" presId="urn:microsoft.com/office/officeart/2005/8/layout/pyramid2"/>
    <dgm:cxn modelId="{72042A56-534D-4198-A0EB-18535D188FB1}" type="presParOf" srcId="{B98DAE4B-81AD-41D9-B0A5-17923B4C7BE1}" destId="{9CA6687C-1D78-4FEF-B260-818FE3B02F95}" srcOrd="1" destOrd="0" presId="urn:microsoft.com/office/officeart/2005/8/layout/pyramid2"/>
    <dgm:cxn modelId="{2FC4EB6D-84C6-4DDE-BE29-C751F82D82FF}" type="presParOf" srcId="{B98DAE4B-81AD-41D9-B0A5-17923B4C7BE1}" destId="{68831D5B-36F1-4C2E-95D2-AE6963660B4E}" srcOrd="2" destOrd="0" presId="urn:microsoft.com/office/officeart/2005/8/layout/pyramid2"/>
    <dgm:cxn modelId="{3A8D92A0-A6BE-447B-9497-8DCCF16F3751}" type="presParOf" srcId="{B98DAE4B-81AD-41D9-B0A5-17923B4C7BE1}" destId="{E458D2E8-88AC-4DA4-BF10-F37DDF64ECBF}" srcOrd="3" destOrd="0" presId="urn:microsoft.com/office/officeart/2005/8/layout/pyramid2"/>
    <dgm:cxn modelId="{BC3FF32E-E0B3-4178-8C69-CD8BC210E978}" type="presParOf" srcId="{B98DAE4B-81AD-41D9-B0A5-17923B4C7BE1}" destId="{8BD885B4-C3DA-4A15-98C3-E6083C8DA7E3}" srcOrd="4" destOrd="0" presId="urn:microsoft.com/office/officeart/2005/8/layout/pyramid2"/>
    <dgm:cxn modelId="{9B70FEDC-BDD4-4760-A1B1-EB8AE78308F0}" type="presParOf" srcId="{B98DAE4B-81AD-41D9-B0A5-17923B4C7BE1}" destId="{D0079A3A-8947-470C-BF32-D785DF8FA95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9A077-08A6-435B-88B6-276191BCDB6F}">
      <dsp:nvSpPr>
        <dsp:cNvPr id="0" name=""/>
        <dsp:cNvSpPr/>
      </dsp:nvSpPr>
      <dsp:spPr>
        <a:xfrm>
          <a:off x="3291839" y="0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ESSENTIAL PRELIMINARIES</a:t>
          </a:r>
          <a:endParaRPr lang="en-GB" sz="2800" kern="1200" dirty="0"/>
        </a:p>
      </dsp:txBody>
      <dsp:txXfrm>
        <a:off x="3291839" y="190500"/>
        <a:ext cx="4366260" cy="1142999"/>
      </dsp:txXfrm>
    </dsp:sp>
    <dsp:sp modelId="{38D7595D-5392-4779-BAA9-5A8685598995}">
      <dsp:nvSpPr>
        <dsp:cNvPr id="0" name=""/>
        <dsp:cNvSpPr/>
      </dsp:nvSpPr>
      <dsp:spPr>
        <a:xfrm>
          <a:off x="0" y="0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PART ONE</a:t>
          </a:r>
          <a:endParaRPr lang="en-GB" sz="4500" kern="1200" dirty="0"/>
        </a:p>
      </dsp:txBody>
      <dsp:txXfrm>
        <a:off x="74395" y="74395"/>
        <a:ext cx="3143050" cy="1375209"/>
      </dsp:txXfrm>
    </dsp:sp>
    <dsp:sp modelId="{6D97B009-C9E2-4FFD-847C-6256D709C636}">
      <dsp:nvSpPr>
        <dsp:cNvPr id="0" name=""/>
        <dsp:cNvSpPr/>
      </dsp:nvSpPr>
      <dsp:spPr>
        <a:xfrm>
          <a:off x="3291839" y="1676400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POSSIBLE DAMAGES TO THE EDUCATION SECTOR</a:t>
          </a:r>
          <a:endParaRPr lang="en-GB" sz="2800" kern="1200" dirty="0"/>
        </a:p>
      </dsp:txBody>
      <dsp:txXfrm>
        <a:off x="3291839" y="1866900"/>
        <a:ext cx="4366260" cy="1142999"/>
      </dsp:txXfrm>
    </dsp:sp>
    <dsp:sp modelId="{677B5DC1-62FC-4047-A155-446D0D9A5A88}">
      <dsp:nvSpPr>
        <dsp:cNvPr id="0" name=""/>
        <dsp:cNvSpPr/>
      </dsp:nvSpPr>
      <dsp:spPr>
        <a:xfrm>
          <a:off x="0" y="1676400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PART TWO</a:t>
          </a:r>
          <a:endParaRPr lang="en-GB" sz="4500" kern="1200" dirty="0"/>
        </a:p>
      </dsp:txBody>
      <dsp:txXfrm>
        <a:off x="74395" y="1750795"/>
        <a:ext cx="3143050" cy="1375209"/>
      </dsp:txXfrm>
    </dsp:sp>
    <dsp:sp modelId="{02C8DB46-2019-454E-BB71-51D71BEC36B9}">
      <dsp:nvSpPr>
        <dsp:cNvPr id="0" name=""/>
        <dsp:cNvSpPr/>
      </dsp:nvSpPr>
      <dsp:spPr>
        <a:xfrm>
          <a:off x="3291839" y="3352799"/>
          <a:ext cx="493776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OUR FORCEFUL RESPONSE</a:t>
          </a:r>
          <a:endParaRPr lang="en-GB" sz="2800" kern="1200" dirty="0"/>
        </a:p>
      </dsp:txBody>
      <dsp:txXfrm>
        <a:off x="3291839" y="3543299"/>
        <a:ext cx="4366260" cy="1142999"/>
      </dsp:txXfrm>
    </dsp:sp>
    <dsp:sp modelId="{3B926D6D-8A3D-49F1-91EB-9C26E45E4CA4}">
      <dsp:nvSpPr>
        <dsp:cNvPr id="0" name=""/>
        <dsp:cNvSpPr/>
      </dsp:nvSpPr>
      <dsp:spPr>
        <a:xfrm>
          <a:off x="0" y="3352799"/>
          <a:ext cx="3291840" cy="152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PART THREE</a:t>
          </a:r>
          <a:endParaRPr lang="en-GB" sz="4500" kern="1200" dirty="0"/>
        </a:p>
      </dsp:txBody>
      <dsp:txXfrm>
        <a:off x="74395" y="3427194"/>
        <a:ext cx="3143050" cy="1375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DBE1A-C4D8-45DB-A5B0-1E3BF83BA710}">
      <dsp:nvSpPr>
        <dsp:cNvPr id="0" name=""/>
        <dsp:cNvSpPr/>
      </dsp:nvSpPr>
      <dsp:spPr>
        <a:xfrm rot="16200000">
          <a:off x="2547152" y="-1475413"/>
          <a:ext cx="3135294" cy="78281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254000" rIns="228600" bIns="2540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rgbClr val="C00000"/>
              </a:solidFill>
            </a:rPr>
            <a:t>        ESSENTIAL</a:t>
          </a:r>
          <a:endParaRPr lang="en-GB" sz="4000" kern="1200" dirty="0">
            <a:solidFill>
              <a:srgbClr val="C00000"/>
            </a:solidFill>
          </a:endParaRPr>
        </a:p>
      </dsp:txBody>
      <dsp:txXfrm rot="5400000">
        <a:off x="353823" y="1024076"/>
        <a:ext cx="7675033" cy="2829134"/>
      </dsp:txXfrm>
    </dsp:sp>
    <dsp:sp modelId="{089E896B-333F-4398-97D9-DEB6B2DE86AE}">
      <dsp:nvSpPr>
        <dsp:cNvPr id="0" name=""/>
        <dsp:cNvSpPr/>
      </dsp:nvSpPr>
      <dsp:spPr>
        <a:xfrm rot="5400000">
          <a:off x="4550151" y="802085"/>
          <a:ext cx="3135294" cy="32731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54000" rIns="152400" bIns="2540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PRELIMINARIES</a:t>
          </a:r>
          <a:endParaRPr lang="en-GB" sz="4000" kern="1200" dirty="0"/>
        </a:p>
      </dsp:txBody>
      <dsp:txXfrm rot="-5400000">
        <a:off x="4481240" y="1024076"/>
        <a:ext cx="3120037" cy="2829134"/>
      </dsp:txXfrm>
    </dsp:sp>
    <dsp:sp modelId="{2AC4F0E6-87B1-41E2-BAD5-99C6F94A0CE9}">
      <dsp:nvSpPr>
        <dsp:cNvPr id="0" name=""/>
        <dsp:cNvSpPr/>
      </dsp:nvSpPr>
      <dsp:spPr>
        <a:xfrm>
          <a:off x="4114604" y="0"/>
          <a:ext cx="2002999" cy="200290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FEA85-02BF-44A5-9A43-65ACD7EC96CF}">
      <dsp:nvSpPr>
        <dsp:cNvPr id="0" name=""/>
        <dsp:cNvSpPr/>
      </dsp:nvSpPr>
      <dsp:spPr>
        <a:xfrm rot="10800000">
          <a:off x="4114604" y="2873898"/>
          <a:ext cx="2002999" cy="200290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136A1-4517-46AE-88F8-EE1C2EB9370C}">
      <dsp:nvSpPr>
        <dsp:cNvPr id="0" name=""/>
        <dsp:cNvSpPr/>
      </dsp:nvSpPr>
      <dsp:spPr>
        <a:xfrm>
          <a:off x="3416170" y="32202"/>
          <a:ext cx="1472728" cy="1472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POLITICS</a:t>
          </a:r>
          <a:endParaRPr lang="en-GB" sz="1700" kern="1200" dirty="0"/>
        </a:p>
      </dsp:txBody>
      <dsp:txXfrm>
        <a:off x="3631846" y="247878"/>
        <a:ext cx="1041376" cy="1041376"/>
      </dsp:txXfrm>
    </dsp:sp>
    <dsp:sp modelId="{B9A6B1FD-EDA5-4F24-B74D-612220B5B401}">
      <dsp:nvSpPr>
        <dsp:cNvPr id="0" name=""/>
        <dsp:cNvSpPr/>
      </dsp:nvSpPr>
      <dsp:spPr>
        <a:xfrm rot="2155859">
          <a:off x="4836758" y="1148184"/>
          <a:ext cx="365064" cy="497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4847177" y="1215460"/>
        <a:ext cx="255545" cy="298227"/>
      </dsp:txXfrm>
    </dsp:sp>
    <dsp:sp modelId="{689AC55E-8739-4379-BDA6-D2DA8D0AE2B9}">
      <dsp:nvSpPr>
        <dsp:cNvPr id="0" name=""/>
        <dsp:cNvSpPr/>
      </dsp:nvSpPr>
      <dsp:spPr>
        <a:xfrm>
          <a:off x="5166413" y="1300609"/>
          <a:ext cx="1472728" cy="1472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POLICIES</a:t>
          </a:r>
          <a:endParaRPr lang="en-GB" sz="2000" kern="1200" dirty="0"/>
        </a:p>
      </dsp:txBody>
      <dsp:txXfrm>
        <a:off x="5382089" y="1516285"/>
        <a:ext cx="1041376" cy="1041376"/>
      </dsp:txXfrm>
    </dsp:sp>
    <dsp:sp modelId="{5DDE2AD0-AEE9-432E-89A4-8E7BF30886C8}">
      <dsp:nvSpPr>
        <dsp:cNvPr id="0" name=""/>
        <dsp:cNvSpPr/>
      </dsp:nvSpPr>
      <dsp:spPr>
        <a:xfrm rot="6480000">
          <a:off x="5369328" y="2828879"/>
          <a:ext cx="390786" cy="497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5446060" y="2872539"/>
        <a:ext cx="273550" cy="298227"/>
      </dsp:txXfrm>
    </dsp:sp>
    <dsp:sp modelId="{4E9B68C1-23D5-49CB-AABB-87FF7AE4F429}">
      <dsp:nvSpPr>
        <dsp:cNvPr id="0" name=""/>
        <dsp:cNvSpPr/>
      </dsp:nvSpPr>
      <dsp:spPr>
        <a:xfrm>
          <a:off x="4483466" y="3402503"/>
          <a:ext cx="1472728" cy="1472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PROGRAMMES</a:t>
          </a:r>
          <a:endParaRPr lang="en-GB" sz="2000" kern="1200" dirty="0"/>
        </a:p>
      </dsp:txBody>
      <dsp:txXfrm>
        <a:off x="4699142" y="3618179"/>
        <a:ext cx="1041376" cy="1041376"/>
      </dsp:txXfrm>
    </dsp:sp>
    <dsp:sp modelId="{DA63516B-739E-4101-AC88-00F935FA4B34}">
      <dsp:nvSpPr>
        <dsp:cNvPr id="0" name=""/>
        <dsp:cNvSpPr/>
      </dsp:nvSpPr>
      <dsp:spPr>
        <a:xfrm rot="10800000">
          <a:off x="3930466" y="3890344"/>
          <a:ext cx="390786" cy="497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4047702" y="3989753"/>
        <a:ext cx="273550" cy="298227"/>
      </dsp:txXfrm>
    </dsp:sp>
    <dsp:sp modelId="{486A12AB-22ED-4A37-BA74-E4E7D477F60D}">
      <dsp:nvSpPr>
        <dsp:cNvPr id="0" name=""/>
        <dsp:cNvSpPr/>
      </dsp:nvSpPr>
      <dsp:spPr>
        <a:xfrm>
          <a:off x="2273404" y="3402503"/>
          <a:ext cx="1472728" cy="1472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PROCESSES</a:t>
          </a:r>
          <a:endParaRPr lang="en-GB" sz="2000" kern="1200" dirty="0"/>
        </a:p>
      </dsp:txBody>
      <dsp:txXfrm>
        <a:off x="2489080" y="3618179"/>
        <a:ext cx="1041376" cy="1041376"/>
      </dsp:txXfrm>
    </dsp:sp>
    <dsp:sp modelId="{DD879FA6-0001-458D-992A-063B69436DFD}">
      <dsp:nvSpPr>
        <dsp:cNvPr id="0" name=""/>
        <dsp:cNvSpPr/>
      </dsp:nvSpPr>
      <dsp:spPr>
        <a:xfrm rot="15120000">
          <a:off x="2476320" y="2849916"/>
          <a:ext cx="390786" cy="497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0800000">
        <a:off x="2553052" y="3005074"/>
        <a:ext cx="273550" cy="298227"/>
      </dsp:txXfrm>
    </dsp:sp>
    <dsp:sp modelId="{DE8F2920-0369-42A6-8EC1-BDC2781F0109}">
      <dsp:nvSpPr>
        <dsp:cNvPr id="0" name=""/>
        <dsp:cNvSpPr/>
      </dsp:nvSpPr>
      <dsp:spPr>
        <a:xfrm>
          <a:off x="1590458" y="1300609"/>
          <a:ext cx="1472728" cy="14727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PRODUCTS</a:t>
          </a:r>
          <a:endParaRPr lang="en-GB" sz="2000" kern="1200" dirty="0"/>
        </a:p>
      </dsp:txBody>
      <dsp:txXfrm>
        <a:off x="1806134" y="1516285"/>
        <a:ext cx="1041376" cy="1041376"/>
      </dsp:txXfrm>
    </dsp:sp>
    <dsp:sp modelId="{98D947B1-4DA0-4439-80A0-66F0A0CA32F5}">
      <dsp:nvSpPr>
        <dsp:cNvPr id="0" name=""/>
        <dsp:cNvSpPr/>
      </dsp:nvSpPr>
      <dsp:spPr>
        <a:xfrm rot="19512629">
          <a:off x="3031592" y="1160669"/>
          <a:ext cx="397686" cy="497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3042255" y="1294114"/>
        <a:ext cx="278380" cy="2982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EBB3-FF7D-4554-AEA5-10F3567204CD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40547-C204-43A0-8FB7-1E7A598AF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7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40547-C204-43A0-8FB7-1E7A598AF95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0AB7C7-19D0-4D81-AC85-CAE5434D6429}" type="datetimeFigureOut">
              <a:rPr lang="en-GB" smtClean="0"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267243E-B935-47F5-A0BD-AC2AD36DD9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ng/imgres?imgurl=http://farm5.static.flickr.com/4074/4868011496_ccd25b852e.jpg&amp;imgrefurl=http://brookstonbeerbulletin.com/guinness-ad-43-knocking-down-columns/&amp;usg=__x-LtgtlNIv60vOc9z9ewRRmdzKs=&amp;h=500&amp;w=348&amp;sz=54&amp;hl=en&amp;start=85&amp;zoom=1&amp;tbnid=AV5Nax7Op1f0rM:&amp;tbnh=130&amp;tbnw=90&amp;ei=m48pT_D4KrCl2AXpwIHDAg&amp;prev=/search?q=picture+of+a+man+leaning+on+another+man&amp;start=80&amp;hl=en&amp;sa=N&amp;biw=1170&amp;bih=509&amp;tbm=isch&amp;prmd=imvns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ng/imgres?imgurl=http://2.bp.blogspot.com/_AcRpuLTXqPE/TK6ZzdJweyI/AAAAAAAABHg/53V2Nk1vovY/s1600/sneeze.jpg&amp;imgrefurl=http://www.sociopathworld.com/2010/10/emotional-contagion.html&amp;usg=__-omJCsdiEiM8t-m7t332c1sE1ik=&amp;h=350&amp;w=350&amp;sz=11&amp;hl=en&amp;start=117&amp;zoom=1&amp;tbnid=4v1fpGBWqhZ2GM:&amp;tbnh=120&amp;tbnw=120&amp;ei=F7cpT86RN8fh8AOP1_nHAw&amp;prev=/search?q=picture+of+a+man+sneezing+into+a+crowd&amp;start=100&amp;hl=en&amp;sa=N&amp;biw=1170&amp;bih=509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POSSIBLE IMPACT OF GLOBAL ECONOMIC CRISIS ON EDUCATION IN AFRICA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</a:t>
            </a:r>
          </a:p>
          <a:p>
            <a:r>
              <a:rPr lang="en-GB" dirty="0" smtClean="0"/>
              <a:t>OBANYA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3228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ADDRESSING THE ROOT CAUSES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pPr algn="just"/>
            <a:r>
              <a:rPr lang="en-GB" dirty="0" smtClean="0"/>
              <a:t>THE QUALITY OF POLITICS DETERMINES </a:t>
            </a:r>
          </a:p>
          <a:p>
            <a:pPr algn="just"/>
            <a:r>
              <a:rPr lang="en-GB" dirty="0" smtClean="0"/>
              <a:t>THE QUALITY OF EDUCATION POLICIES, PROGRAMMES, AND PROCESSES</a:t>
            </a:r>
          </a:p>
          <a:p>
            <a:pPr algn="just"/>
            <a:r>
              <a:rPr lang="en-GB" dirty="0" smtClean="0"/>
              <a:t>AND EVENTUALLY THE PRODUCTS (OR RESULTS, OR OUTCOMES). </a:t>
            </a:r>
          </a:p>
          <a:p>
            <a:pPr algn="just"/>
            <a:r>
              <a:rPr lang="en-GB" dirty="0" smtClean="0"/>
              <a:t>IN SENDING  EARLY WARNING SIGNALS</a:t>
            </a:r>
          </a:p>
          <a:p>
            <a:pPr algn="just"/>
            <a:r>
              <a:rPr lang="en-GB" dirty="0" smtClean="0"/>
              <a:t> ON THE POSSIBLE EFFECTS OF THE CURRENT GLOBAL ECONOMIC AND FINANCIAL CRISIS ON EDUCATION IN AFRICA.</a:t>
            </a:r>
          </a:p>
          <a:p>
            <a:pPr algn="just"/>
            <a:r>
              <a:rPr lang="en-GB" dirty="0" smtClean="0"/>
              <a:t> WE MUST ADDRESS ROOT CAUSES OF CHALLENGES</a:t>
            </a:r>
          </a:p>
          <a:p>
            <a:pPr algn="just"/>
            <a:r>
              <a:rPr lang="en-GB" dirty="0" smtClean="0"/>
              <a:t> NOT MERELY ADDRESSING THE MERE SYMPTOMS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2828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TWO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08111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1203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EFFECTS ON POLITICS 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Politics in General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GLOBALISATION FORCES FAVOURING POLITICS OF REFORM IN AFRICA</a:t>
            </a:r>
          </a:p>
          <a:p>
            <a:r>
              <a:rPr lang="en-GB" dirty="0" smtClean="0"/>
              <a:t>INTENSIFIED EXTERNAL INTERFERENCE IN THE POLITICS OF AFRICAN COUNTRIES. </a:t>
            </a:r>
            <a:endParaRPr lang="en-GB" dirty="0"/>
          </a:p>
          <a:p>
            <a:r>
              <a:rPr lang="en-GB" dirty="0" smtClean="0"/>
              <a:t>SPIN-OFF IN THE PERSISTENCE OF BAD POLITICS</a:t>
            </a:r>
          </a:p>
          <a:p>
            <a:r>
              <a:rPr lang="en-GB" dirty="0" smtClean="0"/>
              <a:t>WIPING OFF OF MODEST DEMOCRACY GAINS RECORDED SINCE THE 1990s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Politics of Education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MORE OF LIP SERVICE TO EFA</a:t>
            </a:r>
          </a:p>
          <a:p>
            <a:r>
              <a:rPr lang="en-GB" dirty="0" smtClean="0"/>
              <a:t>EMPHASIS NOT ON THE COMMON GOOD BUT ON THE SELECTIVE GOOD</a:t>
            </a:r>
          </a:p>
          <a:p>
            <a:r>
              <a:rPr lang="en-GB" dirty="0" smtClean="0"/>
              <a:t>RESOURCE SHIFT TO DEBT SERVICING and THE ECONOMIC SECTOR</a:t>
            </a:r>
          </a:p>
          <a:p>
            <a:r>
              <a:rPr lang="en-GB" dirty="0" smtClean="0"/>
              <a:t>RESOURCE DENIAL TO THE SOCIAL SECTOR, WHERE EDUCATION BELONGS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9476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LIKELY IMPACT ON DEVELOPMENT POLICIES </a:t>
            </a:r>
            <a:endParaRPr lang="en-GB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NATIONAL DEVELOPMENT POLICIES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DECLINE IN POPULAR PARTICIPATION IN POLICY DEVELOPMENT</a:t>
            </a:r>
          </a:p>
          <a:p>
            <a:r>
              <a:rPr lang="en-GB" dirty="0" smtClean="0"/>
              <a:t>SUBORDINATION OF  NATIONAL INTERESTS  TO THE INTERESTS OF THE EXTERNAL DONOR.</a:t>
            </a:r>
          </a:p>
          <a:p>
            <a:r>
              <a:rPr lang="en-GB" dirty="0" smtClean="0"/>
              <a:t> POLICY DICTATION  REPLACING POLICY DEVELOPMENT</a:t>
            </a:r>
          </a:p>
          <a:p>
            <a:r>
              <a:rPr lang="en-GB" dirty="0" smtClean="0"/>
              <a:t> ‘ONE-SIZE-FITS-ALL POLICIES 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EDUCATION POLICIES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PERPETUATION OF ‘EDUCATION FOR THEM AND NOT FOR US’. </a:t>
            </a:r>
          </a:p>
          <a:p>
            <a:r>
              <a:rPr lang="en-GB" dirty="0" smtClean="0"/>
              <a:t> RESULTING FROM A PHILOSOPHY OF CONSULTATION</a:t>
            </a:r>
          </a:p>
          <a:p>
            <a:r>
              <a:rPr lang="en-GB" dirty="0" smtClean="0"/>
              <a:t> WITH PERIPHERAL WITH PERIPHERAL STAKEHOLDERS</a:t>
            </a:r>
          </a:p>
          <a:p>
            <a:r>
              <a:rPr lang="en-GB" dirty="0" smtClean="0"/>
              <a:t>NEGLECT OF THE CORE STAKEHOLDERS IN EDUCATION  (next slide)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2514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FIVE GROUPS OF EDUCATION SECTOR STAKEHOLDERS (what distinguishes 4 and 5 from 1,2 and 3?)</a:t>
            </a:r>
            <a:endParaRPr lang="en-GB" sz="3200" dirty="0"/>
          </a:p>
        </p:txBody>
      </p:sp>
      <p:pic>
        <p:nvPicPr>
          <p:cNvPr id="11" name="Content Placeholder 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988841"/>
            <a:ext cx="6736123" cy="403244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75682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IMPLICATIONS FOR GOVERNMENT PROGRAMMES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Overall national development programmes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90429"/>
          </a:xfrm>
        </p:spPr>
        <p:txBody>
          <a:bodyPr>
            <a:noAutofit/>
          </a:bodyPr>
          <a:lstStyle/>
          <a:p>
            <a:pPr algn="just"/>
            <a:r>
              <a:rPr lang="en-GB" sz="1600" dirty="0" smtClean="0"/>
              <a:t>NON-RESPONSIVE PROGRAMMES</a:t>
            </a:r>
          </a:p>
          <a:p>
            <a:pPr algn="just"/>
            <a:r>
              <a:rPr lang="en-GB" sz="1600" dirty="0" smtClean="0"/>
              <a:t>GREATER FOCUS ON SHORT-TERM AND IMMEDIATE GAINS (LIKE THAT OF A BAD POLITICIAN THAT EYES ONLY THE NEXT ELECTION)</a:t>
            </a:r>
          </a:p>
          <a:p>
            <a:pPr algn="just"/>
            <a:r>
              <a:rPr lang="en-GB" sz="1600" dirty="0" smtClean="0"/>
              <a:t>THREAT TO STRATEGIC DEVELOPMENT PLANING</a:t>
            </a:r>
          </a:p>
          <a:p>
            <a:pPr algn="just"/>
            <a:r>
              <a:rPr lang="en-GB" sz="1600" dirty="0" smtClean="0"/>
              <a:t>DE-EMPHASIS ON HUMAN RESOURCE DEVELOPMENT.</a:t>
            </a:r>
          </a:p>
          <a:p>
            <a:pPr algn="just"/>
            <a:r>
              <a:rPr lang="en-GB" sz="1600" dirty="0" smtClean="0"/>
              <a:t>LIKELIHOOD OF A RETURN TO THE PORTMANTEAU APPROACH TO EXTERNAL TECHNICAL ASSISTANCE</a:t>
            </a:r>
          </a:p>
          <a:p>
            <a:pPr algn="just"/>
            <a:r>
              <a:rPr lang="en-GB" sz="1600" dirty="0" smtClean="0"/>
              <a:t>PARIS DECLARATION ON AID  EFFECTIVENESS ???? </a:t>
            </a:r>
          </a:p>
          <a:p>
            <a:endParaRPr lang="en-GB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Education programmes in particular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 GOVERNMENT UNDERFUNDING OF EDUCATION IS LIKELY TO WORSEN</a:t>
            </a:r>
          </a:p>
          <a:p>
            <a:r>
              <a:rPr lang="en-GB" dirty="0" smtClean="0"/>
              <a:t>FURTHER COMMODITISATION OF EDUCATION</a:t>
            </a:r>
          </a:p>
          <a:p>
            <a:r>
              <a:rPr lang="en-GB" dirty="0" smtClean="0"/>
              <a:t>DECLINE OF EXTERNAL TECHNICAL ASSISTANCE.</a:t>
            </a:r>
          </a:p>
          <a:p>
            <a:r>
              <a:rPr lang="en-GB" dirty="0" smtClean="0"/>
              <a:t>AFRICA’S MARCH TOWARDS ATTAINING THE EFA GOALS (ALREADY UNDER THREAT) A PIPE DREAM. </a:t>
            </a:r>
          </a:p>
          <a:p>
            <a:r>
              <a:rPr lang="en-GB" dirty="0" smtClean="0"/>
              <a:t>JOMTIEN AND DAKAR ASSISTANCE PROMISES NOT FULLY KEPT</a:t>
            </a:r>
          </a:p>
          <a:p>
            <a:r>
              <a:rPr lang="en-GB" dirty="0" smtClean="0"/>
              <a:t>FAST-TRACK INITIATIVE ANYTHING BUT FAST TRACK.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1860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IMPLICATIONS FOR THE PROCESSES OF DELIVERING QUALITY EDUCATION</a:t>
            </a:r>
            <a:endParaRPr lang="en-GB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SECTION A</a:t>
            </a:r>
          </a:p>
          <a:p>
            <a:pPr marL="0" indent="0">
              <a:buNone/>
            </a:pPr>
            <a:r>
              <a:rPr lang="en-GB" dirty="0" smtClean="0"/>
              <a:t> QUALITY IN EDUCATION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SECTION B</a:t>
            </a:r>
          </a:p>
          <a:p>
            <a:pPr marL="0" indent="0">
              <a:buNone/>
            </a:pPr>
            <a:r>
              <a:rPr lang="en-GB" dirty="0" smtClean="0"/>
              <a:t> WORSENING THE QUALITY CHALLENGE IN AFRICAN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8275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QUALITY: WHAT YOU SOW IS WHAT YOU REAP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78612"/>
              </p:ext>
            </p:extLst>
          </p:nvPr>
        </p:nvGraphicFramePr>
        <p:xfrm>
          <a:off x="457200" y="1600200"/>
          <a:ext cx="8229600" cy="47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SOWING QUALITY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NURTURING QUALITY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REAPING QUALITY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Politics/Policy/Management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Management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Personnel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Curriculum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Physical Infrastructure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Teaching-Learning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facilities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Institutional management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professional support processes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Learner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psycho-social support processes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Teaching-learning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Cognitive learning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Life-coping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skills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Life-long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skills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Enhanced potential 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contribution to society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ULTIMATELY, a self-sustaining educational system and society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778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A DIFFICULT TERRAIN FOR NURTURING QUALITY IN EDUCATION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INSTITUTIONAL MANAGEMENT  (FUNCTION NOT PROFESSIONALISED IN MANY COUNTRIES</a:t>
            </a:r>
          </a:p>
          <a:p>
            <a:pPr algn="just"/>
            <a:r>
              <a:rPr lang="en-GB" dirty="0" smtClean="0"/>
              <a:t> MINIMUM OR ZERO LEVEL OF COMMUNITY DEVELOPMENT </a:t>
            </a:r>
          </a:p>
          <a:p>
            <a:pPr algn="just"/>
            <a:r>
              <a:rPr lang="en-GB" dirty="0" smtClean="0"/>
              <a:t> LIMITED OR ZERO AUTONOMY FOR THE SCHOOL LEVEL MANAGER</a:t>
            </a:r>
          </a:p>
          <a:p>
            <a:pPr algn="just"/>
            <a:r>
              <a:rPr lang="en-GB" dirty="0" smtClean="0"/>
              <a:t>TEACHERS (QUANTITATIVELY AND QUANTITATIVELY DEFICIENT</a:t>
            </a:r>
          </a:p>
          <a:p>
            <a:pPr algn="just"/>
            <a:r>
              <a:rPr lang="en-GB" dirty="0" smtClean="0"/>
              <a:t> LACKING  PROFESSIONAL SUPPORT</a:t>
            </a:r>
          </a:p>
          <a:p>
            <a:pPr algn="just"/>
            <a:r>
              <a:rPr lang="en-GB" dirty="0" smtClean="0"/>
              <a:t> ILL-MOTIVATED, OVERWORKED</a:t>
            </a:r>
          </a:p>
          <a:p>
            <a:pPr algn="just"/>
            <a:r>
              <a:rPr lang="en-GB" dirty="0" smtClean="0"/>
              <a:t> LACKING SOCIAL RECOGNITION</a:t>
            </a:r>
          </a:p>
          <a:p>
            <a:pPr algn="just"/>
            <a:r>
              <a:rPr lang="en-GB" dirty="0" smtClean="0"/>
              <a:t> OPPORTUNITIES FOR CAREER-LONG PROFESSIONAL DEVELOPMENT?????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7450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DIFFICULT TERRAIN (CONTINUED)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TEACHING-LEARNING PROCESSES (PREVALENCE OF ONE-WAY COMMUNICATION FRONTAL TEACHING</a:t>
            </a:r>
          </a:p>
          <a:p>
            <a:r>
              <a:rPr lang="en-GB" dirty="0" smtClean="0"/>
              <a:t> LARGE CLASSES</a:t>
            </a:r>
          </a:p>
          <a:p>
            <a:r>
              <a:rPr lang="en-GB" dirty="0" smtClean="0"/>
              <a:t> PEDAGOGICAL MATERIAL SCARCITY</a:t>
            </a:r>
          </a:p>
          <a:p>
            <a:r>
              <a:rPr lang="en-GB" dirty="0" smtClean="0"/>
              <a:t> TEACHING-LEARNING IN A LANGUAGE POORLY MASTERED BY TEACHERS AND LEARNERS  </a:t>
            </a:r>
          </a:p>
          <a:p>
            <a:r>
              <a:rPr lang="en-GB" dirty="0" smtClean="0"/>
              <a:t>PSYCHO-SOCIAL SUPPORT TO STUDENTS- LARGE CLASSES AND EXCESS WORK LOAD, POOR TEACHER PREPARATION</a:t>
            </a:r>
          </a:p>
          <a:p>
            <a:r>
              <a:rPr lang="en-GB" dirty="0" smtClean="0"/>
              <a:t>EARNER-CENTRED PEDAGOGY NIGH IMPOSSIBLE</a:t>
            </a:r>
          </a:p>
          <a:p>
            <a:r>
              <a:rPr lang="en-GB" dirty="0" smtClean="0"/>
              <a:t>POOR QUALITY OF INPUTS  THAT SHOULD CULTIVATE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2815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 THREE-PART DISCUSSION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36743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2949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POSSIBLE RE-ECHO OF STRUCTURAL ADJUSTMENT ERA FALLACIES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GB" dirty="0" smtClean="0"/>
              <a:t>TEACHER’S QUALIFICATIONS DO NOT MAKE A DIFFERENCE</a:t>
            </a:r>
          </a:p>
          <a:p>
            <a:pPr lvl="0" algn="just"/>
            <a:r>
              <a:rPr lang="en-GB" dirty="0" smtClean="0"/>
              <a:t>ALL WE NEED IS A SHORT INDUCTION PROGRAMME FOR TEACHERS FOLLOWED BY CLOSE SUPERVISION</a:t>
            </a:r>
          </a:p>
          <a:p>
            <a:pPr lvl="0" algn="just"/>
            <a:r>
              <a:rPr lang="en-GB" dirty="0" smtClean="0"/>
              <a:t>TEACHER-PUPIL RATIO IS ALREADY TOO HIGH IN AFRICAN COUNTRIES</a:t>
            </a:r>
          </a:p>
          <a:p>
            <a:pPr lvl="0" algn="just"/>
            <a:r>
              <a:rPr lang="en-GB" dirty="0" smtClean="0"/>
              <a:t>MULTI-GRADE TEACHING AND DOUBLE-SHIFT SCHOOLING HOLD THE MAGIC FOR AFRICA’S EDUCATIONAL PROGRESS</a:t>
            </a:r>
          </a:p>
          <a:p>
            <a:pPr lvl="0" algn="just"/>
            <a:r>
              <a:rPr lang="en-GB" dirty="0" smtClean="0"/>
              <a:t>AFRICAN GOVERNMENTS SHOULD CUT DOWN ON EXPENDITURE ON TEACHERS’ SALARIES</a:t>
            </a:r>
          </a:p>
          <a:p>
            <a:pPr lvl="0" algn="just"/>
            <a:r>
              <a:rPr lang="en-GB" dirty="0" smtClean="0"/>
              <a:t>TEACHERS IN AFRICAN SCHOOLS ARE ALREADY WELL PAID, SINCE, IN MOST CASES, A TEACHER’S ANNUAL SALARY IS HIGHER THAN GDP.</a:t>
            </a:r>
          </a:p>
          <a:p>
            <a:pPr lvl="0" algn="just"/>
            <a:r>
              <a:rPr lang="en-GB" dirty="0" smtClean="0"/>
              <a:t>AFRICA’S PRIORITY SHOULD REMAIN BASIC EDUCATION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4909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WHAT REPERCUSSION FOR PRODUCTS (EDUCATIONAL OUTCOMES) 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600" dirty="0" smtClean="0"/>
              <a:t>IDEALLY, EFA SHOULD PRODUCE A CRITICAL MASS OF CITIZENS WITH APPROPRIATE TYPES AND LEVELS OF</a:t>
            </a:r>
          </a:p>
          <a:p>
            <a:pPr lvl="2"/>
            <a:r>
              <a:rPr lang="en-GB" dirty="0" smtClean="0">
                <a:solidFill>
                  <a:srgbClr val="C00000"/>
                </a:solidFill>
              </a:rPr>
              <a:t>COGNITIVE LEARNING </a:t>
            </a:r>
            <a:r>
              <a:rPr lang="en-GB" dirty="0" smtClean="0"/>
              <a:t>(FULL DEVELOPMENT OF INTELLECTUAL POTENTIALS – HARD SKILLS-BROAD-BASED KNOWLEDGE AND VERSATILITY)</a:t>
            </a:r>
          </a:p>
          <a:p>
            <a:pPr lvl="2"/>
            <a:r>
              <a:rPr lang="en-GB" dirty="0" smtClean="0">
                <a:solidFill>
                  <a:srgbClr val="C00000"/>
                </a:solidFill>
              </a:rPr>
              <a:t>LIFE-COPING SKILLS </a:t>
            </a:r>
            <a:r>
              <a:rPr lang="en-GB" dirty="0" smtClean="0"/>
              <a:t>(FULL DEVELOPMENT OF VARIOUS DIMENSIONS OF EMOTIONAL INTELLIGENCE – SOFT SKILLS – NEEDED FOR ADAPTATION TO CONTINUING CHANGES THAT CHARACTERISE MODERN LIFE)</a:t>
            </a:r>
          </a:p>
          <a:p>
            <a:pPr lvl="2"/>
            <a:r>
              <a:rPr lang="en-GB" dirty="0" smtClean="0">
                <a:solidFill>
                  <a:srgbClr val="C00000"/>
                </a:solidFill>
              </a:rPr>
              <a:t>LIFE-LONG LEARNING SKILLS </a:t>
            </a:r>
            <a:r>
              <a:rPr lang="en-GB" dirty="0" smtClean="0"/>
              <a:t>(AN ABIDING THIRST FOR CONTINUOUS SELF-IMPROVEMENT)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612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EFA REALITIES IN AFRICA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74293"/>
              </p:ext>
            </p:extLst>
          </p:nvPr>
        </p:nvGraphicFramePr>
        <p:xfrm>
          <a:off x="457200" y="1600200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OUT-OF-SCHOOL CHILDREN (millions)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NET PRIMARY ENROLMENT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SURVIVAL TILL LAST GRADE OF PRIMARY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EXPECTED</a:t>
                      </a:r>
                      <a:r>
                        <a:rPr lang="en-GB" sz="2000" baseline="0" dirty="0" smtClean="0"/>
                        <a:t> YEARS OF SCHOOLING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67.483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10.7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ARAB STATES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6.188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9.4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SUB-SAHARAN AFRICA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28.867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C00000"/>
                          </a:solidFill>
                        </a:rPr>
                        <a:t>7.6</a:t>
                      </a:r>
                      <a:endParaRPr lang="en-GB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591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EFA REALITIES IN AFRICA  </a:t>
            </a:r>
            <a:r>
              <a:rPr lang="en-GB" dirty="0" smtClean="0"/>
              <a:t>- </a:t>
            </a:r>
            <a:r>
              <a:rPr lang="en-GB" sz="3600" dirty="0" smtClean="0"/>
              <a:t>2: EFA SCORECARD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672087"/>
              </p:ext>
            </p:extLst>
          </p:nvPr>
        </p:nvGraphicFramePr>
        <p:xfrm>
          <a:off x="457200" y="1600200"/>
          <a:ext cx="8229599" cy="476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(ECCE)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TWO(Universal Primary Education)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THREE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(Youth Literacy)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FOUR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(Adult Literacy)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FIVE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(Gender Parity-primary education)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SIX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(Teacher-Pupil Ratio –Primary education)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World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Arab States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Sub-Saharan Africa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08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 AFRICA  RAISING ITS EFA SCORE CARD?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LEGITIMATE AMBITION WOULD HAVE BEEN TO ACCELERATE THE PROGRESS OF EFA </a:t>
            </a:r>
          </a:p>
          <a:p>
            <a:r>
              <a:rPr lang="en-GB" dirty="0" smtClean="0"/>
              <a:t> PROBABLY A FEATURE OF NATIONAL EDUCATION POLICIES AND BUDGETS. </a:t>
            </a:r>
          </a:p>
          <a:p>
            <a:r>
              <a:rPr lang="en-GB" dirty="0" smtClean="0"/>
              <a:t>BEARING IN MIND,THE </a:t>
            </a:r>
            <a:r>
              <a:rPr lang="en-GB" dirty="0" smtClean="0">
                <a:solidFill>
                  <a:srgbClr val="C00000"/>
                </a:solidFill>
              </a:rPr>
              <a:t>MASTER-SNEEZE-SERVANT-CATCH-A-COLD</a:t>
            </a:r>
            <a:r>
              <a:rPr lang="en-GB" dirty="0" smtClean="0"/>
              <a:t> EFFECT ON AFRICA</a:t>
            </a:r>
          </a:p>
          <a:p>
            <a:r>
              <a:rPr lang="en-GB" dirty="0" smtClean="0"/>
              <a:t>LIKELIHOOD OF DRAMATICALLY LOWERING OF INVESTMENTS IN EDUCATION.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307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TURNING BACK THE  HANDS OF THE EDUCATION CLOCK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800" dirty="0" smtClean="0"/>
              <a:t>LIKELIHOOD OF A WORSENING OF THE ALREADY POOR EFA SCORE CARD. </a:t>
            </a:r>
          </a:p>
          <a:p>
            <a:r>
              <a:rPr lang="en-GB" sz="3800" dirty="0" smtClean="0"/>
              <a:t> CORE EDUCATION SECTOR STAKEHOLDERS  AS THE LOSERS. </a:t>
            </a:r>
          </a:p>
          <a:p>
            <a:r>
              <a:rPr lang="en-GB" sz="3800" dirty="0" smtClean="0"/>
              <a:t>PERIPHERAL STAKEHOLDERS  CONTINUED FLOODING OF PRIVATE INSTITUTIONS </a:t>
            </a:r>
          </a:p>
          <a:p>
            <a:r>
              <a:rPr lang="en-GB" sz="3800" dirty="0" smtClean="0"/>
              <a:t>IN WHICH EDUCATION TO BE GRABBED BY THE HIGHEST BIDDER. </a:t>
            </a:r>
          </a:p>
          <a:p>
            <a:r>
              <a:rPr lang="en-GB" sz="3800" dirty="0" smtClean="0"/>
              <a:t>CAPITAL FLIGHT  ALSO LIKELY TO INCREASE, ESPECIALLY IN THE HIGHER EDUCATION SUB-SECTOR,</a:t>
            </a:r>
          </a:p>
          <a:p>
            <a:r>
              <a:rPr lang="en-GB" sz="3800" dirty="0" smtClean="0"/>
              <a:t> PERIPHERAL STAKEHOLDERS  INTENSIFIED PATRONAGE OF FOREIGN UNIVERSITIES</a:t>
            </a:r>
          </a:p>
          <a:p>
            <a:r>
              <a:rPr lang="en-GB" sz="3800" dirty="0" smtClean="0"/>
              <a:t> MOST OF THEM OFFERING ‘GOOD ENOUGH FOR AFRICA,’ TAILOR-MADE PROGRAMMES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8082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PART THREE: WHAT SHOULD BE OUR CONCERTED RESPONSE?</a:t>
            </a:r>
            <a:endParaRPr lang="en-GB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02224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2365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AS CITIZENS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TEACHERS AND THEIR UNIONS MUST INTEGRATE CIVIL SOCIETY AND CIVIL RIGHTS GROUPS</a:t>
            </a:r>
          </a:p>
          <a:p>
            <a:pPr algn="just"/>
            <a:r>
              <a:rPr lang="en-GB" dirty="0" smtClean="0"/>
              <a:t> VOICING THE PEOPLE’S OPPOSITION TO GLOBALISING AND MARKET FORCES </a:t>
            </a:r>
          </a:p>
          <a:p>
            <a:pPr algn="just"/>
            <a:r>
              <a:rPr lang="en-GB" dirty="0" smtClean="0"/>
              <a:t>THAT ARE AT THE ROOT OF THE CURRENT CRISIS,</a:t>
            </a:r>
          </a:p>
          <a:p>
            <a:pPr algn="just"/>
            <a:r>
              <a:rPr lang="en-GB" dirty="0" smtClean="0"/>
              <a:t> AND IN PUSHING AFRICAN GOVERNMENTS TO PLAY GOOD POLITICS</a:t>
            </a:r>
          </a:p>
          <a:p>
            <a:pPr algn="just"/>
            <a:r>
              <a:rPr lang="en-GB" dirty="0" smtClean="0"/>
              <a:t>AS A NECESSARY FIRST STEP TOWARDS PROMOTING PEOPLE-ORIENTED POLICIES AND PROGRAMMES</a:t>
            </a:r>
          </a:p>
          <a:p>
            <a:pPr algn="just"/>
            <a:r>
              <a:rPr lang="en-GB" dirty="0" smtClean="0"/>
              <a:t> MOST IMPORTANTLY, ENSURING THAT THE CRISIS DOES NOT BECOME A REASON FOR LURING AFRICAN COUNTRIES INTO ANOTHER EXTERNAL DEBT TRAP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1179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AS UNIONS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WE MUST STRENGTHEN OUR ORGANISATIONS </a:t>
            </a:r>
          </a:p>
          <a:p>
            <a:pPr algn="just"/>
            <a:r>
              <a:rPr lang="en-GB" dirty="0" smtClean="0"/>
              <a:t>PROMOTE INTERNAL DEMOCRACY</a:t>
            </a:r>
          </a:p>
          <a:p>
            <a:pPr algn="just"/>
            <a:r>
              <a:rPr lang="en-GB" dirty="0" smtClean="0"/>
              <a:t>ELIMINATE SPLINTERING AMONG TEACHER UNIONS, </a:t>
            </a:r>
          </a:p>
          <a:p>
            <a:pPr algn="just"/>
            <a:r>
              <a:rPr lang="en-GB" dirty="0" smtClean="0"/>
              <a:t>RENDER DEVELOPMENTAL SERVICES TO OUR MEMBERS</a:t>
            </a:r>
          </a:p>
          <a:p>
            <a:pPr algn="just"/>
            <a:r>
              <a:rPr lang="en-GB" dirty="0" smtClean="0"/>
              <a:t> SERVE AS MODELS OF PRUDENT RESOURCE MANAGEMENT</a:t>
            </a:r>
          </a:p>
          <a:p>
            <a:pPr algn="just"/>
            <a:r>
              <a:rPr lang="en-GB" dirty="0" smtClean="0"/>
              <a:t> OFFER LEADERSHIP BY EXAMPLE</a:t>
            </a:r>
          </a:p>
          <a:p>
            <a:pPr algn="just"/>
            <a:r>
              <a:rPr lang="en-GB" dirty="0" smtClean="0"/>
              <a:t>ALL AS A FIRST STEP IN ENSURING </a:t>
            </a:r>
          </a:p>
          <a:p>
            <a:pPr algn="just"/>
            <a:r>
              <a:rPr lang="en-GB" dirty="0" smtClean="0"/>
              <a:t>A STRONG VOICE FOR TEACHERS AND THEIR UNIONS IN NATIONAL DEVELOPMENT DIALOGUES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398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AS TEACHERS AND PROFESSIONAL EDUCATORS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WE MUST PROMOTE THE CONTINUING DEVELOPMENT OF OUR MEMBERS</a:t>
            </a:r>
          </a:p>
          <a:p>
            <a:pPr lvl="0"/>
            <a:r>
              <a:rPr lang="en-GB" dirty="0" smtClean="0"/>
              <a:t>TO BECOME THE PROFESSIONAL VOICE OF EDUCATION IN POLICY DIALOGUES</a:t>
            </a:r>
          </a:p>
          <a:p>
            <a:pPr lvl="0"/>
            <a:r>
              <a:rPr lang="en-GB" dirty="0" smtClean="0"/>
              <a:t>CREATE A NEW WINDOW OF ACTIVITY ON  RESEARCH AND SOCIO-ECONOMIC ANALYSIS</a:t>
            </a:r>
          </a:p>
          <a:p>
            <a:pPr lvl="0"/>
            <a:r>
              <a:rPr lang="en-GB" dirty="0" smtClean="0"/>
              <a:t> INCLUDING THE MONITORING OF EDUCATIONAL PROGRESS</a:t>
            </a:r>
          </a:p>
          <a:p>
            <a:pPr lvl="0"/>
            <a:r>
              <a:rPr lang="en-GB" dirty="0" smtClean="0"/>
              <a:t> THAT SHOULD LEAD TO TEACHERS’ UNIONS HAVING DATA TO COUNTER ANTI-PEOPLE POLICIES</a:t>
            </a:r>
          </a:p>
          <a:p>
            <a:pPr lvl="0"/>
            <a:r>
              <a:rPr lang="en-GB" dirty="0" smtClean="0"/>
              <a:t>IMPROVING OUR CAPACITY TO PRESENT EVIDENCE-BASED ALTERNATIVES</a:t>
            </a:r>
          </a:p>
          <a:p>
            <a:pPr lvl="0"/>
            <a:r>
              <a:rPr lang="en-GB" dirty="0" smtClean="0"/>
              <a:t> TO ANY MOVES THAT COULD STIFLE QUALITY PUBLIC EDUCATION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2627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ONE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2816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8760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ONE OTHER THING WE MUST DO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TEACHERS’ ORGANISATIONS IN AFRICA WOULD DO WELL TO UNDERTAKE</a:t>
            </a:r>
          </a:p>
          <a:p>
            <a:r>
              <a:rPr lang="en-GB" dirty="0" smtClean="0"/>
              <a:t> SYSTEMATIC STUDIES OF </a:t>
            </a:r>
            <a:r>
              <a:rPr lang="en-GB" dirty="0" smtClean="0">
                <a:solidFill>
                  <a:srgbClr val="C00000"/>
                </a:solidFill>
              </a:rPr>
              <a:t>WHERE THE MONEY BUDGETED FOR EDUCATION  GOES TO</a:t>
            </a:r>
          </a:p>
          <a:p>
            <a:r>
              <a:rPr lang="en-GB" dirty="0" smtClean="0"/>
              <a:t>SEE NEXT SLIDE FOR TWO MODELS OF EDUCATION 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2154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SPENDING ON VERSUS INVESTING IN EDUCATION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8414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OUR BATTLE CRY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OUR EFFORTS MUST BE DIRECTED TOWARDS SPREADING THE MESSAGE THAT</a:t>
            </a:r>
          </a:p>
          <a:p>
            <a:r>
              <a:rPr lang="en-GB" dirty="0" smtClean="0"/>
              <a:t> </a:t>
            </a:r>
            <a:r>
              <a:rPr lang="en-GB" b="1" dirty="0" smtClean="0">
                <a:solidFill>
                  <a:srgbClr val="C00000"/>
                </a:solidFill>
              </a:rPr>
              <a:t>EDUCATION IS THE ANSWER</a:t>
            </a:r>
          </a:p>
          <a:p>
            <a:r>
              <a:rPr lang="en-GB" dirty="0" smtClean="0"/>
              <a:t> EDUCATION, IF GENUINELY PROMOTED (THROUGH GOOD POLITICS-GOOD POLICIES-GOOD PROGRAMMES-GOOD PROCESSES-GOOD PRODUCTS PARADIGM)</a:t>
            </a:r>
          </a:p>
          <a:p>
            <a:r>
              <a:rPr lang="en-GB" dirty="0" smtClean="0"/>
              <a:t> IS MOST LIKELY TO RESULT IN A CRITICAL MASS OF FULLY DEVELOPED HUMAN TALENTS</a:t>
            </a:r>
          </a:p>
          <a:p>
            <a:r>
              <a:rPr lang="en-GB" dirty="0" smtClean="0"/>
              <a:t> WHOSE CREATIVE THINKING</a:t>
            </a:r>
          </a:p>
          <a:p>
            <a:r>
              <a:rPr lang="en-GB" dirty="0" smtClean="0"/>
              <a:t> WOULD GET US OUT OF THE PRESENT CRISIS</a:t>
            </a:r>
          </a:p>
          <a:p>
            <a:r>
              <a:rPr lang="en-GB" dirty="0" smtClean="0"/>
              <a:t> AND PERMANENTLY SHUT THE DOOR TO ITS FUTURE OCCURRENCE.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358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FINALLY</a:t>
            </a:r>
            <a:endParaRPr lang="en-GB" sz="40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19872" y="1124744"/>
            <a:ext cx="475252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 </a:t>
            </a:r>
          </a:p>
          <a:p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 THANK YOU ALL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JE VOUS REMERCIE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SHUK’RAN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ASANTENI SANA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NAGODE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ESE PUPO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SIYABONGA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JEREGENJEF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ANITCHE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KEA LEBUHA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AKPEI KAKA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DALU 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MEDAWESE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500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AFRICA’S DEPENDENCY SYNDROME</a:t>
            </a:r>
            <a:endParaRPr lang="en-GB" sz="3200" dirty="0"/>
          </a:p>
        </p:txBody>
      </p:sp>
      <p:pic>
        <p:nvPicPr>
          <p:cNvPr id="4" name="Content Placeholder 3" descr="http://t1.gstatic.com/images?q=tbn:ANd9GcRAW8MQyB5JH0fmrcytuO0FKCDSTdWdkgF_NEvgyRPJhS5_1IbLHnYxD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46449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3658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THE STRONG SNEEZING AND THE WEAK CATCHING A COLD</a:t>
            </a:r>
            <a:endParaRPr lang="en-GB" sz="3200" dirty="0"/>
          </a:p>
        </p:txBody>
      </p:sp>
      <p:pic>
        <p:nvPicPr>
          <p:cNvPr id="4" name="Content Placeholder 3" descr="http://t3.gstatic.com/images?q=tbn:ANd9GcQQQB0igzlfN-IE2Tz3GinKiKliPIqkAE1V1rSe5cfAwqwY1ErCd0CmGZ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604867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86026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PROGRESS TOWARDS EFA (GMR 2011)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394769"/>
              </p:ext>
            </p:extLst>
          </p:nvPr>
        </p:nvGraphicFramePr>
        <p:xfrm>
          <a:off x="457200" y="1600200"/>
          <a:ext cx="8229599" cy="469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(ECCE)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TWO(Universal Primary Education)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THREE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(Youth Literacy)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FOUR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(Adult Literacy)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FIVE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(Gender Parity-primary education)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SIX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(Teacher-Pupil Ratio –Primary education)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World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Developed Countries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</a:tr>
              <a:tr h="71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Arab States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Sub-Saharan Africa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207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AFRICAN SCHOOL CHILDREN NOT EVEN LEARNING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7108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EDUCATIONEERING PROCESS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08083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53156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GOOD POLITICS IS GOOD FOR GOOD EDUCATION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77355"/>
              </p:ext>
            </p:extLst>
          </p:nvPr>
        </p:nvGraphicFramePr>
        <p:xfrm>
          <a:off x="457200" y="1600200"/>
          <a:ext cx="82296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3384376"/>
                <a:gridCol w="33947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PIVOT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POLITICS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PEOPLE-ORIENTED</a:t>
                      </a:r>
                    </a:p>
                    <a:p>
                      <a:r>
                        <a:rPr lang="en-GB" sz="1600" dirty="0" smtClean="0"/>
                        <a:t>NEXT GENERATION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IN IT FOR ME?</a:t>
                      </a:r>
                    </a:p>
                    <a:p>
                      <a:r>
                        <a:rPr lang="en-GB" sz="1600" dirty="0" smtClean="0"/>
                        <a:t>NEXT ELECTIONS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POLICIES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SUSTAINABLE HUMAN DEVELOPMENT</a:t>
                      </a:r>
                    </a:p>
                    <a:p>
                      <a:r>
                        <a:rPr lang="en-GB" sz="1600" dirty="0" smtClean="0"/>
                        <a:t>PARTICIPATORY PROCESSES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WISHES /PRONOUNCEMENTS OF THE RULER</a:t>
                      </a:r>
                    </a:p>
                    <a:p>
                      <a:r>
                        <a:rPr lang="en-GB" sz="1600" dirty="0" smtClean="0"/>
                        <a:t>INCONSISTENCY/SUMMERSAULTS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PROGRAMMES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FULFILMENT OF PEOPLE-ORIENTED GOALS</a:t>
                      </a:r>
                    </a:p>
                    <a:p>
                      <a:r>
                        <a:rPr lang="en-GB" sz="1600" dirty="0" smtClean="0"/>
                        <a:t>BASED ON STRATEGIC DEVELOPMENT GOALS</a:t>
                      </a:r>
                    </a:p>
                    <a:p>
                      <a:r>
                        <a:rPr lang="en-GB" sz="1600" dirty="0" smtClean="0"/>
                        <a:t>RESOURCED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DICTATED BY PERIPHERAL STAKEHOLDERS</a:t>
                      </a:r>
                    </a:p>
                    <a:p>
                      <a:r>
                        <a:rPr lang="en-GB" sz="1600" dirty="0" smtClean="0"/>
                        <a:t>LACK OF CLEAR DIRECTIONS</a:t>
                      </a:r>
                    </a:p>
                    <a:p>
                      <a:r>
                        <a:rPr lang="en-GB" sz="1600" dirty="0" smtClean="0"/>
                        <a:t>POORLY RESOURCED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PROCESSES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PROFESSIONALLY/QUALITY MANAGED</a:t>
                      </a:r>
                    </a:p>
                    <a:p>
                      <a:r>
                        <a:rPr lang="en-GB" sz="1600" dirty="0" smtClean="0"/>
                        <a:t>FOCUS ON RESULTS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NON-RESPECT FOR PROFESSIONALISM AND SOUND MANAGEMENT</a:t>
                      </a:r>
                    </a:p>
                    <a:p>
                      <a:r>
                        <a:rPr lang="en-GB" sz="1600" dirty="0" smtClean="0"/>
                        <a:t>FOCUS ON PAPER RESULTS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PRODUCTS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QUALITY OUTCOMES</a:t>
                      </a:r>
                    </a:p>
                    <a:p>
                      <a:r>
                        <a:rPr lang="en-GB" sz="1600" dirty="0" smtClean="0"/>
                        <a:t>SYSTEM CONTINUOUSLY ENRICHED</a:t>
                      </a:r>
                    </a:p>
                    <a:p>
                      <a:r>
                        <a:rPr lang="en-GB" sz="1600" dirty="0" smtClean="0"/>
                        <a:t>SOCIETY AS WINNER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POOR OUTCOMES</a:t>
                      </a:r>
                    </a:p>
                    <a:p>
                      <a:r>
                        <a:rPr lang="en-GB" sz="1600" dirty="0" smtClean="0"/>
                        <a:t>DYSFUNCTIONAL (EDUCATION) SYSTEMS</a:t>
                      </a:r>
                    </a:p>
                    <a:p>
                      <a:r>
                        <a:rPr lang="en-GB" sz="1600" dirty="0" smtClean="0"/>
                        <a:t>SOCIETY AS LOSER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71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EIRegion xmlns="db13979b-e751-4565-a77b-71e7edb4f069">
      <Value>1</Value>
    </EIRegion>
    <AvailableOnWebsite xmlns="db13979b-e751-4565-a77b-71e7edb4f069">true</AvailableOnWebsite>
    <EIOrgan xmlns="db13979b-e751-4565-a77b-71e7edb4f069"/>
    <EI_x0020_Event xmlns="db13979b-e751-4565-a77b-71e7edb4f069" xsi:nil="true"/>
    <EITopic xmlns="db13979b-e751-4565-a77b-71e7edb4f069">
      <Value>6</Value>
    </EITopic>
    <DocumentSource xmlns="db13979b-e751-4565-a77b-71e7edb4f069" xsi:nil="true"/>
    <DocumentLanguage xmlns="db13979b-e751-4565-a77b-71e7edb4f069">English</DocumentLanguage>
    <EITermbaseTaxHTField0 xmlns="db13979b-e751-4565-a77b-71e7edb4f069">
      <Terms xmlns="http://schemas.microsoft.com/office/infopath/2007/PartnerControls"/>
    </EITermbaseTaxHTField0>
    <TaxCatchAll xmlns="db13979b-e751-4565-a77b-71e7edb4f069"/>
    <Date xmlns="db13979b-e751-4565-a77b-71e7edb4f069" xsi:nil="true"/>
    <l360261a294540c48d9b0fdee2fb1d22 xmlns="db13979b-e751-4565-a77b-71e7edb4f069">
      <Terms xmlns="http://schemas.microsoft.com/office/infopath/2007/PartnerControls"/>
    </l360261a294540c48d9b0fdee2fb1d22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o79ce48fd8d44e5eaac3fd0fc82a2951 xmlns="db13979b-e751-4565-a77b-71e7edb4f069">
      <Terms xmlns="http://schemas.microsoft.com/office/infopath/2007/PartnerControls"/>
    </o79ce48fd8d44e5eaac3fd0fc82a2951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2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9A7E29-BE43-4FAB-A323-0DD1180E955F}"/>
</file>

<file path=customXml/itemProps2.xml><?xml version="1.0" encoding="utf-8"?>
<ds:datastoreItem xmlns:ds="http://schemas.openxmlformats.org/officeDocument/2006/customXml" ds:itemID="{B6F19063-562A-447C-AD92-728539BF3820}"/>
</file>

<file path=customXml/itemProps3.xml><?xml version="1.0" encoding="utf-8"?>
<ds:datastoreItem xmlns:ds="http://schemas.openxmlformats.org/officeDocument/2006/customXml" ds:itemID="{9C345015-966D-4DE9-9558-F7D7A9DE8036}"/>
</file>

<file path=customXml/itemProps4.xml><?xml version="1.0" encoding="utf-8"?>
<ds:datastoreItem xmlns:ds="http://schemas.openxmlformats.org/officeDocument/2006/customXml" ds:itemID="{9D0B2E85-9C7D-426E-ABF8-0FC67FB1C562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843</TotalTime>
  <Words>1508</Words>
  <Application>Microsoft Office PowerPoint</Application>
  <PresentationFormat>On-screen Show (4:3)</PresentationFormat>
  <Paragraphs>377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POSSIBLE IMPACT OF GLOBAL ECONOMIC CRISIS ON EDUCATION IN AFRICA</vt:lpstr>
      <vt:lpstr>A THREE-PART DISCUSSION</vt:lpstr>
      <vt:lpstr>PART ONE</vt:lpstr>
      <vt:lpstr>AFRICA’S DEPENDENCY SYNDROME</vt:lpstr>
      <vt:lpstr>THE STRONG SNEEZING AND THE WEAK CATCHING A COLD</vt:lpstr>
      <vt:lpstr>PROGRESS TOWARDS EFA (GMR 2011)</vt:lpstr>
      <vt:lpstr>AFRICAN SCHOOL CHILDREN NOT EVEN LEARNING</vt:lpstr>
      <vt:lpstr>THE EDUCATIONEERING PROCESS</vt:lpstr>
      <vt:lpstr>GOOD POLITICS IS GOOD FOR GOOD EDUCATION</vt:lpstr>
      <vt:lpstr>ADDRESSING THE ROOT CAUSES</vt:lpstr>
      <vt:lpstr>PART TWO</vt:lpstr>
      <vt:lpstr>EFFECTS ON POLITICS </vt:lpstr>
      <vt:lpstr>LIKELY IMPACT ON DEVELOPMENT POLICIES </vt:lpstr>
      <vt:lpstr>FIVE GROUPS OF EDUCATION SECTOR STAKEHOLDERS (what distinguishes 4 and 5 from 1,2 and 3?)</vt:lpstr>
      <vt:lpstr>IMPLICATIONS FOR GOVERNMENT PROGRAMMES</vt:lpstr>
      <vt:lpstr>IMPLICATIONS FOR THE PROCESSES OF DELIVERING QUALITY EDUCATION</vt:lpstr>
      <vt:lpstr>QUALITY: WHAT YOU SOW IS WHAT YOU REAP</vt:lpstr>
      <vt:lpstr>A DIFFICULT TERRAIN FOR NURTURING QUALITY IN EDUCATION</vt:lpstr>
      <vt:lpstr>DIFFICULT TERRAIN (CONTINUED)</vt:lpstr>
      <vt:lpstr>POSSIBLE RE-ECHO OF STRUCTURAL ADJUSTMENT ERA FALLACIES</vt:lpstr>
      <vt:lpstr>WHAT REPERCUSSION FOR PRODUCTS (EDUCATIONAL OUTCOMES) ?</vt:lpstr>
      <vt:lpstr>EFA REALITIES IN AFRICA 1</vt:lpstr>
      <vt:lpstr>EFA REALITIES IN AFRICA  - 2: EFA SCORECARD</vt:lpstr>
      <vt:lpstr> AFRICA  RAISING ITS EFA SCORE CARD?</vt:lpstr>
      <vt:lpstr>TURNING BACK THE  HANDS OF THE EDUCATION CLOCK </vt:lpstr>
      <vt:lpstr>PART THREE: WHAT SHOULD BE OUR CONCERTED RESPONSE?</vt:lpstr>
      <vt:lpstr>AS CITIZENS</vt:lpstr>
      <vt:lpstr>AS UNIONS</vt:lpstr>
      <vt:lpstr>AS TEACHERS AND PROFESSIONAL EDUCATORS</vt:lpstr>
      <vt:lpstr>ONE OTHER THING WE MUST DO</vt:lpstr>
      <vt:lpstr>SPENDING ON VERSUS INVESTING IN EDUCATION</vt:lpstr>
      <vt:lpstr>OUR BATTLE CRY</vt:lpstr>
      <vt:lpstr>FINALLY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Impact of Global Economic Crisis on Education In Africa</dc:title>
  <dc:creator>Dr Obed</dc:creator>
  <cp:lastModifiedBy>user</cp:lastModifiedBy>
  <cp:revision>59</cp:revision>
  <dcterms:created xsi:type="dcterms:W3CDTF">2012-01-28T08:38:57Z</dcterms:created>
  <dcterms:modified xsi:type="dcterms:W3CDTF">2012-02-08T10:48:26Z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36198656</vt:i4>
  </property>
  <property fmtid="{D5CDD505-2E9C-101B-9397-08002B2CF9AE}" pid="3" name="_NewReviewCycle">
    <vt:lpwstr/>
  </property>
  <property fmtid="{D5CDD505-2E9C-101B-9397-08002B2CF9AE}" pid="4" name="_EmailSubject">
    <vt:lpwstr>EIRAC Meeting Accra</vt:lpwstr>
  </property>
  <property fmtid="{D5CDD505-2E9C-101B-9397-08002B2CF9AE}" pid="5" name="_AuthorEmail">
    <vt:lpwstr>Richard.Etonu@ei-ie.org</vt:lpwstr>
  </property>
  <property fmtid="{D5CDD505-2E9C-101B-9397-08002B2CF9AE}" pid="6" name="_AuthorEmailDisplayName">
    <vt:lpwstr>Richard Etonu</vt:lpwstr>
  </property>
  <property fmtid="{D5CDD505-2E9C-101B-9397-08002B2CF9AE}" pid="7" name="ContentTypeId">
    <vt:lpwstr>0x010100AA2F8202531E2B479DC903BD7BCD5C3F00E04239BAE3CFF643A8203BF81E96DC51</vt:lpwstr>
  </property>
  <property fmtid="{D5CDD505-2E9C-101B-9397-08002B2CF9AE}" pid="8" name="EITermbase">
    <vt:lpwstr/>
  </property>
</Properties>
</file>