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s/slide1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15.xml" ContentType="application/vnd.openxmlformats-officedocument.presentationml.slide+xml"/>
  <Override PartName="/ppt/slides/slide1.xml" ContentType="application/vnd.openxmlformats-officedocument.presentationml.slid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ustom.xml" ContentType="application/vnd.openxmlformats-officedocument.custom-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81" r:id="rId3"/>
    <p:sldId id="258" r:id="rId4"/>
    <p:sldId id="282" r:id="rId5"/>
    <p:sldId id="260" r:id="rId6"/>
    <p:sldId id="271" r:id="rId7"/>
    <p:sldId id="289" r:id="rId8"/>
    <p:sldId id="261" r:id="rId9"/>
    <p:sldId id="285" r:id="rId10"/>
    <p:sldId id="286" r:id="rId11"/>
    <p:sldId id="287" r:id="rId12"/>
    <p:sldId id="273" r:id="rId13"/>
    <p:sldId id="274" r:id="rId14"/>
    <p:sldId id="275" r:id="rId15"/>
    <p:sldId id="276" r:id="rId16"/>
    <p:sldId id="277" r:id="rId17"/>
    <p:sldId id="278" r:id="rId18"/>
    <p:sldId id="279" r:id="rId19"/>
    <p:sldId id="264" r:id="rId20"/>
    <p:sldId id="265" r:id="rId21"/>
    <p:sldId id="266" r:id="rId22"/>
    <p:sldId id="267" r:id="rId23"/>
    <p:sldId id="280" r:id="rId24"/>
    <p:sldId id="288" r:id="rId25"/>
    <p:sldId id="284"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2202" y="-4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3B2DAB4-B46D-46C3-BEF8-E5213B699F45}" type="datetimeFigureOut">
              <a:rPr lang="en-GB" smtClean="0"/>
              <a:t>05/06/2013</a:t>
            </a:fld>
            <a:endParaRPr lang="en-GB"/>
          </a:p>
        </p:txBody>
      </p:sp>
      <p:sp>
        <p:nvSpPr>
          <p:cNvPr id="17" name="Footer Placeholder 16"/>
          <p:cNvSpPr>
            <a:spLocks noGrp="1"/>
          </p:cNvSpPr>
          <p:nvPr>
            <p:ph type="ftr" sz="quarter" idx="11"/>
          </p:nvPr>
        </p:nvSpPr>
        <p:spPr/>
        <p:txBody>
          <a:bodyPr/>
          <a:lstStyle/>
          <a:p>
            <a:endParaRPr lang="en-GB"/>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4BB1E13-5880-4289-877E-D2EAC29CBE15}" type="slidenum">
              <a:rPr lang="en-GB" smtClean="0"/>
              <a:t>‹#›</a:t>
            </a:fld>
            <a:endParaRPr lang="en-GB"/>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3B2DAB4-B46D-46C3-BEF8-E5213B699F45}" type="datetimeFigureOut">
              <a:rPr lang="en-GB" smtClean="0"/>
              <a:t>05/06/2013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BB1E13-5880-4289-877E-D2EAC29CBE15}"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84BB1E13-5880-4289-877E-D2EAC29CBE15}" type="slidenum">
              <a:rPr lang="en-GB" smtClean="0"/>
              <a:t>‹#›</a:t>
            </a:fld>
            <a:endParaRPr lang="en-GB"/>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3B2DAB4-B46D-46C3-BEF8-E5213B699F45}" type="datetimeFigureOut">
              <a:rPr lang="en-GB" smtClean="0"/>
              <a:t>05/06/2013</a:t>
            </a:fld>
            <a:endParaRPr lang="en-GB"/>
          </a:p>
        </p:txBody>
      </p:sp>
      <p:sp>
        <p:nvSpPr>
          <p:cNvPr id="5" name="Footer Placeholder 4"/>
          <p:cNvSpPr>
            <a:spLocks noGrp="1"/>
          </p:cNvSpPr>
          <p:nvPr>
            <p:ph type="ftr" sz="quarter" idx="11"/>
          </p:nvPr>
        </p:nvSpPr>
        <p:spPr/>
        <p:txBody>
          <a:bodyPr/>
          <a:lstStyle/>
          <a:p>
            <a:endParaRPr lang="en-GB"/>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3B2DAB4-B46D-46C3-BEF8-E5213B699F45}" type="datetimeFigureOut">
              <a:rPr lang="en-GB" smtClean="0"/>
              <a:t>05/06/2013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4361688" y="1026372"/>
            <a:ext cx="457200" cy="441325"/>
          </a:xfrm>
        </p:spPr>
        <p:txBody>
          <a:bodyPr/>
          <a:lstStyle/>
          <a:p>
            <a:fld id="{84BB1E13-5880-4289-877E-D2EAC29CBE15}" type="slidenum">
              <a:rPr lang="en-GB" smtClean="0"/>
              <a:t>‹#›</a:t>
            </a:fld>
            <a:endParaRPr lang="en-GB"/>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GB"/>
          </a:p>
        </p:txBody>
      </p:sp>
      <p:sp>
        <p:nvSpPr>
          <p:cNvPr id="4" name="Date Placeholder 3"/>
          <p:cNvSpPr>
            <a:spLocks noGrp="1"/>
          </p:cNvSpPr>
          <p:nvPr>
            <p:ph type="dt" sz="half" idx="10"/>
          </p:nvPr>
        </p:nvSpPr>
        <p:spPr/>
        <p:txBody>
          <a:bodyPr/>
          <a:lstStyle/>
          <a:p>
            <a:fld id="{13B2DAB4-B46D-46C3-BEF8-E5213B699F45}" type="datetimeFigureOut">
              <a:rPr lang="en-GB" smtClean="0"/>
              <a:t>05/06/2013</a:t>
            </a:fld>
            <a:endParaRPr lang="en-GB"/>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4BB1E13-5880-4289-877E-D2EAC29CBE15}" type="slidenum">
              <a:rPr lang="en-GB" smtClean="0"/>
              <a:t>‹#›</a:t>
            </a:fld>
            <a:endParaRPr lang="en-GB"/>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3B2DAB4-B46D-46C3-BEF8-E5213B699F45}" type="datetimeFigureOut">
              <a:rPr lang="en-GB" smtClean="0"/>
              <a:t>05/06/2013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BB1E13-5880-4289-877E-D2EAC29CBE15}" type="slidenum">
              <a:rPr lang="en-GB" smtClean="0"/>
              <a:t>‹#›</a:t>
            </a:fld>
            <a:endParaRPr lang="en-GB"/>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3B2DAB4-B46D-46C3-BEF8-E5213B699F45}" type="datetimeFigureOut">
              <a:rPr lang="en-GB" smtClean="0"/>
              <a:t>05/06/2013</a:t>
            </a:fld>
            <a:endParaRPr lang="en-GB"/>
          </a:p>
        </p:txBody>
      </p:sp>
      <p:sp>
        <p:nvSpPr>
          <p:cNvPr id="8" name="Footer Placeholder 7"/>
          <p:cNvSpPr>
            <a:spLocks noGrp="1"/>
          </p:cNvSpPr>
          <p:nvPr>
            <p:ph type="ftr" sz="quarter" idx="11"/>
          </p:nvPr>
        </p:nvSpPr>
        <p:spPr>
          <a:xfrm>
            <a:off x="304800" y="6409944"/>
            <a:ext cx="3581400" cy="365760"/>
          </a:xfrm>
        </p:spPr>
        <p:txBody>
          <a:bodyPr/>
          <a:lstStyle/>
          <a:p>
            <a:endParaRPr lang="en-GB"/>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84BB1E13-5880-4289-877E-D2EAC29CBE15}" type="slidenum">
              <a:rPr lang="en-GB" smtClean="0"/>
              <a:t>‹#›</a:t>
            </a:fld>
            <a:endParaRPr lang="en-GB"/>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3B2DAB4-B46D-46C3-BEF8-E5213B699F45}" type="datetimeFigureOut">
              <a:rPr lang="en-GB" smtClean="0"/>
              <a:t>05/06/2013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a:xfrm>
            <a:off x="4343400" y="1036020"/>
            <a:ext cx="457200" cy="441325"/>
          </a:xfrm>
        </p:spPr>
        <p:txBody>
          <a:bodyPr/>
          <a:lstStyle/>
          <a:p>
            <a:fld id="{84BB1E13-5880-4289-877E-D2EAC29CBE15}"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3B2DAB4-B46D-46C3-BEF8-E5213B699F45}" type="datetimeFigureOut">
              <a:rPr lang="en-GB" smtClean="0"/>
              <a:t>05/06/2013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4BB1E13-5880-4289-877E-D2EAC29CBE15}"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4BB1E13-5880-4289-877E-D2EAC29CBE15}" type="slidenum">
              <a:rPr lang="en-GB" smtClean="0"/>
              <a:t>‹#›</a:t>
            </a:fld>
            <a:endParaRPr lang="en-GB"/>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3B2DAB4-B46D-46C3-BEF8-E5213B699F45}" type="datetimeFigureOut">
              <a:rPr lang="en-GB" smtClean="0"/>
              <a:t>05/06/2013</a:t>
            </a:fld>
            <a:endParaRPr lang="en-GB"/>
          </a:p>
        </p:txBody>
      </p:sp>
      <p:sp>
        <p:nvSpPr>
          <p:cNvPr id="6" name="Footer Placeholder 5"/>
          <p:cNvSpPr>
            <a:spLocks noGrp="1"/>
          </p:cNvSpPr>
          <p:nvPr>
            <p:ph type="ftr" sz="quarter" idx="11"/>
          </p:nvPr>
        </p:nvSpPr>
        <p:spPr>
          <a:xfrm>
            <a:off x="301752" y="6410848"/>
            <a:ext cx="3383280" cy="365760"/>
          </a:xfrm>
        </p:spPr>
        <p:txBody>
          <a:bodyPr/>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84BB1E13-5880-4289-877E-D2EAC29CBE15}" type="slidenum">
              <a:rPr lang="en-GB" smtClean="0"/>
              <a:t>‹#›</a:t>
            </a:fld>
            <a:endParaRPr lang="en-GB"/>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3B2DAB4-B46D-46C3-BEF8-E5213B699F45}" type="datetimeFigureOut">
              <a:rPr lang="en-GB" smtClean="0"/>
              <a:t>05/06/2013</a:t>
            </a:fld>
            <a:endParaRPr lang="en-GB"/>
          </a:p>
        </p:txBody>
      </p:sp>
      <p:sp>
        <p:nvSpPr>
          <p:cNvPr id="6" name="Footer Placeholder 5"/>
          <p:cNvSpPr>
            <a:spLocks noGrp="1"/>
          </p:cNvSpPr>
          <p:nvPr>
            <p:ph type="ftr" sz="quarter" idx="11"/>
          </p:nvPr>
        </p:nvSpPr>
        <p:spPr>
          <a:xfrm>
            <a:off x="301752" y="6410848"/>
            <a:ext cx="3584448" cy="365760"/>
          </a:xfrm>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3B2DAB4-B46D-46C3-BEF8-E5213B699F45}" type="datetimeFigureOut">
              <a:rPr lang="en-GB" smtClean="0"/>
              <a:t>05/06/2013</a:t>
            </a:fld>
            <a:endParaRPr lang="en-GB"/>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GB"/>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4BB1E13-5880-4289-877E-D2EAC29CBE15}" type="slidenum">
              <a:rPr lang="en-GB" smtClean="0"/>
              <a:t>‹#›</a:t>
            </a:fld>
            <a:endParaRPr lang="en-GB"/>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7" Type="http://schemas.microsoft.com/office/2007/relationships/hdphoto" Target="../media/hdphoto2.wdp"/><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educationincrisis.net/" TargetMode="External"/><Relationship Id="rId1" Type="http://schemas.openxmlformats.org/officeDocument/2006/relationships/slideLayout" Target="../slideLayouts/slideLayout2.xml"/><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2.xml"/><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rgbClr val="C00000"/>
                </a:solidFill>
              </a:rPr>
              <a:t>EIs Mobilizing for Quality Education Initiative</a:t>
            </a:r>
            <a:endParaRPr lang="en-GB" dirty="0">
              <a:solidFill>
                <a:srgbClr val="C00000"/>
              </a:solidFill>
            </a:endParaRPr>
          </a:p>
        </p:txBody>
      </p:sp>
      <p:pic>
        <p:nvPicPr>
          <p:cNvPr id="4" name="Picture 3" descr="C:\Users\User\AppData\Local\Microsoft\Windows\Temporary Internet Files\Content.IE5\5BR7277Z\MC910216337[1].png"/>
          <p:cNvPicPr/>
          <p:nvPr/>
        </p:nvPicPr>
        <p:blipFill>
          <a:blip r:embed="rId2" cstate="print">
            <a:extLst>
              <a:ext uri="{BEBA8EAE-BF5A-486C-A8C5-ECC9F3942E4B}">
                <a14:imgProps xmlns:a14="http://schemas.microsoft.com/office/drawing/2010/main">
                  <a14:imgLayer r:embed="rId3">
                    <a14:imgEffect>
                      <a14:artisticPencilSketch/>
                    </a14:imgEffect>
                  </a14:imgLayer>
                </a14:imgProps>
              </a:ext>
              <a:ext uri="{28A0092B-C50C-407E-A947-70E740481C1C}">
                <a14:useLocalDpi xmlns:a14="http://schemas.microsoft.com/office/drawing/2010/main" val="0"/>
              </a:ext>
            </a:extLst>
          </a:blip>
          <a:srcRect/>
          <a:stretch>
            <a:fillRect/>
          </a:stretch>
        </p:blipFill>
        <p:spPr bwMode="auto">
          <a:xfrm>
            <a:off x="1763688" y="3068960"/>
            <a:ext cx="5713686" cy="3278344"/>
          </a:xfrm>
          <a:prstGeom prst="rect">
            <a:avLst/>
          </a:prstGeom>
          <a:noFill/>
          <a:ln>
            <a:noFill/>
          </a:ln>
        </p:spPr>
      </p:pic>
      <p:sp>
        <p:nvSpPr>
          <p:cNvPr id="3" name="Subtitle 2"/>
          <p:cNvSpPr>
            <a:spLocks noGrp="1"/>
          </p:cNvSpPr>
          <p:nvPr>
            <p:ph type="subTitle" idx="1"/>
          </p:nvPr>
        </p:nvSpPr>
        <p:spPr>
          <a:xfrm>
            <a:off x="1371600" y="2756520"/>
            <a:ext cx="6400800" cy="1752600"/>
          </a:xfrm>
        </p:spPr>
        <p:txBody>
          <a:bodyPr/>
          <a:lstStyle/>
          <a:p>
            <a:r>
              <a:rPr lang="en-US" dirty="0" smtClean="0"/>
              <a:t>Update and Overview</a:t>
            </a:r>
            <a:endParaRPr lang="en-GB" dirty="0"/>
          </a:p>
        </p:txBody>
      </p:sp>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21408" t="22290" r="20591" b="20869"/>
          <a:stretch/>
        </p:blipFill>
        <p:spPr>
          <a:xfrm>
            <a:off x="4211960" y="188640"/>
            <a:ext cx="757380" cy="742217"/>
          </a:xfrm>
          <a:prstGeom prst="rect">
            <a:avLst/>
          </a:prstGeom>
        </p:spPr>
      </p:pic>
    </p:spTree>
    <p:extLst>
      <p:ext uri="{BB962C8B-B14F-4D97-AF65-F5344CB8AC3E}">
        <p14:creationId xmlns:p14="http://schemas.microsoft.com/office/powerpoint/2010/main" val="2362710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Strategic </a:t>
            </a:r>
            <a:r>
              <a:rPr lang="en-US" dirty="0">
                <a:solidFill>
                  <a:srgbClr val="C00000"/>
                </a:solidFill>
              </a:rPr>
              <a:t>P</a:t>
            </a:r>
            <a:r>
              <a:rPr lang="en-US" dirty="0" smtClean="0">
                <a:solidFill>
                  <a:srgbClr val="C00000"/>
                </a:solidFill>
              </a:rPr>
              <a:t>artners and Organizations</a:t>
            </a:r>
            <a:endParaRPr lang="en-US" dirty="0">
              <a:solidFill>
                <a:srgbClr val="C00000"/>
              </a:solidFill>
            </a:endParaRPr>
          </a:p>
        </p:txBody>
      </p:sp>
      <p:sp>
        <p:nvSpPr>
          <p:cNvPr id="3" name="Content Placeholder 2"/>
          <p:cNvSpPr>
            <a:spLocks noGrp="1"/>
          </p:cNvSpPr>
          <p:nvPr>
            <p:ph sz="quarter" idx="1"/>
          </p:nvPr>
        </p:nvSpPr>
        <p:spPr/>
        <p:txBody>
          <a:bodyPr/>
          <a:lstStyle/>
          <a:p>
            <a:r>
              <a:rPr lang="en-US" dirty="0" smtClean="0"/>
              <a:t>Global Education First Initiative </a:t>
            </a:r>
            <a:r>
              <a:rPr lang="en-US" dirty="0" smtClean="0"/>
              <a:t/>
            </a:r>
            <a:br>
              <a:rPr lang="en-US" dirty="0" smtClean="0"/>
            </a:br>
            <a:r>
              <a:rPr lang="en-US" dirty="0" smtClean="0"/>
              <a:t>and </a:t>
            </a:r>
            <a:r>
              <a:rPr lang="en-US" dirty="0" smtClean="0"/>
              <a:t>the UN Special Envoy</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6383" y="3308251"/>
            <a:ext cx="5986463" cy="27130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253" y="2614892"/>
            <a:ext cx="3206750" cy="26892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2457678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Other Partners and Opportunities to Message</a:t>
            </a:r>
            <a:endParaRPr lang="en-US" dirty="0">
              <a:solidFill>
                <a:srgbClr val="C00000"/>
              </a:solidFill>
            </a:endParaRPr>
          </a:p>
        </p:txBody>
      </p:sp>
      <p:pic>
        <p:nvPicPr>
          <p:cNvPr id="307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56133" y="1340768"/>
            <a:ext cx="3731256" cy="264818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4472" y="1277830"/>
            <a:ext cx="3744029" cy="27992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3638278"/>
            <a:ext cx="3505200" cy="279876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p:nvPr/>
        </p:nvPicPr>
        <p:blipFill rotWithShape="1">
          <a:blip r:embed="rId5"/>
          <a:srcRect l="18470" t="18811" r="20761" b="4997"/>
          <a:stretch/>
        </p:blipFill>
        <p:spPr bwMode="auto">
          <a:xfrm>
            <a:off x="4860032" y="3638277"/>
            <a:ext cx="3816424" cy="2798763"/>
          </a:xfrm>
          <a:prstGeom prst="rect">
            <a:avLst/>
          </a:prstGeom>
          <a:ln>
            <a:noFill/>
          </a:ln>
          <a:effectLst>
            <a:outerShdw blurRad="292100" dist="139700" dir="2700000" algn="tl" rotWithShape="0">
              <a:srgbClr val="333333">
                <a:alpha val="65000"/>
              </a:srgbClr>
            </a:outerShdw>
          </a:effectLst>
          <a:extLst>
            <a:ext uri="{53640926-AAD7-44D8-BBD7-CCE9431645EC}">
              <a14:shadowObscured xmlns:a14="http://schemas.microsoft.com/office/drawing/2010/main"/>
            </a:ext>
          </a:extLst>
        </p:spPr>
      </p:pic>
      <p:pic>
        <p:nvPicPr>
          <p:cNvPr id="8" name="Picture 7"/>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4227858" y="1700808"/>
            <a:ext cx="704182" cy="690084"/>
          </a:xfrm>
          <a:prstGeom prst="rect">
            <a:avLst/>
          </a:prstGeom>
        </p:spPr>
      </p:pic>
    </p:spTree>
    <p:extLst>
      <p:ext uri="{BB962C8B-B14F-4D97-AF65-F5344CB8AC3E}">
        <p14:creationId xmlns:p14="http://schemas.microsoft.com/office/powerpoint/2010/main" val="4089282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256"/>
            <a:ext cx="8229600" cy="1143000"/>
          </a:xfrm>
        </p:spPr>
        <p:txBody>
          <a:bodyPr>
            <a:normAutofit/>
          </a:bodyPr>
          <a:lstStyle/>
          <a:p>
            <a:r>
              <a:rPr lang="en-US" sz="3200" b="1" dirty="0">
                <a:solidFill>
                  <a:srgbClr val="C00000"/>
                </a:solidFill>
              </a:rPr>
              <a:t>Global Target: </a:t>
            </a:r>
            <a:r>
              <a:rPr lang="en-US" sz="2200" dirty="0">
                <a:solidFill>
                  <a:srgbClr val="C00000"/>
                </a:solidFill>
              </a:rPr>
              <a:t>International, Inter-Governmental Institutions </a:t>
            </a:r>
            <a:r>
              <a:rPr lang="en-US" sz="2200" dirty="0" smtClean="0">
                <a:solidFill>
                  <a:srgbClr val="C00000"/>
                </a:solidFill>
              </a:rPr>
              <a:t>- UN</a:t>
            </a:r>
            <a:r>
              <a:rPr lang="en-US" sz="2200" dirty="0">
                <a:solidFill>
                  <a:srgbClr val="C00000"/>
                </a:solidFill>
              </a:rPr>
              <a:t>, OECD, World </a:t>
            </a:r>
            <a:r>
              <a:rPr lang="en-US" sz="2200" dirty="0" smtClean="0">
                <a:solidFill>
                  <a:srgbClr val="C00000"/>
                </a:solidFill>
              </a:rPr>
              <a:t>Bank (and Pearson?)</a:t>
            </a:r>
            <a:endParaRPr lang="en-GB" sz="2200" dirty="0">
              <a:solidFill>
                <a:srgbClr val="C00000"/>
              </a:solidFill>
            </a:endParaRPr>
          </a:p>
        </p:txBody>
      </p:sp>
      <p:sp>
        <p:nvSpPr>
          <p:cNvPr id="3" name="Content Placeholder 2"/>
          <p:cNvSpPr>
            <a:spLocks noGrp="1"/>
          </p:cNvSpPr>
          <p:nvPr>
            <p:ph sz="quarter" idx="1"/>
          </p:nvPr>
        </p:nvSpPr>
        <p:spPr>
          <a:xfrm>
            <a:off x="1331640" y="1527048"/>
            <a:ext cx="7474032" cy="4710264"/>
          </a:xfrm>
        </p:spPr>
        <p:txBody>
          <a:bodyPr>
            <a:noAutofit/>
          </a:bodyPr>
          <a:lstStyle/>
          <a:p>
            <a:r>
              <a:rPr lang="en-US" sz="1900" b="1" dirty="0" smtClean="0"/>
              <a:t>Global </a:t>
            </a:r>
            <a:r>
              <a:rPr lang="en-US" sz="1900" b="1" dirty="0"/>
              <a:t>Objective 1</a:t>
            </a:r>
            <a:r>
              <a:rPr lang="en-US" sz="1900" dirty="0"/>
              <a:t>: </a:t>
            </a:r>
            <a:r>
              <a:rPr lang="en-US" sz="1900" i="1" dirty="0" smtClean="0"/>
              <a:t>Quality Public Education for All </a:t>
            </a:r>
            <a:r>
              <a:rPr lang="en-US" sz="1900" dirty="0" smtClean="0"/>
              <a:t>– Universal,  Free Primary </a:t>
            </a:r>
            <a:r>
              <a:rPr lang="en-US" sz="1900" dirty="0"/>
              <a:t>Education by the end of </a:t>
            </a:r>
            <a:r>
              <a:rPr lang="en-US" sz="1900" dirty="0" smtClean="0"/>
              <a:t>2015, Universal Free Education from ECE to Secondary by 2030</a:t>
            </a:r>
            <a:r>
              <a:rPr lang="en-US" sz="1900" dirty="0"/>
              <a:t> </a:t>
            </a:r>
            <a:r>
              <a:rPr lang="en-US" sz="1900" dirty="0" smtClean="0"/>
              <a:t>and significantly </a:t>
            </a:r>
            <a:r>
              <a:rPr lang="en-US" sz="1900" dirty="0"/>
              <a:t>reduce the market share of private, for profit education companies.</a:t>
            </a:r>
          </a:p>
          <a:p>
            <a:r>
              <a:rPr lang="en-US" sz="1900" b="1" dirty="0"/>
              <a:t>Global Strategy: </a:t>
            </a:r>
            <a:r>
              <a:rPr lang="en-US" sz="1900" dirty="0"/>
              <a:t>Map, link and establish common and strategic messages across national campaigns that are focused on the necessary resources and conditions (inputs, processes and outputs) for adequate quality teaching and learning environments. Build and mobilize a network of global activists and advocates. Pressurize donors and governments to fulfill pledge for quality education. </a:t>
            </a:r>
          </a:p>
          <a:p>
            <a:r>
              <a:rPr lang="en-US" sz="1900" b="1" dirty="0"/>
              <a:t>Resources required: </a:t>
            </a:r>
            <a:r>
              <a:rPr lang="en-US" sz="1900" dirty="0"/>
              <a:t>MQE Global Advocacy Hub, EI Mobilize Toolkit  </a:t>
            </a:r>
          </a:p>
          <a:p>
            <a:r>
              <a:rPr lang="en-US" sz="1900" b="1" dirty="0"/>
              <a:t>Key Moments: </a:t>
            </a:r>
            <a:r>
              <a:rPr lang="en-US" sz="1900" dirty="0"/>
              <a:t>Launch in NYC and Paris on October 4, 2013; Global Education Conference; World Action Day – </a:t>
            </a:r>
            <a:r>
              <a:rPr lang="en-US" sz="1900" dirty="0" smtClean="0"/>
              <a:t>EI-MOBILIZE</a:t>
            </a:r>
            <a:endParaRPr lang="en-US" sz="1900" dirty="0"/>
          </a:p>
        </p:txBody>
      </p:sp>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5235642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384"/>
            <a:ext cx="8229600" cy="1143000"/>
          </a:xfrm>
        </p:spPr>
        <p:txBody>
          <a:bodyPr>
            <a:noAutofit/>
          </a:bodyPr>
          <a:lstStyle/>
          <a:p>
            <a:r>
              <a:rPr lang="en-US" sz="2800" b="1" dirty="0">
                <a:solidFill>
                  <a:srgbClr val="C00000"/>
                </a:solidFill>
                <a:ea typeface="Cambria"/>
                <a:cs typeface="Times New Roman"/>
              </a:rPr>
              <a:t>African Target:</a:t>
            </a:r>
            <a:r>
              <a:rPr lang="en-US" sz="2800" dirty="0">
                <a:solidFill>
                  <a:srgbClr val="C00000"/>
                </a:solidFill>
                <a:ea typeface="Cambria"/>
                <a:cs typeface="Times New Roman"/>
              </a:rPr>
              <a:t> </a:t>
            </a:r>
            <a:r>
              <a:rPr lang="en-US" sz="2800" dirty="0" smtClean="0">
                <a:solidFill>
                  <a:srgbClr val="C00000"/>
                </a:solidFill>
                <a:ea typeface="Cambria"/>
                <a:cs typeface="Times New Roman"/>
              </a:rPr>
              <a:t/>
            </a:r>
            <a:br>
              <a:rPr lang="en-US" sz="2800" dirty="0" smtClean="0">
                <a:solidFill>
                  <a:srgbClr val="C00000"/>
                </a:solidFill>
                <a:ea typeface="Cambria"/>
                <a:cs typeface="Times New Roman"/>
              </a:rPr>
            </a:br>
            <a:r>
              <a:rPr lang="en-US" sz="2800" dirty="0" smtClean="0">
                <a:solidFill>
                  <a:srgbClr val="C00000"/>
                </a:solidFill>
                <a:ea typeface="Cambria"/>
                <a:cs typeface="Times New Roman"/>
              </a:rPr>
              <a:t>African Union </a:t>
            </a:r>
            <a:r>
              <a:rPr lang="en-US" sz="2800" dirty="0">
                <a:solidFill>
                  <a:srgbClr val="C00000"/>
                </a:solidFill>
                <a:ea typeface="Cambria"/>
                <a:cs typeface="Times New Roman"/>
              </a:rPr>
              <a:t>and the African Development </a:t>
            </a:r>
            <a:r>
              <a:rPr lang="en-US" sz="2800" dirty="0" smtClean="0">
                <a:solidFill>
                  <a:srgbClr val="C00000"/>
                </a:solidFill>
                <a:ea typeface="Cambria"/>
                <a:cs typeface="Times New Roman"/>
              </a:rPr>
              <a:t>Bank</a:t>
            </a:r>
            <a:endParaRPr lang="en-GB" sz="2800" dirty="0">
              <a:solidFill>
                <a:srgbClr val="C00000"/>
              </a:solidFill>
            </a:endParaRPr>
          </a:p>
        </p:txBody>
      </p:sp>
      <p:sp>
        <p:nvSpPr>
          <p:cNvPr id="3" name="Content Placeholder 2"/>
          <p:cNvSpPr>
            <a:spLocks noGrp="1"/>
          </p:cNvSpPr>
          <p:nvPr>
            <p:ph sz="quarter" idx="1"/>
          </p:nvPr>
        </p:nvSpPr>
        <p:spPr>
          <a:xfrm>
            <a:off x="1115616" y="1700808"/>
            <a:ext cx="7704856" cy="4824536"/>
          </a:xfrm>
        </p:spPr>
        <p:txBody>
          <a:bodyPr>
            <a:normAutofit fontScale="92500" lnSpcReduction="10000"/>
          </a:bodyPr>
          <a:lstStyle/>
          <a:p>
            <a:pPr>
              <a:spcAft>
                <a:spcPts val="0"/>
              </a:spcAft>
            </a:pPr>
            <a:r>
              <a:rPr lang="en-US" sz="2800" b="1" dirty="0" smtClean="0">
                <a:latin typeface="Times New Roman"/>
                <a:ea typeface="Cambria"/>
                <a:cs typeface="Times New Roman"/>
              </a:rPr>
              <a:t>African </a:t>
            </a:r>
            <a:r>
              <a:rPr lang="en-US" sz="2800" b="1" dirty="0">
                <a:latin typeface="Times New Roman"/>
                <a:ea typeface="Cambria"/>
                <a:cs typeface="Times New Roman"/>
              </a:rPr>
              <a:t>Regional Objective 1</a:t>
            </a:r>
            <a:r>
              <a:rPr lang="en-US" sz="2800" dirty="0">
                <a:latin typeface="Times New Roman"/>
                <a:ea typeface="Cambria"/>
                <a:cs typeface="Times New Roman"/>
              </a:rPr>
              <a:t>: Improved status of teachers (pathways for untrained teachers, all teachers united)</a:t>
            </a:r>
            <a:endParaRPr lang="en-GB" sz="2800" dirty="0">
              <a:latin typeface="Cambria"/>
              <a:ea typeface="Cambria"/>
              <a:cs typeface="Times New Roman"/>
            </a:endParaRPr>
          </a:p>
          <a:p>
            <a:pPr>
              <a:spcAft>
                <a:spcPts val="0"/>
              </a:spcAft>
            </a:pPr>
            <a:r>
              <a:rPr lang="en-US" sz="2800" b="1" dirty="0">
                <a:latin typeface="Times New Roman"/>
                <a:ea typeface="Cambria"/>
                <a:cs typeface="Times New Roman"/>
              </a:rPr>
              <a:t>African Regional Objective 2: </a:t>
            </a:r>
            <a:r>
              <a:rPr lang="en-US" sz="2800" dirty="0">
                <a:latin typeface="Times New Roman"/>
                <a:ea typeface="Cambria"/>
                <a:cs typeface="Times New Roman"/>
              </a:rPr>
              <a:t>Improved Teaching and Learning Conditions (focus on </a:t>
            </a:r>
            <a:r>
              <a:rPr lang="en-US" sz="2800" dirty="0" smtClean="0">
                <a:latin typeface="Times New Roman"/>
                <a:ea typeface="Cambria"/>
                <a:cs typeface="Times New Roman"/>
              </a:rPr>
              <a:t>class size)</a:t>
            </a:r>
            <a:endParaRPr lang="en-GB" sz="2800" dirty="0">
              <a:latin typeface="Cambria"/>
              <a:ea typeface="Cambria"/>
              <a:cs typeface="Times New Roman"/>
            </a:endParaRPr>
          </a:p>
          <a:p>
            <a:pPr>
              <a:spcAft>
                <a:spcPts val="0"/>
              </a:spcAft>
            </a:pPr>
            <a:r>
              <a:rPr lang="en-US" sz="2800" b="1" dirty="0">
                <a:latin typeface="Times New Roman"/>
                <a:ea typeface="Cambria"/>
                <a:cs typeface="Times New Roman"/>
              </a:rPr>
              <a:t>African Strategy: </a:t>
            </a:r>
            <a:r>
              <a:rPr lang="en-US" sz="2800" dirty="0">
                <a:latin typeface="Times New Roman"/>
                <a:ea typeface="Cambria"/>
                <a:cs typeface="Times New Roman"/>
              </a:rPr>
              <a:t>Convene African Dialogue with ministers on Big Push to 2015; use GPE resources to leverage policy dialogue, establish union led teaching councils with </a:t>
            </a:r>
            <a:r>
              <a:rPr lang="en-US" sz="2800" dirty="0" smtClean="0">
                <a:latin typeface="Times New Roman"/>
                <a:ea typeface="Cambria"/>
                <a:cs typeface="Times New Roman"/>
              </a:rPr>
              <a:t>PATC, EFA Report Cards </a:t>
            </a:r>
            <a:endParaRPr lang="en-GB" sz="2800" dirty="0">
              <a:latin typeface="Cambria"/>
              <a:ea typeface="Cambria"/>
              <a:cs typeface="Times New Roman"/>
            </a:endParaRPr>
          </a:p>
          <a:p>
            <a:pPr>
              <a:spcAft>
                <a:spcPts val="0"/>
              </a:spcAft>
            </a:pPr>
            <a:r>
              <a:rPr lang="en-US" sz="2800" b="1" dirty="0">
                <a:latin typeface="Times New Roman"/>
                <a:ea typeface="Cambria"/>
                <a:cs typeface="Times New Roman"/>
              </a:rPr>
              <a:t>Resources:</a:t>
            </a:r>
            <a:endParaRPr lang="en-GB" sz="2800" dirty="0">
              <a:latin typeface="Cambria"/>
              <a:ea typeface="Cambria"/>
              <a:cs typeface="Times New Roman"/>
            </a:endParaRPr>
          </a:p>
          <a:p>
            <a:pPr>
              <a:spcAft>
                <a:spcPts val="0"/>
              </a:spcAft>
            </a:pPr>
            <a:r>
              <a:rPr lang="en-US" sz="2800" b="1" dirty="0">
                <a:latin typeface="Times New Roman"/>
                <a:ea typeface="Cambria"/>
                <a:cs typeface="Times New Roman"/>
              </a:rPr>
              <a:t>Key Moments: </a:t>
            </a:r>
            <a:r>
              <a:rPr lang="en-US" sz="2800" dirty="0">
                <a:latin typeface="Times New Roman"/>
                <a:ea typeface="Cambria"/>
                <a:cs typeface="Times New Roman"/>
              </a:rPr>
              <a:t>Accra EFA Forum, </a:t>
            </a:r>
            <a:r>
              <a:rPr lang="en-US" sz="2800" dirty="0" smtClean="0">
                <a:latin typeface="Times New Roman"/>
                <a:ea typeface="Cambria"/>
                <a:cs typeface="Times New Roman"/>
              </a:rPr>
              <a:t>PACTED July 2013</a:t>
            </a:r>
            <a:endParaRPr lang="en-GB" sz="2800" dirty="0">
              <a:latin typeface="Cambria"/>
              <a:ea typeface="Cambria"/>
              <a:cs typeface="Times New Roman"/>
            </a:endParaRPr>
          </a:p>
          <a:p>
            <a:endParaRPr lang="en-GB" dirty="0"/>
          </a:p>
        </p:txBody>
      </p:sp>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17682598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4624"/>
            <a:ext cx="8219256" cy="1500776"/>
          </a:xfrm>
        </p:spPr>
        <p:txBody>
          <a:bodyPr>
            <a:normAutofit fontScale="90000"/>
          </a:bodyPr>
          <a:lstStyle/>
          <a:p>
            <a:r>
              <a:rPr lang="en-GB" dirty="0" smtClean="0">
                <a:solidFill>
                  <a:srgbClr val="C00000"/>
                </a:solidFill>
              </a:rPr>
              <a:t/>
            </a:r>
            <a:br>
              <a:rPr lang="en-GB" dirty="0" smtClean="0">
                <a:solidFill>
                  <a:srgbClr val="C00000"/>
                </a:solidFill>
              </a:rPr>
            </a:br>
            <a:r>
              <a:rPr lang="en-GB" dirty="0">
                <a:solidFill>
                  <a:srgbClr val="C00000"/>
                </a:solidFill>
              </a:rPr>
              <a:t/>
            </a:r>
            <a:br>
              <a:rPr lang="en-GB" dirty="0">
                <a:solidFill>
                  <a:srgbClr val="C00000"/>
                </a:solidFill>
              </a:rPr>
            </a:br>
            <a:r>
              <a:rPr lang="en-GB" dirty="0" smtClean="0">
                <a:solidFill>
                  <a:srgbClr val="C00000"/>
                </a:solidFill>
              </a:rPr>
              <a:t/>
            </a:r>
            <a:br>
              <a:rPr lang="en-GB" dirty="0" smtClean="0">
                <a:solidFill>
                  <a:srgbClr val="C00000"/>
                </a:solidFill>
              </a:rPr>
            </a:br>
            <a:r>
              <a:rPr lang="en-GB" sz="3100" b="1" dirty="0">
                <a:solidFill>
                  <a:srgbClr val="C00000"/>
                </a:solidFill>
                <a:ea typeface="Cambria"/>
                <a:cs typeface="Times New Roman"/>
              </a:rPr>
              <a:t>Asia/Pacific Target: </a:t>
            </a:r>
            <a:r>
              <a:rPr lang="en-GB" sz="3100" b="1" dirty="0" smtClean="0">
                <a:solidFill>
                  <a:srgbClr val="C00000"/>
                </a:solidFill>
                <a:ea typeface="Cambria"/>
                <a:cs typeface="Times New Roman"/>
              </a:rPr>
              <a:t/>
            </a:r>
            <a:br>
              <a:rPr lang="en-GB" sz="3100" b="1" dirty="0" smtClean="0">
                <a:solidFill>
                  <a:srgbClr val="C00000"/>
                </a:solidFill>
                <a:ea typeface="Cambria"/>
                <a:cs typeface="Times New Roman"/>
              </a:rPr>
            </a:br>
            <a:r>
              <a:rPr lang="en-GB" sz="3100" dirty="0" smtClean="0">
                <a:solidFill>
                  <a:srgbClr val="C00000"/>
                </a:solidFill>
                <a:ea typeface="Cambria"/>
                <a:cs typeface="Times New Roman"/>
              </a:rPr>
              <a:t>Asian </a:t>
            </a:r>
            <a:r>
              <a:rPr lang="en-GB" sz="3100" dirty="0">
                <a:solidFill>
                  <a:srgbClr val="C00000"/>
                </a:solidFill>
                <a:ea typeface="Cambria"/>
                <a:cs typeface="Times New Roman"/>
              </a:rPr>
              <a:t>Development Bank? APEC?</a:t>
            </a:r>
            <a:br>
              <a:rPr lang="en-GB" sz="3100" dirty="0">
                <a:solidFill>
                  <a:srgbClr val="C00000"/>
                </a:solidFill>
                <a:ea typeface="Cambria"/>
                <a:cs typeface="Times New Roman"/>
              </a:rPr>
            </a:br>
            <a:endParaRPr lang="en-GB" sz="3100" dirty="0">
              <a:solidFill>
                <a:srgbClr val="C00000"/>
              </a:solidFill>
              <a:ea typeface="Cambria"/>
              <a:cs typeface="Times New Roman"/>
            </a:endParaRPr>
          </a:p>
        </p:txBody>
      </p:sp>
      <p:sp>
        <p:nvSpPr>
          <p:cNvPr id="3" name="Content Placeholder 2"/>
          <p:cNvSpPr>
            <a:spLocks noGrp="1"/>
          </p:cNvSpPr>
          <p:nvPr>
            <p:ph sz="quarter" idx="1"/>
          </p:nvPr>
        </p:nvSpPr>
        <p:spPr>
          <a:xfrm>
            <a:off x="1187624" y="1527048"/>
            <a:ext cx="7618048" cy="4572000"/>
          </a:xfrm>
        </p:spPr>
        <p:txBody>
          <a:bodyPr/>
          <a:lstStyle/>
          <a:p>
            <a:r>
              <a:rPr lang="en-GB" dirty="0" smtClean="0"/>
              <a:t>Asia/Pacific </a:t>
            </a:r>
            <a:r>
              <a:rPr lang="en-GB" dirty="0"/>
              <a:t>Objective: </a:t>
            </a:r>
            <a:r>
              <a:rPr lang="en-GB" dirty="0" err="1" smtClean="0"/>
              <a:t>tb</a:t>
            </a:r>
            <a:endParaRPr lang="en-GB" dirty="0"/>
          </a:p>
          <a:p>
            <a:r>
              <a:rPr lang="en-GB" dirty="0"/>
              <a:t>Asia/Pacific Strategy: </a:t>
            </a:r>
            <a:r>
              <a:rPr lang="en-GB" dirty="0" err="1"/>
              <a:t>tbd</a:t>
            </a:r>
            <a:endParaRPr lang="en-GB" dirty="0"/>
          </a:p>
          <a:p>
            <a:r>
              <a:rPr lang="en-GB" dirty="0"/>
              <a:t>Resources Required: </a:t>
            </a:r>
            <a:r>
              <a:rPr lang="en-GB" dirty="0" err="1"/>
              <a:t>tbd</a:t>
            </a:r>
            <a:endParaRPr lang="en-GB" dirty="0"/>
          </a:p>
          <a:p>
            <a:r>
              <a:rPr lang="en-GB" dirty="0"/>
              <a:t>Key Moments: New </a:t>
            </a:r>
            <a:r>
              <a:rPr lang="en-GB" dirty="0" err="1"/>
              <a:t>Dehli</a:t>
            </a:r>
            <a:r>
              <a:rPr lang="en-GB" dirty="0"/>
              <a:t> EFA </a:t>
            </a:r>
            <a:r>
              <a:rPr lang="en-GB" dirty="0" smtClean="0"/>
              <a:t>Forum, July 2014, Asian/Pac Regional Conference September 2014, Korea Hosts the 2015 Global EFA Summit</a:t>
            </a:r>
            <a:endParaRPr lang="en-GB" dirty="0"/>
          </a:p>
          <a:p>
            <a:endParaRPr lang="en-GB" dirty="0"/>
          </a:p>
        </p:txBody>
      </p:sp>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10782885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13792"/>
            <a:ext cx="8229600" cy="1143000"/>
          </a:xfrm>
        </p:spPr>
        <p:txBody>
          <a:bodyPr>
            <a:noAutofit/>
          </a:bodyPr>
          <a:lstStyle/>
          <a:p>
            <a:r>
              <a:rPr lang="en-GB" sz="2800" b="1" dirty="0">
                <a:solidFill>
                  <a:srgbClr val="C00000"/>
                </a:solidFill>
              </a:rPr>
              <a:t>Arab Speaking </a:t>
            </a:r>
            <a:r>
              <a:rPr lang="en-GB" sz="2800" b="1" dirty="0" smtClean="0">
                <a:solidFill>
                  <a:srgbClr val="C00000"/>
                </a:solidFill>
              </a:rPr>
              <a:t>Sub-regional </a:t>
            </a:r>
            <a:r>
              <a:rPr lang="en-GB" sz="2800" b="1" dirty="0">
                <a:solidFill>
                  <a:srgbClr val="C00000"/>
                </a:solidFill>
              </a:rPr>
              <a:t>Target: </a:t>
            </a:r>
            <a:r>
              <a:rPr lang="en-GB" sz="2800" b="1" dirty="0" smtClean="0">
                <a:solidFill>
                  <a:srgbClr val="C00000"/>
                </a:solidFill>
              </a:rPr>
              <a:t/>
            </a:r>
            <a:br>
              <a:rPr lang="en-GB" sz="2800" b="1" dirty="0" smtClean="0">
                <a:solidFill>
                  <a:srgbClr val="C00000"/>
                </a:solidFill>
              </a:rPr>
            </a:br>
            <a:r>
              <a:rPr lang="en-GB" sz="2800" dirty="0" smtClean="0">
                <a:solidFill>
                  <a:srgbClr val="C00000"/>
                </a:solidFill>
              </a:rPr>
              <a:t>Arab </a:t>
            </a:r>
            <a:r>
              <a:rPr lang="en-GB" sz="2800" dirty="0">
                <a:solidFill>
                  <a:srgbClr val="C00000"/>
                </a:solidFill>
              </a:rPr>
              <a:t>League; Islamic Development </a:t>
            </a:r>
            <a:r>
              <a:rPr lang="en-GB" sz="2800" dirty="0" smtClean="0">
                <a:solidFill>
                  <a:srgbClr val="C00000"/>
                </a:solidFill>
              </a:rPr>
              <a:t>Bank?</a:t>
            </a:r>
            <a:r>
              <a:rPr lang="en-GB" sz="2800" dirty="0">
                <a:solidFill>
                  <a:srgbClr val="C00000"/>
                </a:solidFill>
              </a:rPr>
              <a:t/>
            </a:r>
            <a:br>
              <a:rPr lang="en-GB" sz="2800" dirty="0">
                <a:solidFill>
                  <a:srgbClr val="C00000"/>
                </a:solidFill>
              </a:rPr>
            </a:br>
            <a:endParaRPr lang="en-GB" sz="2800" dirty="0">
              <a:solidFill>
                <a:srgbClr val="C00000"/>
              </a:solidFill>
            </a:endParaRPr>
          </a:p>
        </p:txBody>
      </p:sp>
      <p:sp>
        <p:nvSpPr>
          <p:cNvPr id="3" name="Content Placeholder 2"/>
          <p:cNvSpPr>
            <a:spLocks noGrp="1"/>
          </p:cNvSpPr>
          <p:nvPr>
            <p:ph sz="quarter" idx="1"/>
          </p:nvPr>
        </p:nvSpPr>
        <p:spPr>
          <a:xfrm>
            <a:off x="1403648" y="1527048"/>
            <a:ext cx="7402024" cy="4572000"/>
          </a:xfrm>
        </p:spPr>
        <p:txBody>
          <a:bodyPr/>
          <a:lstStyle/>
          <a:p>
            <a:r>
              <a:rPr lang="en-GB" b="1" dirty="0" smtClean="0"/>
              <a:t>Arab </a:t>
            </a:r>
            <a:r>
              <a:rPr lang="en-GB" b="1" dirty="0"/>
              <a:t>speaking </a:t>
            </a:r>
            <a:r>
              <a:rPr lang="en-GB" b="1" dirty="0" smtClean="0"/>
              <a:t>Sub-region </a:t>
            </a:r>
            <a:r>
              <a:rPr lang="en-GB" b="1" dirty="0"/>
              <a:t>Objective</a:t>
            </a:r>
            <a:r>
              <a:rPr lang="en-GB" dirty="0"/>
              <a:t>: A seat </a:t>
            </a:r>
            <a:r>
              <a:rPr lang="en-GB" dirty="0" smtClean="0"/>
              <a:t>at the table for </a:t>
            </a:r>
            <a:r>
              <a:rPr lang="en-GB" dirty="0"/>
              <a:t>the </a:t>
            </a:r>
            <a:r>
              <a:rPr lang="en-GB" dirty="0" smtClean="0"/>
              <a:t>profession – institutionalizing social dialogue?</a:t>
            </a:r>
            <a:endParaRPr lang="en-GB" dirty="0"/>
          </a:p>
          <a:p>
            <a:r>
              <a:rPr lang="en-GB" b="1" dirty="0"/>
              <a:t>Arab Speaking </a:t>
            </a:r>
            <a:r>
              <a:rPr lang="en-GB" b="1" dirty="0" err="1"/>
              <a:t>Subregion</a:t>
            </a:r>
            <a:r>
              <a:rPr lang="en-GB" b="1" dirty="0"/>
              <a:t> Strategy</a:t>
            </a:r>
            <a:r>
              <a:rPr lang="en-GB" dirty="0"/>
              <a:t>: </a:t>
            </a:r>
            <a:r>
              <a:rPr lang="en-GB" dirty="0" err="1"/>
              <a:t>tbd</a:t>
            </a:r>
            <a:endParaRPr lang="en-GB" dirty="0"/>
          </a:p>
          <a:p>
            <a:r>
              <a:rPr lang="en-GB" b="1" dirty="0"/>
              <a:t>Resources Required</a:t>
            </a:r>
            <a:r>
              <a:rPr lang="en-GB" dirty="0" smtClean="0"/>
              <a:t>: </a:t>
            </a:r>
            <a:r>
              <a:rPr lang="en-GB" dirty="0" err="1" smtClean="0"/>
              <a:t>tbd</a:t>
            </a:r>
            <a:endParaRPr lang="en-GB" dirty="0"/>
          </a:p>
          <a:p>
            <a:r>
              <a:rPr lang="en-GB" b="1" dirty="0"/>
              <a:t>Key Moments: </a:t>
            </a:r>
            <a:r>
              <a:rPr lang="en-GB" dirty="0"/>
              <a:t>Women’s Network, </a:t>
            </a:r>
            <a:r>
              <a:rPr lang="en-GB" dirty="0" smtClean="0"/>
              <a:t>Arab Region EFA Assessment</a:t>
            </a:r>
            <a:endParaRPr lang="en-GB" dirty="0"/>
          </a:p>
          <a:p>
            <a:endParaRPr lang="en-GB" dirty="0"/>
          </a:p>
        </p:txBody>
      </p:sp>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15536808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7384"/>
            <a:ext cx="8229600" cy="1143000"/>
          </a:xfrm>
        </p:spPr>
        <p:txBody>
          <a:bodyPr>
            <a:noAutofit/>
          </a:bodyPr>
          <a:lstStyle/>
          <a:p>
            <a:r>
              <a:rPr lang="en-GB" sz="2800" b="1" dirty="0">
                <a:solidFill>
                  <a:srgbClr val="C00000"/>
                </a:solidFill>
              </a:rPr>
              <a:t>European Target: </a:t>
            </a:r>
            <a:r>
              <a:rPr lang="en-GB" sz="2800" dirty="0" smtClean="0">
                <a:solidFill>
                  <a:srgbClr val="C00000"/>
                </a:solidFill>
              </a:rPr>
              <a:t/>
            </a:r>
            <a:br>
              <a:rPr lang="en-GB" sz="2800" dirty="0" smtClean="0">
                <a:solidFill>
                  <a:srgbClr val="C00000"/>
                </a:solidFill>
              </a:rPr>
            </a:br>
            <a:r>
              <a:rPr lang="en-GB" sz="2800" dirty="0" smtClean="0">
                <a:solidFill>
                  <a:srgbClr val="C00000"/>
                </a:solidFill>
              </a:rPr>
              <a:t>European </a:t>
            </a:r>
            <a:r>
              <a:rPr lang="en-GB" sz="2800" dirty="0">
                <a:solidFill>
                  <a:srgbClr val="C00000"/>
                </a:solidFill>
              </a:rPr>
              <a:t>Parliament (elections); </a:t>
            </a:r>
            <a:r>
              <a:rPr lang="en-GB" sz="2800" dirty="0" smtClean="0">
                <a:solidFill>
                  <a:srgbClr val="C00000"/>
                </a:solidFill>
              </a:rPr>
              <a:t>Troika</a:t>
            </a:r>
            <a:endParaRPr lang="en-GB" sz="2800" dirty="0">
              <a:solidFill>
                <a:srgbClr val="C00000"/>
              </a:solidFill>
            </a:endParaRPr>
          </a:p>
        </p:txBody>
      </p:sp>
      <p:sp>
        <p:nvSpPr>
          <p:cNvPr id="3" name="Content Placeholder 2"/>
          <p:cNvSpPr>
            <a:spLocks noGrp="1"/>
          </p:cNvSpPr>
          <p:nvPr>
            <p:ph sz="quarter" idx="1"/>
          </p:nvPr>
        </p:nvSpPr>
        <p:spPr>
          <a:xfrm>
            <a:off x="1547664" y="1527048"/>
            <a:ext cx="7258008" cy="4572000"/>
          </a:xfrm>
        </p:spPr>
        <p:txBody>
          <a:bodyPr/>
          <a:lstStyle/>
          <a:p>
            <a:r>
              <a:rPr lang="en-GB" b="1" dirty="0" smtClean="0"/>
              <a:t>European </a:t>
            </a:r>
            <a:r>
              <a:rPr lang="en-GB" b="1" dirty="0"/>
              <a:t>Objective: </a:t>
            </a:r>
            <a:r>
              <a:rPr lang="en-GB" dirty="0"/>
              <a:t>Pressure parliamentarians to ensure adequate funding and support for the teaching profession</a:t>
            </a:r>
            <a:r>
              <a:rPr lang="en-GB" dirty="0" smtClean="0"/>
              <a:t>. Beyond Lip-service.</a:t>
            </a:r>
            <a:endParaRPr lang="en-GB" dirty="0"/>
          </a:p>
          <a:p>
            <a:r>
              <a:rPr lang="en-GB" b="1" dirty="0"/>
              <a:t>European Strategy: </a:t>
            </a:r>
            <a:r>
              <a:rPr lang="en-GB" dirty="0"/>
              <a:t>Create a political rating system for EU parliamentarians </a:t>
            </a:r>
            <a:r>
              <a:rPr lang="en-GB" dirty="0" err="1"/>
              <a:t>vis</a:t>
            </a:r>
            <a:r>
              <a:rPr lang="en-GB" dirty="0"/>
              <a:t> a </a:t>
            </a:r>
            <a:r>
              <a:rPr lang="en-GB" dirty="0" err="1"/>
              <a:t>vis</a:t>
            </a:r>
            <a:r>
              <a:rPr lang="en-GB" dirty="0"/>
              <a:t> quality public education</a:t>
            </a:r>
          </a:p>
          <a:p>
            <a:r>
              <a:rPr lang="en-GB" b="1" dirty="0"/>
              <a:t>Resources Required</a:t>
            </a:r>
            <a:r>
              <a:rPr lang="en-GB" dirty="0"/>
              <a:t>:</a:t>
            </a:r>
          </a:p>
          <a:p>
            <a:r>
              <a:rPr lang="en-GB" b="1" dirty="0"/>
              <a:t>Key Moments</a:t>
            </a:r>
            <a:r>
              <a:rPr lang="en-GB" dirty="0" smtClean="0"/>
              <a:t>: EU Elections</a:t>
            </a:r>
            <a:endParaRPr lang="en-GB" dirty="0"/>
          </a:p>
          <a:p>
            <a:endParaRPr lang="en-GB" dirty="0"/>
          </a:p>
        </p:txBody>
      </p:sp>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21268088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Autofit/>
          </a:bodyPr>
          <a:lstStyle/>
          <a:p>
            <a:r>
              <a:rPr lang="en-US" sz="2800" b="1" dirty="0">
                <a:solidFill>
                  <a:srgbClr val="C00000"/>
                </a:solidFill>
              </a:rPr>
              <a:t>Latin American Target: </a:t>
            </a:r>
            <a:r>
              <a:rPr lang="en-US" sz="2800" dirty="0" smtClean="0">
                <a:solidFill>
                  <a:srgbClr val="C00000"/>
                </a:solidFill>
              </a:rPr>
              <a:t/>
            </a:r>
            <a:br>
              <a:rPr lang="en-US" sz="2800" dirty="0" smtClean="0">
                <a:solidFill>
                  <a:srgbClr val="C00000"/>
                </a:solidFill>
              </a:rPr>
            </a:br>
            <a:r>
              <a:rPr lang="en-US" sz="2800" dirty="0" smtClean="0">
                <a:solidFill>
                  <a:srgbClr val="C00000"/>
                </a:solidFill>
              </a:rPr>
              <a:t>IDB</a:t>
            </a:r>
            <a:r>
              <a:rPr lang="en-US" sz="2800" dirty="0">
                <a:solidFill>
                  <a:srgbClr val="C00000"/>
                </a:solidFill>
              </a:rPr>
              <a:t>, Regional Ministers (OAS, OEI</a:t>
            </a:r>
            <a:r>
              <a:rPr lang="en-US" sz="2800" dirty="0" smtClean="0">
                <a:solidFill>
                  <a:srgbClr val="C00000"/>
                </a:solidFill>
              </a:rPr>
              <a:t>....PREAL)</a:t>
            </a:r>
            <a:endParaRPr lang="en-GB" sz="2800" dirty="0">
              <a:solidFill>
                <a:srgbClr val="C00000"/>
              </a:solidFill>
            </a:endParaRPr>
          </a:p>
        </p:txBody>
      </p:sp>
      <p:sp>
        <p:nvSpPr>
          <p:cNvPr id="3" name="Content Placeholder 2"/>
          <p:cNvSpPr>
            <a:spLocks noGrp="1"/>
          </p:cNvSpPr>
          <p:nvPr>
            <p:ph sz="quarter" idx="1"/>
          </p:nvPr>
        </p:nvSpPr>
        <p:spPr>
          <a:xfrm>
            <a:off x="1403648" y="1527048"/>
            <a:ext cx="7402024" cy="4572000"/>
          </a:xfrm>
        </p:spPr>
        <p:txBody>
          <a:bodyPr/>
          <a:lstStyle/>
          <a:p>
            <a:r>
              <a:rPr lang="en-US" b="1" dirty="0" smtClean="0"/>
              <a:t>Latin </a:t>
            </a:r>
            <a:r>
              <a:rPr lang="en-US" b="1" dirty="0"/>
              <a:t>American Objective</a:t>
            </a:r>
            <a:r>
              <a:rPr lang="en-US" dirty="0"/>
              <a:t>: </a:t>
            </a:r>
            <a:endParaRPr lang="en-US" dirty="0" smtClean="0"/>
          </a:p>
          <a:p>
            <a:r>
              <a:rPr lang="en-US" b="1" dirty="0" smtClean="0"/>
              <a:t>Latin </a:t>
            </a:r>
            <a:r>
              <a:rPr lang="en-US" b="1" dirty="0"/>
              <a:t>American Strategy</a:t>
            </a:r>
            <a:r>
              <a:rPr lang="en-US" dirty="0"/>
              <a:t>: Build a progressive pedagogical movement and use a policy observatory to redefine metrics of quality with equity </a:t>
            </a:r>
          </a:p>
          <a:p>
            <a:r>
              <a:rPr lang="en-US" b="1" dirty="0"/>
              <a:t>Resources Required</a:t>
            </a:r>
            <a:r>
              <a:rPr lang="en-US" dirty="0"/>
              <a:t>:</a:t>
            </a:r>
          </a:p>
          <a:p>
            <a:r>
              <a:rPr lang="en-US" b="1" dirty="0"/>
              <a:t>Key Moments</a:t>
            </a:r>
            <a:r>
              <a:rPr lang="en-US" dirty="0" smtClean="0"/>
              <a:t>: Latin America EFA Assessment August, Latin American Regional Conference</a:t>
            </a:r>
            <a:endParaRPr lang="en-US" dirty="0"/>
          </a:p>
          <a:p>
            <a:endParaRPr lang="en-GB" dirty="0"/>
          </a:p>
        </p:txBody>
      </p:sp>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15153441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Autofit/>
          </a:bodyPr>
          <a:lstStyle/>
          <a:p>
            <a:r>
              <a:rPr lang="en-US" sz="2800" b="1" dirty="0">
                <a:solidFill>
                  <a:srgbClr val="C00000"/>
                </a:solidFill>
              </a:rPr>
              <a:t>North American/Caribbean Targets: </a:t>
            </a:r>
            <a:r>
              <a:rPr lang="en-US" sz="2800" dirty="0" smtClean="0">
                <a:solidFill>
                  <a:srgbClr val="C00000"/>
                </a:solidFill>
              </a:rPr>
              <a:t/>
            </a:r>
            <a:br>
              <a:rPr lang="en-US" sz="2800" dirty="0" smtClean="0">
                <a:solidFill>
                  <a:srgbClr val="C00000"/>
                </a:solidFill>
              </a:rPr>
            </a:br>
            <a:r>
              <a:rPr lang="en-US" sz="2800" dirty="0" smtClean="0">
                <a:solidFill>
                  <a:srgbClr val="C00000"/>
                </a:solidFill>
              </a:rPr>
              <a:t>CARICOM</a:t>
            </a:r>
            <a:r>
              <a:rPr lang="en-US" sz="2800" dirty="0">
                <a:solidFill>
                  <a:srgbClr val="C00000"/>
                </a:solidFill>
              </a:rPr>
              <a:t>?, </a:t>
            </a:r>
            <a:r>
              <a:rPr lang="en-US" sz="2800" dirty="0" smtClean="0">
                <a:solidFill>
                  <a:srgbClr val="C00000"/>
                </a:solidFill>
              </a:rPr>
              <a:t>CDB</a:t>
            </a:r>
            <a:endParaRPr lang="en-GB" sz="2800" dirty="0">
              <a:solidFill>
                <a:srgbClr val="C00000"/>
              </a:solidFill>
            </a:endParaRPr>
          </a:p>
        </p:txBody>
      </p:sp>
      <p:sp>
        <p:nvSpPr>
          <p:cNvPr id="3" name="Content Placeholder 2"/>
          <p:cNvSpPr>
            <a:spLocks noGrp="1"/>
          </p:cNvSpPr>
          <p:nvPr>
            <p:ph sz="quarter" idx="1"/>
          </p:nvPr>
        </p:nvSpPr>
        <p:spPr>
          <a:xfrm>
            <a:off x="1187624" y="1527048"/>
            <a:ext cx="7618048" cy="4572000"/>
          </a:xfrm>
        </p:spPr>
        <p:txBody>
          <a:bodyPr/>
          <a:lstStyle/>
          <a:p>
            <a:r>
              <a:rPr lang="en-US" dirty="0" smtClean="0"/>
              <a:t>North </a:t>
            </a:r>
            <a:r>
              <a:rPr lang="en-US" dirty="0"/>
              <a:t>American/Caribbean Objectives: Close Tax Havens?</a:t>
            </a:r>
          </a:p>
          <a:p>
            <a:r>
              <a:rPr lang="en-US" dirty="0"/>
              <a:t>North America/Caribbean Strategy</a:t>
            </a:r>
            <a:r>
              <a:rPr lang="en-US" dirty="0" smtClean="0"/>
              <a:t>: </a:t>
            </a:r>
            <a:endParaRPr lang="en-US" dirty="0"/>
          </a:p>
          <a:p>
            <a:r>
              <a:rPr lang="en-US" dirty="0"/>
              <a:t>Resources Required:</a:t>
            </a:r>
          </a:p>
          <a:p>
            <a:r>
              <a:rPr lang="en-US" dirty="0"/>
              <a:t>Key Moments</a:t>
            </a:r>
            <a:r>
              <a:rPr lang="en-US" dirty="0" smtClean="0"/>
              <a:t>: NA-Caribbean Conference, Celebration of teaching and Learning, CARICOM Ministerial, CUT Conference</a:t>
            </a:r>
            <a:endParaRPr lang="en-US" dirty="0"/>
          </a:p>
          <a:p>
            <a:endParaRPr lang="en-US" dirty="0" smtClean="0"/>
          </a:p>
          <a:p>
            <a:r>
              <a:rPr lang="en-US" dirty="0" smtClean="0"/>
              <a:t>Do these need to be broken out separately?</a:t>
            </a:r>
            <a:endParaRPr lang="en-GB" dirty="0"/>
          </a:p>
        </p:txBody>
      </p:sp>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40987473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lstStyle/>
          <a:p>
            <a:r>
              <a:rPr lang="en-US" b="1" dirty="0">
                <a:solidFill>
                  <a:srgbClr val="C00000"/>
                </a:solidFill>
              </a:rPr>
              <a:t>H</a:t>
            </a:r>
            <a:r>
              <a:rPr lang="en-US" b="1" dirty="0" smtClean="0">
                <a:solidFill>
                  <a:srgbClr val="C00000"/>
                </a:solidFill>
              </a:rPr>
              <a:t>ow long </a:t>
            </a:r>
            <a:r>
              <a:rPr lang="en-US" dirty="0" smtClean="0">
                <a:solidFill>
                  <a:srgbClr val="C00000"/>
                </a:solidFill>
              </a:rPr>
              <a:t>will it run?</a:t>
            </a:r>
            <a:endParaRPr lang="en-GB" dirty="0">
              <a:solidFill>
                <a:srgbClr val="C00000"/>
              </a:solidFill>
            </a:endParaRPr>
          </a:p>
        </p:txBody>
      </p:sp>
      <p:sp>
        <p:nvSpPr>
          <p:cNvPr id="3" name="Content Placeholder 2"/>
          <p:cNvSpPr>
            <a:spLocks noGrp="1"/>
          </p:cNvSpPr>
          <p:nvPr>
            <p:ph sz="quarter" idx="1"/>
          </p:nvPr>
        </p:nvSpPr>
        <p:spPr>
          <a:xfrm>
            <a:off x="1259632" y="1527048"/>
            <a:ext cx="7546040" cy="4572000"/>
          </a:xfrm>
        </p:spPr>
        <p:txBody>
          <a:bodyPr>
            <a:normAutofit/>
          </a:bodyPr>
          <a:lstStyle/>
          <a:p>
            <a:r>
              <a:rPr lang="en-US" b="1" dirty="0" smtClean="0"/>
              <a:t>One Year of Global Action </a:t>
            </a:r>
            <a:r>
              <a:rPr lang="en-US" dirty="0" smtClean="0"/>
              <a:t>- From World Teachers Day on October 5, 2013 to World Teachers </a:t>
            </a:r>
            <a:r>
              <a:rPr lang="en-US" dirty="0"/>
              <a:t>D</a:t>
            </a:r>
            <a:r>
              <a:rPr lang="en-US" dirty="0" smtClean="0"/>
              <a:t>ay 2014</a:t>
            </a:r>
          </a:p>
          <a:p>
            <a:pPr lvl="1"/>
            <a:r>
              <a:rPr lang="en-US" b="1" dirty="0" smtClean="0"/>
              <a:t>Launch</a:t>
            </a:r>
            <a:r>
              <a:rPr lang="en-US" dirty="0" smtClean="0"/>
              <a:t> – October 4, 2013 in New </a:t>
            </a:r>
            <a:r>
              <a:rPr lang="en-US" dirty="0"/>
              <a:t>Y</a:t>
            </a:r>
            <a:r>
              <a:rPr lang="en-US" dirty="0" smtClean="0"/>
              <a:t>ork City in conjunction with the UN Secretary General, the UN Special Envoy, the DG of UNESCO at a Global Teachers’ Forum linked with WTD activities in Paris</a:t>
            </a:r>
          </a:p>
          <a:p>
            <a:pPr lvl="2"/>
            <a:r>
              <a:rPr lang="en-US" dirty="0" smtClean="0"/>
              <a:t>A preliminary teachers’ report card and action pledge will be presented to the UN by EI leaders.</a:t>
            </a:r>
          </a:p>
          <a:p>
            <a:pPr lvl="2"/>
            <a:r>
              <a:rPr lang="en-US" dirty="0" smtClean="0"/>
              <a:t>A Video teaser on A Day in the Life of a Teacher</a:t>
            </a:r>
          </a:p>
          <a:p>
            <a:pPr lvl="2"/>
            <a:r>
              <a:rPr lang="en-US" dirty="0" smtClean="0"/>
              <a:t>EIs Global Advocacy Portal unveiled</a:t>
            </a:r>
            <a:endParaRPr lang="en-GB" dirty="0"/>
          </a:p>
        </p:txBody>
      </p:sp>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3573945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Why</a:t>
            </a:r>
            <a:r>
              <a:rPr lang="en-US" dirty="0" smtClean="0">
                <a:solidFill>
                  <a:srgbClr val="C00000"/>
                </a:solidFill>
              </a:rPr>
              <a:t> should we mobilize?</a:t>
            </a:r>
            <a:endParaRPr lang="en-US" dirty="0">
              <a:solidFill>
                <a:srgbClr val="C00000"/>
              </a:solidFill>
            </a:endParaRPr>
          </a:p>
        </p:txBody>
      </p:sp>
      <p:pic>
        <p:nvPicPr>
          <p:cNvPr id="1027"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tretch>
            <a:fillRect/>
          </a:stretch>
        </p:blipFill>
        <p:spPr bwMode="auto">
          <a:xfrm>
            <a:off x="611560" y="1556792"/>
            <a:ext cx="7961656"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31789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Then </a:t>
            </a:r>
            <a:r>
              <a:rPr lang="en-US" b="1" dirty="0" smtClean="0">
                <a:solidFill>
                  <a:srgbClr val="C00000"/>
                </a:solidFill>
              </a:rPr>
              <a:t>what?</a:t>
            </a:r>
            <a:endParaRPr lang="en-GB" b="1" dirty="0">
              <a:solidFill>
                <a:srgbClr val="C00000"/>
              </a:solidFill>
            </a:endParaRPr>
          </a:p>
        </p:txBody>
      </p:sp>
      <p:sp>
        <p:nvSpPr>
          <p:cNvPr id="3" name="Content Placeholder 2"/>
          <p:cNvSpPr>
            <a:spLocks noGrp="1"/>
          </p:cNvSpPr>
          <p:nvPr>
            <p:ph sz="quarter" idx="1"/>
          </p:nvPr>
        </p:nvSpPr>
        <p:spPr>
          <a:xfrm>
            <a:off x="1115616" y="1527048"/>
            <a:ext cx="7690056" cy="4854280"/>
          </a:xfrm>
        </p:spPr>
        <p:txBody>
          <a:bodyPr>
            <a:normAutofit fontScale="92500" lnSpcReduction="10000"/>
          </a:bodyPr>
          <a:lstStyle/>
          <a:p>
            <a:r>
              <a:rPr lang="en-US" dirty="0" smtClean="0"/>
              <a:t>From October 5 to May 25, 2014 all EI taskforces, committees, networks and events will focus on collecting and telling </a:t>
            </a:r>
            <a:r>
              <a:rPr lang="en-US" b="1" dirty="0" smtClean="0"/>
              <a:t>our stories </a:t>
            </a:r>
            <a:r>
              <a:rPr lang="en-US" dirty="0" smtClean="0"/>
              <a:t>and mobilizing members around </a:t>
            </a:r>
            <a:r>
              <a:rPr lang="en-US" b="1" dirty="0" smtClean="0"/>
              <a:t>key moments </a:t>
            </a:r>
            <a:r>
              <a:rPr lang="en-US" dirty="0" smtClean="0"/>
              <a:t>at national, regional and global levels.</a:t>
            </a:r>
          </a:p>
          <a:p>
            <a:r>
              <a:rPr lang="en-US" dirty="0" smtClean="0"/>
              <a:t>Our Education Crisis and Opportunities </a:t>
            </a:r>
            <a:r>
              <a:rPr lang="en-US" dirty="0" smtClean="0">
                <a:hlinkClick r:id="rId2"/>
              </a:rPr>
              <a:t>www.educationincrisis.net</a:t>
            </a:r>
            <a:r>
              <a:rPr lang="en-US" dirty="0" smtClean="0"/>
              <a:t> will become our global advocacy hub</a:t>
            </a:r>
          </a:p>
          <a:p>
            <a:r>
              <a:rPr lang="en-US" dirty="0" smtClean="0"/>
              <a:t>Major milestones and check ins will be the UNCSW, the World Women’s Conference (Dublin), The Fourth ISTP (Wellington) and the Celebration of Teaching and Learning, EIs Global Education Conference May 25-29 in Montreal</a:t>
            </a:r>
          </a:p>
          <a:p>
            <a:endParaRPr lang="en-GB" dirty="0"/>
          </a:p>
        </p:txBody>
      </p:sp>
      <p:pic>
        <p:nvPicPr>
          <p:cNvPr id="4" name="Picture 3"/>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486033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rmAutofit fontScale="90000"/>
          </a:bodyPr>
          <a:lstStyle/>
          <a:p>
            <a:r>
              <a:rPr lang="en-US" b="1" dirty="0" smtClean="0">
                <a:solidFill>
                  <a:srgbClr val="C00000"/>
                </a:solidFill>
              </a:rPr>
              <a:t>Joining Forces: </a:t>
            </a:r>
            <a:br>
              <a:rPr lang="en-US" b="1" dirty="0" smtClean="0">
                <a:solidFill>
                  <a:srgbClr val="C00000"/>
                </a:solidFill>
              </a:rPr>
            </a:br>
            <a:r>
              <a:rPr lang="en-US" dirty="0" smtClean="0">
                <a:solidFill>
                  <a:srgbClr val="C00000"/>
                </a:solidFill>
              </a:rPr>
              <a:t>The Global Education Conference</a:t>
            </a:r>
            <a:endParaRPr lang="en-GB" dirty="0">
              <a:solidFill>
                <a:srgbClr val="C00000"/>
              </a:solidFill>
            </a:endParaRPr>
          </a:p>
        </p:txBody>
      </p:sp>
      <p:sp>
        <p:nvSpPr>
          <p:cNvPr id="3" name="Content Placeholder 2"/>
          <p:cNvSpPr>
            <a:spLocks noGrp="1"/>
          </p:cNvSpPr>
          <p:nvPr>
            <p:ph sz="quarter" idx="1"/>
          </p:nvPr>
        </p:nvSpPr>
        <p:spPr>
          <a:xfrm>
            <a:off x="1403648" y="1527048"/>
            <a:ext cx="7402024" cy="4854280"/>
          </a:xfrm>
        </p:spPr>
        <p:txBody>
          <a:bodyPr>
            <a:normAutofit/>
          </a:bodyPr>
          <a:lstStyle/>
          <a:p>
            <a:r>
              <a:rPr lang="en-US" dirty="0" smtClean="0"/>
              <a:t>A Global Platform for EI and its partners to fine-tune and plan the countdown to the World </a:t>
            </a:r>
            <a:r>
              <a:rPr lang="en-US" dirty="0"/>
              <a:t>D</a:t>
            </a:r>
            <a:r>
              <a:rPr lang="en-US" dirty="0" smtClean="0"/>
              <a:t>ay of Action.</a:t>
            </a:r>
          </a:p>
          <a:p>
            <a:pPr lvl="1"/>
            <a:r>
              <a:rPr lang="en-US" dirty="0" smtClean="0"/>
              <a:t>OECD-EI Dialogue on the Education for Global Citizenship – </a:t>
            </a:r>
            <a:r>
              <a:rPr lang="en-US" i="1" dirty="0" smtClean="0"/>
              <a:t>EI-OECD Advisory Committee</a:t>
            </a:r>
          </a:p>
          <a:p>
            <a:pPr lvl="1"/>
            <a:r>
              <a:rPr lang="en-US" dirty="0" smtClean="0"/>
              <a:t>EI Global Education Conference Joining Forces for Quality – A Bolder and </a:t>
            </a:r>
            <a:r>
              <a:rPr lang="en-US" dirty="0"/>
              <a:t>B</a:t>
            </a:r>
            <a:r>
              <a:rPr lang="en-US" dirty="0" smtClean="0"/>
              <a:t>roader Vision</a:t>
            </a:r>
          </a:p>
          <a:p>
            <a:pPr lvl="1"/>
            <a:r>
              <a:rPr lang="en-US" dirty="0" smtClean="0"/>
              <a:t>ORGNET, COMNET, RESNET mobilization activities/trainings throughout the first half</a:t>
            </a:r>
          </a:p>
          <a:p>
            <a:pPr lvl="1"/>
            <a:r>
              <a:rPr lang="en-US" dirty="0" smtClean="0"/>
              <a:t>Member to member mobilizing planning workshops with leading expert campaigners</a:t>
            </a:r>
            <a:endParaRPr lang="en-GB" dirty="0"/>
          </a:p>
        </p:txBody>
      </p:sp>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37253715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32656"/>
            <a:ext cx="8534400" cy="758952"/>
          </a:xfrm>
        </p:spPr>
        <p:txBody>
          <a:bodyPr/>
          <a:lstStyle/>
          <a:p>
            <a:r>
              <a:rPr lang="en-US" b="1" dirty="0" smtClean="0">
                <a:solidFill>
                  <a:srgbClr val="C00000"/>
                </a:solidFill>
              </a:rPr>
              <a:t>October 5-6, 2014</a:t>
            </a:r>
            <a:endParaRPr lang="en-GB" b="1" dirty="0">
              <a:solidFill>
                <a:srgbClr val="C00000"/>
              </a:solidFill>
            </a:endParaRPr>
          </a:p>
        </p:txBody>
      </p:sp>
      <p:sp>
        <p:nvSpPr>
          <p:cNvPr id="3" name="Content Placeholder 2"/>
          <p:cNvSpPr>
            <a:spLocks noGrp="1"/>
          </p:cNvSpPr>
          <p:nvPr>
            <p:ph sz="quarter" idx="1"/>
          </p:nvPr>
        </p:nvSpPr>
        <p:spPr>
          <a:xfrm>
            <a:off x="1475656" y="1527048"/>
            <a:ext cx="7330016" cy="4572000"/>
          </a:xfrm>
        </p:spPr>
        <p:txBody>
          <a:bodyPr/>
          <a:lstStyle/>
          <a:p>
            <a:r>
              <a:rPr lang="en-US" dirty="0" smtClean="0"/>
              <a:t>Too many ideas to cite: people in the streets, planes, trains and high profile activities involving workers, parents, students, politicians (if they sign up to our pledge)</a:t>
            </a:r>
          </a:p>
          <a:p>
            <a:r>
              <a:rPr lang="en-US" dirty="0" smtClean="0"/>
              <a:t>Flash Mob</a:t>
            </a:r>
          </a:p>
          <a:p>
            <a:r>
              <a:rPr lang="en-US" dirty="0" smtClean="0"/>
              <a:t>A Global Teach-In</a:t>
            </a:r>
          </a:p>
          <a:p>
            <a:r>
              <a:rPr lang="en-US" dirty="0" smtClean="0"/>
              <a:t>School at the Center</a:t>
            </a:r>
          </a:p>
          <a:p>
            <a:r>
              <a:rPr lang="en-US" dirty="0" smtClean="0"/>
              <a:t>A Digital Activist Wall</a:t>
            </a:r>
          </a:p>
          <a:p>
            <a:r>
              <a:rPr lang="en-US" dirty="0" smtClean="0"/>
              <a:t>Media Events</a:t>
            </a:r>
          </a:p>
          <a:p>
            <a:endParaRPr lang="en-US" dirty="0" smtClean="0"/>
          </a:p>
          <a:p>
            <a:endParaRPr lang="en-GB" dirty="0"/>
          </a:p>
        </p:txBody>
      </p:sp>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23850540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noAutofit/>
          </a:bodyPr>
          <a:lstStyle/>
          <a:p>
            <a:r>
              <a:rPr lang="en-US" sz="2800" dirty="0" smtClean="0">
                <a:solidFill>
                  <a:srgbClr val="C00000"/>
                </a:solidFill>
              </a:rPr>
              <a:t>So how do we organize ourselves as EI </a:t>
            </a:r>
            <a:br>
              <a:rPr lang="en-US" sz="2800" dirty="0" smtClean="0">
                <a:solidFill>
                  <a:srgbClr val="C00000"/>
                </a:solidFill>
              </a:rPr>
            </a:br>
            <a:r>
              <a:rPr lang="en-US" sz="2800" b="1" dirty="0" smtClean="0">
                <a:solidFill>
                  <a:srgbClr val="C00000"/>
                </a:solidFill>
              </a:rPr>
              <a:t>for MQE success?</a:t>
            </a:r>
            <a:endParaRPr lang="en-GB" sz="2800" b="1" dirty="0">
              <a:solidFill>
                <a:srgbClr val="C00000"/>
              </a:solidFill>
            </a:endParaRPr>
          </a:p>
        </p:txBody>
      </p:sp>
      <p:sp>
        <p:nvSpPr>
          <p:cNvPr id="3" name="Content Placeholder 2"/>
          <p:cNvSpPr>
            <a:spLocks noGrp="1"/>
          </p:cNvSpPr>
          <p:nvPr>
            <p:ph sz="quarter" idx="1"/>
          </p:nvPr>
        </p:nvSpPr>
        <p:spPr>
          <a:xfrm>
            <a:off x="1187624" y="1527048"/>
            <a:ext cx="7618048" cy="4572000"/>
          </a:xfrm>
        </p:spPr>
        <p:txBody>
          <a:bodyPr>
            <a:normAutofit fontScale="92500" lnSpcReduction="10000"/>
          </a:bodyPr>
          <a:lstStyle/>
          <a:p>
            <a:pPr marL="0" indent="0">
              <a:buNone/>
            </a:pPr>
            <a:r>
              <a:rPr lang="en-US" b="1" dirty="0" smtClean="0"/>
              <a:t>Four Teams</a:t>
            </a:r>
          </a:p>
          <a:p>
            <a:pPr marL="514350" indent="-514350">
              <a:buFont typeface="+mj-lt"/>
              <a:buAutoNum type="arabicPeriod"/>
            </a:pPr>
            <a:r>
              <a:rPr lang="en-US" b="1" dirty="0" smtClean="0"/>
              <a:t>Communications</a:t>
            </a:r>
            <a:r>
              <a:rPr lang="en-US" dirty="0" smtClean="0"/>
              <a:t> </a:t>
            </a:r>
            <a:r>
              <a:rPr lang="en-US" b="1" dirty="0" smtClean="0"/>
              <a:t>Campaigning and Capacity</a:t>
            </a:r>
            <a:r>
              <a:rPr lang="en-US" dirty="0" smtClean="0"/>
              <a:t> (PR</a:t>
            </a:r>
            <a:r>
              <a:rPr lang="en-US" dirty="0"/>
              <a:t>, Interactive Media</a:t>
            </a:r>
            <a:r>
              <a:rPr lang="en-US" dirty="0" smtClean="0"/>
              <a:t>, </a:t>
            </a:r>
            <a:r>
              <a:rPr lang="en-US" dirty="0"/>
              <a:t>coordinating </a:t>
            </a:r>
            <a:r>
              <a:rPr lang="en-US" dirty="0" smtClean="0"/>
              <a:t>and supporting the global regional and national campaigns)</a:t>
            </a:r>
          </a:p>
          <a:p>
            <a:pPr marL="514350" indent="-514350">
              <a:buFont typeface="+mj-lt"/>
              <a:buAutoNum type="arabicPeriod"/>
            </a:pPr>
            <a:r>
              <a:rPr lang="en-US" b="1" dirty="0" smtClean="0"/>
              <a:t>Advocacy</a:t>
            </a:r>
            <a:r>
              <a:rPr lang="en-US" dirty="0" smtClean="0"/>
              <a:t> – (policy, partnerships and targets); Post-2015; Content for EI Advocacy Portal</a:t>
            </a:r>
          </a:p>
          <a:p>
            <a:pPr marL="514350" indent="-514350">
              <a:buFont typeface="+mj-lt"/>
              <a:buAutoNum type="arabicPeriod"/>
            </a:pPr>
            <a:r>
              <a:rPr lang="en-US" b="1" dirty="0" smtClean="0"/>
              <a:t>Research</a:t>
            </a:r>
            <a:r>
              <a:rPr lang="en-US" dirty="0" smtClean="0"/>
              <a:t> – commission, evidence base, Policy briefs</a:t>
            </a:r>
          </a:p>
          <a:p>
            <a:pPr marL="514350" indent="-514350">
              <a:buFont typeface="+mj-lt"/>
              <a:buAutoNum type="arabicPeriod"/>
            </a:pPr>
            <a:r>
              <a:rPr lang="en-US" b="1" dirty="0" smtClean="0"/>
              <a:t>Events and Logistics </a:t>
            </a:r>
            <a:r>
              <a:rPr lang="en-US" dirty="0" smtClean="0"/>
              <a:t>– Globally and regionally, Launch, GEC and World Action Day</a:t>
            </a:r>
            <a:endParaRPr lang="en-GB" b="1" dirty="0"/>
          </a:p>
        </p:txBody>
      </p:sp>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27356757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Coming </a:t>
            </a:r>
            <a:r>
              <a:rPr lang="en-US" b="1" dirty="0" smtClean="0">
                <a:solidFill>
                  <a:srgbClr val="C00000"/>
                </a:solidFill>
              </a:rPr>
              <a:t>Soon</a:t>
            </a:r>
            <a:endParaRPr lang="en-US" b="1" dirty="0">
              <a:solidFill>
                <a:srgbClr val="C00000"/>
              </a:solidFill>
            </a:endParaRPr>
          </a:p>
        </p:txBody>
      </p:sp>
      <p:sp>
        <p:nvSpPr>
          <p:cNvPr id="3" name="Content Placeholder 2"/>
          <p:cNvSpPr>
            <a:spLocks noGrp="1"/>
          </p:cNvSpPr>
          <p:nvPr>
            <p:ph sz="quarter" idx="1"/>
          </p:nvPr>
        </p:nvSpPr>
        <p:spPr/>
        <p:txBody>
          <a:bodyPr/>
          <a:lstStyle/>
          <a:p>
            <a:endParaRPr lang="en-US" b="1" dirty="0" smtClean="0"/>
          </a:p>
          <a:p>
            <a:r>
              <a:rPr lang="en-US" b="1" dirty="0" smtClean="0"/>
              <a:t>By August 1 </a:t>
            </a:r>
            <a:r>
              <a:rPr lang="en-US" dirty="0" smtClean="0"/>
              <a:t>– Communication Strategy finalized and disseminated (you’re informing that here)</a:t>
            </a:r>
          </a:p>
          <a:p>
            <a:pPr marL="0" indent="0">
              <a:buNone/>
            </a:pPr>
            <a:endParaRPr lang="en-US" dirty="0" smtClean="0"/>
          </a:p>
          <a:p>
            <a:r>
              <a:rPr lang="en-US" b="1" dirty="0" smtClean="0"/>
              <a:t>By September 15 – </a:t>
            </a:r>
            <a:r>
              <a:rPr lang="en-US" dirty="0" smtClean="0"/>
              <a:t>Advocacy Hub</a:t>
            </a:r>
            <a:endParaRPr lang="en-US" dirty="0"/>
          </a:p>
        </p:txBody>
      </p:sp>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7568711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dirty="0"/>
          </a:p>
        </p:txBody>
      </p:sp>
      <p:sp>
        <p:nvSpPr>
          <p:cNvPr id="3" name="Content Placeholder 2"/>
          <p:cNvSpPr>
            <a:spLocks noGrp="1"/>
          </p:cNvSpPr>
          <p:nvPr>
            <p:ph sz="quarter" idx="4294967295"/>
          </p:nvPr>
        </p:nvSpPr>
        <p:spPr>
          <a:xfrm>
            <a:off x="196159" y="3795719"/>
            <a:ext cx="8784976" cy="648073"/>
          </a:xfrm>
        </p:spPr>
        <p:txBody>
          <a:bodyPr>
            <a:normAutofit/>
          </a:bodyPr>
          <a:lstStyle/>
          <a:p>
            <a:pPr marL="0" indent="0" algn="ctr">
              <a:buNone/>
            </a:pPr>
            <a:r>
              <a:rPr lang="fr-BE" sz="2800" dirty="0" err="1" smtClean="0">
                <a:solidFill>
                  <a:srgbClr val="C00000"/>
                </a:solidFill>
                <a:latin typeface="+mj-lt"/>
              </a:rPr>
              <a:t>Thank</a:t>
            </a:r>
            <a:r>
              <a:rPr lang="fr-BE" sz="2800" dirty="0" smtClean="0">
                <a:solidFill>
                  <a:srgbClr val="C00000"/>
                </a:solidFill>
                <a:latin typeface="+mj-lt"/>
              </a:rPr>
              <a:t> </a:t>
            </a:r>
            <a:r>
              <a:rPr lang="fr-BE" sz="2800" dirty="0" err="1" smtClean="0">
                <a:solidFill>
                  <a:srgbClr val="C00000"/>
                </a:solidFill>
                <a:latin typeface="+mj-lt"/>
              </a:rPr>
              <a:t>you</a:t>
            </a:r>
            <a:endParaRPr lang="en-GB" sz="2800" dirty="0">
              <a:solidFill>
                <a:srgbClr val="C00000"/>
              </a:solidFill>
              <a:latin typeface="+mj-lt"/>
            </a:endParaRPr>
          </a:p>
        </p:txBody>
      </p:sp>
      <p:pic>
        <p:nvPicPr>
          <p:cNvPr id="5" name="Picture 4"/>
          <p:cNvPicPr>
            <a:picLocks noChangeAspect="1"/>
          </p:cNvPicPr>
          <p:nvPr/>
        </p:nvPicPr>
        <p:blipFill rotWithShape="1">
          <a:blip r:embed="rId2">
            <a:extLst>
              <a:ext uri="{BEBA8EAE-BF5A-486C-A8C5-ECC9F3942E4B}">
                <a14:imgProps xmlns:a14="http://schemas.microsoft.com/office/drawing/2010/main">
                  <a14:imgLayer r:embed="rId3">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3923928" y="2492896"/>
            <a:ext cx="1329439" cy="1302823"/>
          </a:xfrm>
          <a:prstGeom prst="rect">
            <a:avLst/>
          </a:prstGeom>
        </p:spPr>
      </p:pic>
    </p:spTree>
    <p:extLst>
      <p:ext uri="{BB962C8B-B14F-4D97-AF65-F5344CB8AC3E}">
        <p14:creationId xmlns:p14="http://schemas.microsoft.com/office/powerpoint/2010/main" val="7212427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3982216" cy="758952"/>
          </a:xfrm>
        </p:spPr>
        <p:txBody>
          <a:bodyPr>
            <a:normAutofit/>
          </a:bodyPr>
          <a:lstStyle/>
          <a:p>
            <a:pPr algn="l"/>
            <a:r>
              <a:rPr lang="en-GB" sz="2400" b="1" dirty="0">
                <a:solidFill>
                  <a:srgbClr val="C00000"/>
                </a:solidFill>
              </a:rPr>
              <a:t>Why</a:t>
            </a:r>
            <a:r>
              <a:rPr lang="en-GB" sz="2400" dirty="0">
                <a:solidFill>
                  <a:srgbClr val="C00000"/>
                </a:solidFill>
              </a:rPr>
              <a:t> </a:t>
            </a:r>
            <a:r>
              <a:rPr lang="en-GB" sz="2400" dirty="0" smtClean="0">
                <a:solidFill>
                  <a:srgbClr val="C00000"/>
                </a:solidFill>
              </a:rPr>
              <a:t>should we mobilize</a:t>
            </a:r>
            <a:r>
              <a:rPr lang="en-GB" sz="2400" dirty="0">
                <a:solidFill>
                  <a:srgbClr val="C00000"/>
                </a:solidFill>
              </a:rPr>
              <a:t>?</a:t>
            </a:r>
          </a:p>
        </p:txBody>
      </p:sp>
      <p:sp>
        <p:nvSpPr>
          <p:cNvPr id="3" name="Content Placeholder 2"/>
          <p:cNvSpPr>
            <a:spLocks noGrp="1"/>
          </p:cNvSpPr>
          <p:nvPr>
            <p:ph type="subTitle" idx="4294967295"/>
          </p:nvPr>
        </p:nvSpPr>
        <p:spPr>
          <a:xfrm>
            <a:off x="577104" y="1613802"/>
            <a:ext cx="3600400" cy="4392488"/>
          </a:xfrm>
        </p:spPr>
        <p:txBody>
          <a:bodyPr>
            <a:normAutofit/>
          </a:bodyPr>
          <a:lstStyle/>
          <a:p>
            <a:r>
              <a:rPr lang="en-US" sz="1800" dirty="0" smtClean="0">
                <a:solidFill>
                  <a:srgbClr val="002060"/>
                </a:solidFill>
              </a:rPr>
              <a:t>An anti-teacher union narrative backed by a large anti-union, pro-privatization and deregulation agenda seeks to redefine education, teaching and learning worldwide.</a:t>
            </a:r>
          </a:p>
          <a:p>
            <a:pPr marL="0" indent="0">
              <a:buNone/>
            </a:pPr>
            <a:endParaRPr lang="en-US" sz="1800" dirty="0" smtClean="0">
              <a:solidFill>
                <a:srgbClr val="002060"/>
              </a:solidFill>
            </a:endParaRPr>
          </a:p>
          <a:p>
            <a:r>
              <a:rPr lang="en-US" sz="1800" dirty="0" smtClean="0">
                <a:solidFill>
                  <a:srgbClr val="002060"/>
                </a:solidFill>
              </a:rPr>
              <a:t>Think in your own regional and national context. Who are the main proponents of strategic divestment in public education? Who are the main proponents on privatization? What do they claim?</a:t>
            </a:r>
          </a:p>
          <a:p>
            <a:pPr marL="0" indent="0">
              <a:buNone/>
            </a:pPr>
            <a:endParaRPr lang="en-GB" dirty="0">
              <a:solidFill>
                <a:srgbClr val="00206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187640"/>
            <a:ext cx="4320480" cy="64732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1341010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51920" y="1628800"/>
            <a:ext cx="5024662" cy="5256584"/>
          </a:xfrm>
        </p:spPr>
        <p:txBody>
          <a:bodyPr>
            <a:normAutofit/>
          </a:bodyPr>
          <a:lstStyle/>
          <a:p>
            <a:pPr marL="0" indent="0">
              <a:buNone/>
            </a:pPr>
            <a:r>
              <a:rPr lang="en-US" sz="1800" dirty="0" smtClean="0"/>
              <a:t>“</a:t>
            </a:r>
            <a:r>
              <a:rPr lang="en-US" sz="1800" i="1" dirty="0" smtClean="0"/>
              <a:t>The </a:t>
            </a:r>
            <a:r>
              <a:rPr lang="en-US" sz="1800" i="1" dirty="0"/>
              <a:t>fact is that public sector teachers (and where they exist, teachers unions) welcome campaigns for universal primary enrolment.  They imply more jobs for teachers, and enrolment is relatively easy to achieve.  But when there is a campaign to improve learning outcomes, there is often a protest—from the same teachers unions. </a:t>
            </a:r>
            <a:r>
              <a:rPr lang="en-US" sz="1800" i="1" dirty="0" smtClean="0"/>
              <a:t>The </a:t>
            </a:r>
            <a:r>
              <a:rPr lang="en-US" sz="1800" i="1" dirty="0"/>
              <a:t>reasons are two-fold.  First, learning outcomes are much harder to achieve.  Secondly, if the campaign calls for learning outcomes regardless of where the children are enrolled, there may be a shift towards private schools—and fewer public-school teaching jobs</a:t>
            </a:r>
            <a:r>
              <a:rPr lang="en-US" sz="1800" i="1" dirty="0" smtClean="0"/>
              <a:t>.” </a:t>
            </a:r>
          </a:p>
          <a:p>
            <a:pPr marL="0" indent="0">
              <a:buNone/>
            </a:pPr>
            <a:r>
              <a:rPr lang="en-US" sz="1400" dirty="0" smtClean="0"/>
              <a:t>	World Bank Chief Economist for Africa, </a:t>
            </a:r>
            <a:br>
              <a:rPr lang="en-US" sz="1400" dirty="0" smtClean="0"/>
            </a:br>
            <a:r>
              <a:rPr lang="en-US" sz="1400" dirty="0" smtClean="0"/>
              <a:t>	</a:t>
            </a:r>
            <a:r>
              <a:rPr lang="en-US" sz="1400" dirty="0" err="1" smtClean="0"/>
              <a:t>Shanta</a:t>
            </a:r>
            <a:r>
              <a:rPr lang="en-US" sz="1400" dirty="0" smtClean="0"/>
              <a:t> </a:t>
            </a:r>
            <a:r>
              <a:rPr lang="en-US" sz="1400" dirty="0" err="1" smtClean="0"/>
              <a:t>Devarajan</a:t>
            </a:r>
            <a:endParaRPr lang="en-US" sz="1400" dirty="0"/>
          </a:p>
        </p:txBody>
      </p:sp>
      <p:pic>
        <p:nvPicPr>
          <p:cNvPr id="3074" name="Picture 2" descr="C:\Users\User\Downloads\251953_10150923454747587_559577031_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260648"/>
            <a:ext cx="3326410" cy="2726069"/>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User\AppData\Local\Microsoft\Windows\Temporary Internet Files\Content.IE5\8A3F9ZQI\599724_10150923454112587_878462418_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356992"/>
            <a:ext cx="3528392" cy="264629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8172400" y="260648"/>
            <a:ext cx="704182" cy="690084"/>
          </a:xfrm>
          <a:prstGeom prst="rect">
            <a:avLst/>
          </a:prstGeom>
        </p:spPr>
      </p:pic>
    </p:spTree>
    <p:extLst>
      <p:ext uri="{BB962C8B-B14F-4D97-AF65-F5344CB8AC3E}">
        <p14:creationId xmlns:p14="http://schemas.microsoft.com/office/powerpoint/2010/main" val="21887432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56" y="-99392"/>
            <a:ext cx="8229600" cy="1143000"/>
          </a:xfrm>
        </p:spPr>
        <p:txBody>
          <a:bodyPr>
            <a:noAutofit/>
          </a:bodyPr>
          <a:lstStyle/>
          <a:p>
            <a:r>
              <a:rPr lang="en-US" sz="2800" dirty="0" smtClean="0">
                <a:solidFill>
                  <a:srgbClr val="C00000"/>
                </a:solidFill>
              </a:rPr>
              <a:t/>
            </a:r>
            <a:br>
              <a:rPr lang="en-US" sz="2800" dirty="0" smtClean="0">
                <a:solidFill>
                  <a:srgbClr val="C00000"/>
                </a:solidFill>
              </a:rPr>
            </a:br>
            <a:r>
              <a:rPr lang="en-US" sz="2800" dirty="0" smtClean="0">
                <a:solidFill>
                  <a:srgbClr val="C00000"/>
                </a:solidFill>
              </a:rPr>
              <a:t/>
            </a:r>
            <a:br>
              <a:rPr lang="en-US" sz="2800" dirty="0" smtClean="0">
                <a:solidFill>
                  <a:srgbClr val="C00000"/>
                </a:solidFill>
              </a:rPr>
            </a:br>
            <a:r>
              <a:rPr lang="en-US" sz="2800" dirty="0">
                <a:solidFill>
                  <a:srgbClr val="C00000"/>
                </a:solidFill>
              </a:rPr>
              <a:t/>
            </a:r>
            <a:br>
              <a:rPr lang="en-US" sz="2800" dirty="0">
                <a:solidFill>
                  <a:srgbClr val="C00000"/>
                </a:solidFill>
              </a:rPr>
            </a:br>
            <a:r>
              <a:rPr lang="en-US" sz="2800" b="1" dirty="0" smtClean="0">
                <a:solidFill>
                  <a:srgbClr val="C00000"/>
                </a:solidFill>
              </a:rPr>
              <a:t>Mobilizing for Quality Education </a:t>
            </a:r>
            <a:r>
              <a:rPr lang="en-US" sz="2800" dirty="0" smtClean="0">
                <a:solidFill>
                  <a:srgbClr val="C00000"/>
                </a:solidFill>
              </a:rPr>
              <a:t/>
            </a:r>
            <a:br>
              <a:rPr lang="en-US" sz="2800" dirty="0" smtClean="0">
                <a:solidFill>
                  <a:srgbClr val="C00000"/>
                </a:solidFill>
              </a:rPr>
            </a:br>
            <a:r>
              <a:rPr lang="en-US" sz="2800" dirty="0" smtClean="0">
                <a:solidFill>
                  <a:srgbClr val="C00000"/>
                </a:solidFill>
              </a:rPr>
              <a:t>provides us</a:t>
            </a:r>
            <a:r>
              <a:rPr lang="en-US" sz="2800" dirty="0">
                <a:solidFill>
                  <a:srgbClr val="C00000"/>
                </a:solidFill>
              </a:rPr>
              <a:t> </a:t>
            </a:r>
            <a:r>
              <a:rPr lang="en-US" sz="2800" dirty="0" smtClean="0">
                <a:solidFill>
                  <a:srgbClr val="C00000"/>
                </a:solidFill>
              </a:rPr>
              <a:t>a unique opportunity:</a:t>
            </a:r>
            <a:endParaRPr lang="en-GB" sz="2800" dirty="0">
              <a:solidFill>
                <a:srgbClr val="C00000"/>
              </a:solidFill>
            </a:endParaRPr>
          </a:p>
        </p:txBody>
      </p:sp>
      <p:sp>
        <p:nvSpPr>
          <p:cNvPr id="3" name="Content Placeholder 2"/>
          <p:cNvSpPr>
            <a:spLocks noGrp="1"/>
          </p:cNvSpPr>
          <p:nvPr>
            <p:ph sz="quarter" idx="1"/>
          </p:nvPr>
        </p:nvSpPr>
        <p:spPr>
          <a:xfrm>
            <a:off x="1187624" y="1700808"/>
            <a:ext cx="7509520" cy="4650524"/>
          </a:xfrm>
        </p:spPr>
        <p:txBody>
          <a:bodyPr>
            <a:normAutofit fontScale="92500"/>
          </a:bodyPr>
          <a:lstStyle/>
          <a:p>
            <a:r>
              <a:rPr lang="en-US" dirty="0"/>
              <a:t>T</a:t>
            </a:r>
            <a:r>
              <a:rPr lang="en-US" dirty="0" smtClean="0"/>
              <a:t>o </a:t>
            </a:r>
            <a:r>
              <a:rPr lang="en-US" b="1" dirty="0" smtClean="0"/>
              <a:t>align our advocacy </a:t>
            </a:r>
            <a:r>
              <a:rPr lang="en-US" dirty="0" smtClean="0"/>
              <a:t>efforts across sectors, regions, languages and cultures.</a:t>
            </a:r>
          </a:p>
          <a:p>
            <a:r>
              <a:rPr lang="en-US" dirty="0" smtClean="0"/>
              <a:t>To </a:t>
            </a:r>
            <a:r>
              <a:rPr lang="en-US" b="1" dirty="0" smtClean="0"/>
              <a:t>reclaim and communicate </a:t>
            </a:r>
            <a:r>
              <a:rPr lang="en-US" dirty="0" smtClean="0"/>
              <a:t>our definition of quality education as more than test scores.</a:t>
            </a:r>
          </a:p>
          <a:p>
            <a:r>
              <a:rPr lang="en-US" dirty="0" smtClean="0"/>
              <a:t>To </a:t>
            </a:r>
            <a:r>
              <a:rPr lang="en-US" b="1" dirty="0" smtClean="0"/>
              <a:t>unite EI and the public at multiple levels</a:t>
            </a:r>
            <a:r>
              <a:rPr lang="en-US" dirty="0" smtClean="0"/>
              <a:t> around a common purpose</a:t>
            </a:r>
          </a:p>
          <a:p>
            <a:r>
              <a:rPr lang="en-US" dirty="0" smtClean="0"/>
              <a:t>To </a:t>
            </a:r>
            <a:r>
              <a:rPr lang="en-US" b="1" dirty="0" smtClean="0"/>
              <a:t>build up</a:t>
            </a:r>
            <a:r>
              <a:rPr lang="en-US" dirty="0" smtClean="0"/>
              <a:t> from the campaigns and mobilizations that EI member organizations are already doing and link them together strategically</a:t>
            </a:r>
          </a:p>
          <a:p>
            <a:r>
              <a:rPr lang="en-US" dirty="0" smtClean="0"/>
              <a:t>To </a:t>
            </a:r>
            <a:r>
              <a:rPr lang="en-US" b="1" dirty="0" smtClean="0"/>
              <a:t>leverage </a:t>
            </a:r>
            <a:r>
              <a:rPr lang="en-US" dirty="0" smtClean="0"/>
              <a:t>professional, social justice and industrial issues for wins in all three.</a:t>
            </a:r>
          </a:p>
          <a:p>
            <a:pPr marL="0" indent="0">
              <a:buNone/>
            </a:pPr>
            <a:endParaRPr lang="en-GB" dirty="0" smtClean="0"/>
          </a:p>
          <a:p>
            <a:endParaRPr lang="en-GB" dirty="0"/>
          </a:p>
        </p:txBody>
      </p:sp>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34658127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29600" cy="638944"/>
          </a:xfrm>
        </p:spPr>
        <p:txBody>
          <a:bodyPr/>
          <a:lstStyle/>
          <a:p>
            <a:r>
              <a:rPr lang="en-US" dirty="0" smtClean="0">
                <a:solidFill>
                  <a:srgbClr val="C00000"/>
                </a:solidFill>
              </a:rPr>
              <a:t>Our</a:t>
            </a:r>
            <a:r>
              <a:rPr lang="en-US" b="1" dirty="0" smtClean="0">
                <a:solidFill>
                  <a:srgbClr val="C00000"/>
                </a:solidFill>
              </a:rPr>
              <a:t> Aims</a:t>
            </a:r>
            <a:endParaRPr lang="en-GB" b="1" dirty="0">
              <a:solidFill>
                <a:srgbClr val="C00000"/>
              </a:solidFill>
            </a:endParaRPr>
          </a:p>
        </p:txBody>
      </p:sp>
      <p:sp>
        <p:nvSpPr>
          <p:cNvPr id="3" name="Content Placeholder 2"/>
          <p:cNvSpPr>
            <a:spLocks noGrp="1"/>
          </p:cNvSpPr>
          <p:nvPr>
            <p:ph sz="quarter" idx="1"/>
          </p:nvPr>
        </p:nvSpPr>
        <p:spPr>
          <a:xfrm>
            <a:off x="1187624" y="1527048"/>
            <a:ext cx="7618048" cy="4824284"/>
          </a:xfrm>
        </p:spPr>
        <p:txBody>
          <a:bodyPr>
            <a:normAutofit fontScale="85000" lnSpcReduction="10000"/>
          </a:bodyPr>
          <a:lstStyle/>
          <a:p>
            <a:pPr marL="514350" indent="-514350">
              <a:buFont typeface="+mj-lt"/>
              <a:buAutoNum type="arabicPeriod"/>
            </a:pPr>
            <a:r>
              <a:rPr lang="en-US" dirty="0"/>
              <a:t>Create awareness among governments, inter-governmental agencies and society generally that </a:t>
            </a:r>
            <a:r>
              <a:rPr lang="en-US" b="1" dirty="0"/>
              <a:t>quality public education provision for all is one of the fundamental pillars of a just and equitable society,</a:t>
            </a:r>
          </a:p>
          <a:p>
            <a:pPr marL="514350" indent="-514350">
              <a:buFont typeface="+mj-lt"/>
              <a:buAutoNum type="arabicPeriod"/>
            </a:pPr>
            <a:endParaRPr lang="en-US" dirty="0"/>
          </a:p>
          <a:p>
            <a:pPr marL="514350" indent="-514350">
              <a:buFont typeface="+mj-lt"/>
              <a:buAutoNum type="arabicPeriod"/>
            </a:pPr>
            <a:r>
              <a:rPr lang="en-US" dirty="0"/>
              <a:t>Demonstrate that </a:t>
            </a:r>
            <a:r>
              <a:rPr lang="en-US" b="1" dirty="0" smtClean="0"/>
              <a:t>privatization undermines public </a:t>
            </a:r>
            <a:r>
              <a:rPr lang="en-US" b="1" dirty="0"/>
              <a:t>education </a:t>
            </a:r>
            <a:r>
              <a:rPr lang="en-US" dirty="0" smtClean="0"/>
              <a:t>and is </a:t>
            </a:r>
            <a:r>
              <a:rPr lang="en-US" dirty="0"/>
              <a:t>detrimental to the interests of society.</a:t>
            </a:r>
          </a:p>
          <a:p>
            <a:pPr marL="514350" indent="-514350">
              <a:buFont typeface="+mj-lt"/>
              <a:buAutoNum type="arabicPeriod"/>
            </a:pPr>
            <a:endParaRPr lang="en-US" dirty="0"/>
          </a:p>
          <a:p>
            <a:pPr marL="514350" indent="-514350">
              <a:buFont typeface="+mj-lt"/>
              <a:buAutoNum type="arabicPeriod"/>
            </a:pPr>
            <a:r>
              <a:rPr lang="en-US" dirty="0" smtClean="0"/>
              <a:t>Ensure </a:t>
            </a:r>
            <a:r>
              <a:rPr lang="en-US" dirty="0"/>
              <a:t>that the </a:t>
            </a:r>
            <a:r>
              <a:rPr lang="en-US" b="1" dirty="0" smtClean="0"/>
              <a:t>free, universal quality </a:t>
            </a:r>
            <a:r>
              <a:rPr lang="en-US" b="1" dirty="0"/>
              <a:t>EFA Goal </a:t>
            </a:r>
            <a:r>
              <a:rPr lang="en-US" dirty="0"/>
              <a:t>is a central part of any global post-2015 Development Strategy, </a:t>
            </a:r>
            <a:r>
              <a:rPr lang="en-US" dirty="0" smtClean="0"/>
              <a:t>with EI</a:t>
            </a:r>
            <a:r>
              <a:rPr lang="en-US" dirty="0"/>
              <a:t>, and </a:t>
            </a:r>
            <a:r>
              <a:rPr lang="en-US" dirty="0" smtClean="0"/>
              <a:t>teachers at </a:t>
            </a:r>
            <a:r>
              <a:rPr lang="en-US" dirty="0"/>
              <a:t>the forefront of those leading the implementation of the strategy.</a:t>
            </a:r>
          </a:p>
          <a:p>
            <a:endParaRPr lang="en-GB" dirty="0"/>
          </a:p>
        </p:txBody>
      </p:sp>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17462036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534400" cy="758952"/>
          </a:xfrm>
        </p:spPr>
        <p:txBody>
          <a:bodyPr>
            <a:noAutofit/>
          </a:bodyPr>
          <a:lstStyle/>
          <a:p>
            <a:r>
              <a:rPr lang="en-US" sz="2800" b="1" dirty="0" smtClean="0">
                <a:solidFill>
                  <a:srgbClr val="C00000"/>
                </a:solidFill>
              </a:rPr>
              <a:t>Pillars</a:t>
            </a:r>
            <a:r>
              <a:rPr lang="en-US" sz="2800" dirty="0" smtClean="0">
                <a:solidFill>
                  <a:srgbClr val="C00000"/>
                </a:solidFill>
              </a:rPr>
              <a:t> of Quality Education </a:t>
            </a:r>
            <a:r>
              <a:rPr lang="en-US" sz="2800" dirty="0" smtClean="0">
                <a:solidFill>
                  <a:srgbClr val="C00000"/>
                </a:solidFill>
              </a:rPr>
              <a:t/>
            </a:r>
            <a:br>
              <a:rPr lang="en-US" sz="2800" dirty="0" smtClean="0">
                <a:solidFill>
                  <a:srgbClr val="C00000"/>
                </a:solidFill>
              </a:rPr>
            </a:br>
            <a:r>
              <a:rPr lang="en-US" sz="2800" dirty="0" smtClean="0">
                <a:solidFill>
                  <a:srgbClr val="C00000"/>
                </a:solidFill>
              </a:rPr>
              <a:t>from </a:t>
            </a:r>
            <a:r>
              <a:rPr lang="en-US" sz="2800" dirty="0" smtClean="0">
                <a:solidFill>
                  <a:srgbClr val="C00000"/>
                </a:solidFill>
              </a:rPr>
              <a:t>the EI Education Policy Paper</a:t>
            </a:r>
            <a:endParaRPr lang="en-US" sz="2800" dirty="0">
              <a:solidFill>
                <a:srgbClr val="C00000"/>
              </a:solidFill>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733384345"/>
              </p:ext>
            </p:extLst>
          </p:nvPr>
        </p:nvGraphicFramePr>
        <p:xfrm>
          <a:off x="1741964" y="2093594"/>
          <a:ext cx="6070396" cy="3999701"/>
        </p:xfrm>
        <a:graphic>
          <a:graphicData uri="http://schemas.openxmlformats.org/drawingml/2006/table">
            <a:tbl>
              <a:tblPr/>
              <a:tblGrid>
                <a:gridCol w="1874520"/>
                <a:gridCol w="1874520"/>
                <a:gridCol w="2321356"/>
              </a:tblGrid>
              <a:tr h="3999701">
                <a:tc>
                  <a:txBody>
                    <a:bodyPr/>
                    <a:lstStyle/>
                    <a:p>
                      <a:r>
                        <a:rPr lang="en-US" sz="2000" b="1" dirty="0">
                          <a:effectLst/>
                        </a:rPr>
                        <a:t>Quality </a:t>
                      </a:r>
                      <a:r>
                        <a:rPr lang="en-US" sz="2000" b="1" dirty="0" smtClean="0">
                          <a:effectLst/>
                        </a:rPr>
                        <a:t>Teaching</a:t>
                      </a:r>
                    </a:p>
                    <a:p>
                      <a:endParaRPr lang="en-US" sz="2000" dirty="0">
                        <a:effectLst/>
                      </a:endParaRPr>
                    </a:p>
                    <a:p>
                      <a:pPr>
                        <a:spcBef>
                          <a:spcPts val="1400"/>
                        </a:spcBef>
                        <a:spcAft>
                          <a:spcPts val="1400"/>
                        </a:spcAft>
                      </a:pPr>
                      <a:r>
                        <a:rPr lang="en-US" sz="2000" dirty="0">
                          <a:effectLst/>
                        </a:rPr>
                        <a:t>- Training</a:t>
                      </a:r>
                    </a:p>
                    <a:p>
                      <a:pPr>
                        <a:spcBef>
                          <a:spcPts val="1400"/>
                        </a:spcBef>
                        <a:spcAft>
                          <a:spcPts val="1400"/>
                        </a:spcAft>
                      </a:pPr>
                      <a:r>
                        <a:rPr lang="en-US" sz="2000" dirty="0">
                          <a:effectLst/>
                        </a:rPr>
                        <a:t>- Qualifications</a:t>
                      </a:r>
                    </a:p>
                    <a:p>
                      <a:pPr>
                        <a:spcBef>
                          <a:spcPts val="1400"/>
                        </a:spcBef>
                        <a:spcAft>
                          <a:spcPts val="1400"/>
                        </a:spcAft>
                      </a:pPr>
                      <a:r>
                        <a:rPr lang="en-US" sz="2000" dirty="0">
                          <a:effectLst/>
                        </a:rPr>
                        <a:t>- Professional Development</a:t>
                      </a:r>
                    </a:p>
                    <a:p>
                      <a:pPr marL="342900" indent="-342900">
                        <a:spcBef>
                          <a:spcPts val="1400"/>
                        </a:spcBef>
                        <a:spcAft>
                          <a:spcPts val="1400"/>
                        </a:spcAft>
                        <a:buFontTx/>
                        <a:buChar char="-"/>
                      </a:pPr>
                      <a:r>
                        <a:rPr lang="en-US" sz="2000" dirty="0" smtClean="0">
                          <a:effectLst/>
                        </a:rPr>
                        <a:t>Pedagogy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2000" b="1" dirty="0">
                          <a:effectLst/>
                        </a:rPr>
                        <a:t>Quality </a:t>
                      </a:r>
                      <a:r>
                        <a:rPr lang="en-US" sz="2000" b="1" dirty="0" smtClean="0">
                          <a:effectLst/>
                        </a:rPr>
                        <a:t>Tools</a:t>
                      </a:r>
                    </a:p>
                    <a:p>
                      <a:endParaRPr lang="en-US" sz="2000" b="1" dirty="0" smtClean="0">
                        <a:effectLst/>
                      </a:endParaRPr>
                    </a:p>
                    <a:p>
                      <a:endParaRPr lang="en-US" sz="2000" dirty="0">
                        <a:effectLst/>
                      </a:endParaRPr>
                    </a:p>
                    <a:p>
                      <a:pPr>
                        <a:spcBef>
                          <a:spcPts val="1400"/>
                        </a:spcBef>
                        <a:spcAft>
                          <a:spcPts val="1400"/>
                        </a:spcAft>
                      </a:pPr>
                      <a:r>
                        <a:rPr lang="en-US" sz="2000" dirty="0">
                          <a:effectLst/>
                        </a:rPr>
                        <a:t>- ICT</a:t>
                      </a:r>
                    </a:p>
                    <a:p>
                      <a:pPr>
                        <a:spcBef>
                          <a:spcPts val="1400"/>
                        </a:spcBef>
                        <a:spcAft>
                          <a:spcPts val="1400"/>
                        </a:spcAft>
                      </a:pPr>
                      <a:r>
                        <a:rPr lang="en-US" sz="2000" dirty="0">
                          <a:effectLst/>
                        </a:rPr>
                        <a:t>- Books</a:t>
                      </a:r>
                    </a:p>
                    <a:p>
                      <a:pPr>
                        <a:spcBef>
                          <a:spcPts val="1400"/>
                        </a:spcBef>
                        <a:spcAft>
                          <a:spcPts val="1400"/>
                        </a:spcAft>
                      </a:pPr>
                      <a:r>
                        <a:rPr lang="en-US" sz="2000" dirty="0">
                          <a:effectLst/>
                        </a:rPr>
                        <a:t>- Curriculum</a:t>
                      </a:r>
                    </a:p>
                    <a:p>
                      <a:pPr>
                        <a:spcBef>
                          <a:spcPts val="1400"/>
                        </a:spcBef>
                        <a:spcAft>
                          <a:spcPts val="1400"/>
                        </a:spcAft>
                      </a:pPr>
                      <a:r>
                        <a:rPr lang="en-US" sz="2000" dirty="0">
                          <a:effectLst/>
                        </a:rPr>
                        <a:t>- Materials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2000" b="1" dirty="0">
                          <a:effectLst/>
                        </a:rPr>
                        <a:t>Quality </a:t>
                      </a:r>
                      <a:r>
                        <a:rPr lang="en-US" sz="2000" b="1" dirty="0" smtClean="0">
                          <a:effectLst/>
                        </a:rPr>
                        <a:t>Learning </a:t>
                      </a:r>
                      <a:r>
                        <a:rPr lang="en-US" sz="2000" b="1" dirty="0">
                          <a:effectLst/>
                        </a:rPr>
                        <a:t>Environment</a:t>
                      </a:r>
                      <a:endParaRPr lang="en-US" sz="2000" dirty="0">
                        <a:effectLst/>
                      </a:endParaRPr>
                    </a:p>
                    <a:p>
                      <a:pPr>
                        <a:spcBef>
                          <a:spcPts val="1400"/>
                        </a:spcBef>
                        <a:spcAft>
                          <a:spcPts val="1400"/>
                        </a:spcAft>
                      </a:pPr>
                      <a:r>
                        <a:rPr lang="en-US" sz="2000" dirty="0">
                          <a:effectLst/>
                        </a:rPr>
                        <a:t>- Class Size</a:t>
                      </a:r>
                    </a:p>
                    <a:p>
                      <a:pPr>
                        <a:spcBef>
                          <a:spcPts val="1400"/>
                        </a:spcBef>
                        <a:spcAft>
                          <a:spcPts val="1400"/>
                        </a:spcAft>
                      </a:pPr>
                      <a:r>
                        <a:rPr lang="en-US" sz="2000" dirty="0">
                          <a:effectLst/>
                        </a:rPr>
                        <a:t>- Investment</a:t>
                      </a:r>
                    </a:p>
                    <a:p>
                      <a:pPr>
                        <a:spcBef>
                          <a:spcPts val="1400"/>
                        </a:spcBef>
                        <a:spcAft>
                          <a:spcPts val="1400"/>
                        </a:spcAft>
                      </a:pPr>
                      <a:r>
                        <a:rPr lang="en-US" sz="2000" dirty="0">
                          <a:effectLst/>
                        </a:rPr>
                        <a:t>- Community</a:t>
                      </a:r>
                    </a:p>
                    <a:p>
                      <a:pPr>
                        <a:spcBef>
                          <a:spcPts val="1400"/>
                        </a:spcBef>
                        <a:spcAft>
                          <a:spcPts val="1400"/>
                        </a:spcAft>
                      </a:pPr>
                      <a:r>
                        <a:rPr lang="en-US" sz="2000" dirty="0">
                          <a:effectLst/>
                        </a:rPr>
                        <a:t>- Voice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 name="Picture 4"/>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14673544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71400"/>
            <a:ext cx="8229600" cy="1143000"/>
          </a:xfrm>
        </p:spPr>
        <p:txBody>
          <a:bodyPr/>
          <a:lstStyle/>
          <a:p>
            <a:r>
              <a:rPr lang="en-US" b="1" dirty="0" smtClean="0">
                <a:solidFill>
                  <a:srgbClr val="C00000"/>
                </a:solidFill>
              </a:rPr>
              <a:t>How </a:t>
            </a:r>
            <a:r>
              <a:rPr lang="en-US" dirty="0" smtClean="0">
                <a:solidFill>
                  <a:srgbClr val="C00000"/>
                </a:solidFill>
              </a:rPr>
              <a:t>do we start?</a:t>
            </a:r>
            <a:endParaRPr lang="en-GB" dirty="0">
              <a:solidFill>
                <a:srgbClr val="C00000"/>
              </a:solidFill>
            </a:endParaRPr>
          </a:p>
        </p:txBody>
      </p:sp>
      <p:sp>
        <p:nvSpPr>
          <p:cNvPr id="3" name="Content Placeholder 2"/>
          <p:cNvSpPr>
            <a:spLocks noGrp="1"/>
          </p:cNvSpPr>
          <p:nvPr>
            <p:ph sz="quarter" idx="1"/>
          </p:nvPr>
        </p:nvSpPr>
        <p:spPr>
          <a:xfrm>
            <a:off x="1259632" y="1527048"/>
            <a:ext cx="7546040" cy="4824284"/>
          </a:xfrm>
        </p:spPr>
        <p:txBody>
          <a:bodyPr>
            <a:normAutofit/>
          </a:bodyPr>
          <a:lstStyle/>
          <a:p>
            <a:r>
              <a:rPr lang="en-US" dirty="0" smtClean="0"/>
              <a:t>Listening to our members in every region</a:t>
            </a:r>
          </a:p>
          <a:p>
            <a:pPr lvl="1"/>
            <a:r>
              <a:rPr lang="en-US" dirty="0" smtClean="0"/>
              <a:t>Regional Quality Education for All Assessments and Consultations </a:t>
            </a:r>
          </a:p>
          <a:p>
            <a:pPr lvl="1"/>
            <a:r>
              <a:rPr lang="en-US" dirty="0" smtClean="0"/>
              <a:t>Mini-Surveys on the barriers to quality</a:t>
            </a:r>
          </a:p>
          <a:p>
            <a:pPr lvl="1"/>
            <a:r>
              <a:rPr lang="en-US" dirty="0" smtClean="0"/>
              <a:t>Building a comprehensive communications strategy that elevates our expertise</a:t>
            </a:r>
          </a:p>
          <a:p>
            <a:pPr lvl="1"/>
            <a:r>
              <a:rPr lang="en-US" dirty="0" smtClean="0"/>
              <a:t>Developing and scaling up </a:t>
            </a:r>
          </a:p>
          <a:p>
            <a:r>
              <a:rPr lang="en-US" dirty="0" smtClean="0"/>
              <a:t>Provide </a:t>
            </a:r>
            <a:r>
              <a:rPr lang="en-US" b="1" dirty="0" smtClean="0"/>
              <a:t>our</a:t>
            </a:r>
            <a:r>
              <a:rPr lang="en-US" dirty="0" smtClean="0"/>
              <a:t> evidence and tell </a:t>
            </a:r>
            <a:r>
              <a:rPr lang="en-US" b="1" dirty="0" smtClean="0"/>
              <a:t>our</a:t>
            </a:r>
            <a:r>
              <a:rPr lang="en-US" dirty="0" smtClean="0"/>
              <a:t> stories</a:t>
            </a:r>
          </a:p>
          <a:p>
            <a:r>
              <a:rPr lang="en-US" dirty="0" smtClean="0"/>
              <a:t>Do more of that which is already working and building key partnerships</a:t>
            </a:r>
            <a:endParaRPr lang="en-GB" dirty="0"/>
          </a:p>
        </p:txBody>
      </p:sp>
      <p:pic>
        <p:nvPicPr>
          <p:cNvPr id="4" name="Picture 3"/>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34005607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65792"/>
            <a:ext cx="8534400" cy="758952"/>
          </a:xfrm>
        </p:spPr>
        <p:txBody>
          <a:bodyPr/>
          <a:lstStyle/>
          <a:p>
            <a:r>
              <a:rPr lang="en-US" dirty="0" smtClean="0">
                <a:solidFill>
                  <a:srgbClr val="C00000"/>
                </a:solidFill>
              </a:rPr>
              <a:t>Strategic Partners and Organizations</a:t>
            </a:r>
            <a:endParaRPr lang="en-US" dirty="0">
              <a:solidFill>
                <a:srgbClr val="C00000"/>
              </a:solidFill>
            </a:endParaRPr>
          </a:p>
        </p:txBody>
      </p:sp>
      <p:sp>
        <p:nvSpPr>
          <p:cNvPr id="3" name="Content Placeholder 2"/>
          <p:cNvSpPr>
            <a:spLocks noGrp="1"/>
          </p:cNvSpPr>
          <p:nvPr>
            <p:ph sz="quarter" idx="1"/>
          </p:nvPr>
        </p:nvSpPr>
        <p:spPr/>
        <p:txBody>
          <a:bodyPr/>
          <a:lstStyle/>
          <a:p>
            <a:r>
              <a:rPr lang="en-US" dirty="0" smtClean="0"/>
              <a:t>Global Campaign for Education</a:t>
            </a:r>
          </a:p>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2204864"/>
            <a:ext cx="6890470" cy="387399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23765" b="79059" l="19059" r="74353"/>
                    </a14:imgEffect>
                  </a14:imgLayer>
                </a14:imgProps>
              </a:ext>
              <a:ext uri="{28A0092B-C50C-407E-A947-70E740481C1C}">
                <a14:useLocalDpi xmlns:a14="http://schemas.microsoft.com/office/drawing/2010/main" val="0"/>
              </a:ext>
            </a:extLst>
          </a:blip>
          <a:srcRect l="21408" t="22290" r="20591" b="20869"/>
          <a:stretch/>
        </p:blipFill>
        <p:spPr>
          <a:xfrm>
            <a:off x="252747" y="5661248"/>
            <a:ext cx="704182" cy="690084"/>
          </a:xfrm>
          <a:prstGeom prst="rect">
            <a:avLst/>
          </a:prstGeom>
        </p:spPr>
      </p:pic>
    </p:spTree>
    <p:extLst>
      <p:ext uri="{BB962C8B-B14F-4D97-AF65-F5344CB8AC3E}">
        <p14:creationId xmlns:p14="http://schemas.microsoft.com/office/powerpoint/2010/main" val="187779743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EI Document" ma:contentTypeID="0x010100AA2F8202531E2B479DC903BD7BCD5C3F00E04239BAE3CFF643A8203BF81E96DC51" ma:contentTypeVersion="53" ma:contentTypeDescription="" ma:contentTypeScope="" ma:versionID="3ecdb67ee59564c7ec43419591cb38be">
  <xsd:schema xmlns:xsd="http://www.w3.org/2001/XMLSchema" xmlns:xs="http://www.w3.org/2001/XMLSchema" xmlns:p="http://schemas.microsoft.com/office/2006/metadata/properties" xmlns:ns2="db13979b-e751-4565-a77b-71e7edb4f069" targetNamespace="http://schemas.microsoft.com/office/2006/metadata/properties" ma:root="true" ma:fieldsID="68c9f9e723ff3b8d29c1e4b1699411ec" ns2:_="">
    <xsd:import namespace="db13979b-e751-4565-a77b-71e7edb4f069"/>
    <xsd:element name="properties">
      <xsd:complexType>
        <xsd:sequence>
          <xsd:element name="documentManagement">
            <xsd:complexType>
              <xsd:all>
                <xsd:element ref="ns2:Date" minOccurs="0"/>
                <xsd:element ref="ns2:DocumentLanguage" minOccurs="0"/>
                <xsd:element ref="ns2:AvailableOnWebsite" minOccurs="0"/>
                <xsd:element ref="ns2:EIRegion" minOccurs="0"/>
                <xsd:element ref="ns2:EIUnit" minOccurs="0"/>
                <xsd:element ref="ns2:EIOrgan" minOccurs="0"/>
                <xsd:element ref="ns2:EI_x0020_Event" minOccurs="0"/>
                <xsd:element ref="ns2:EITopic" minOccurs="0"/>
                <xsd:element ref="ns2:DocumentSource" minOccurs="0"/>
                <xsd:element ref="ns2:EITermbaseTaxHTField0" minOccurs="0"/>
                <xsd:element ref="ns2:TaxCatchAll" minOccurs="0"/>
                <xsd:element ref="ns2:TaxCatchAllLabel" minOccurs="0"/>
                <xsd:element ref="ns2:l360261a294540c48d9b0fdee2fb1d22" minOccurs="0"/>
                <xsd:element ref="ns2:hd0be951f11940a08013d67eec6505c8" minOccurs="0"/>
                <xsd:element ref="ns2:o79ce48fd8d44e5eaac3fd0fc82a2951" minOccurs="0"/>
                <xsd:element ref="ns2:kd7281ab553349538e0242a0ee89a9e1" minOccurs="0"/>
                <xsd:element ref="ns2:i64256cf79b641ea809ba8b9a8069568"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13979b-e751-4565-a77b-71e7edb4f069" elementFormDefault="qualified">
    <xsd:import namespace="http://schemas.microsoft.com/office/2006/documentManagement/types"/>
    <xsd:import namespace="http://schemas.microsoft.com/office/infopath/2007/PartnerControls"/>
    <xsd:element name="Date" ma:index="2" nillable="true" ma:displayName="Date" ma:description="EI document date." ma:format="DateOnly" ma:internalName="Date">
      <xsd:simpleType>
        <xsd:restriction base="dms:DateTime"/>
      </xsd:simpleType>
    </xsd:element>
    <xsd:element name="DocumentLanguage" ma:index="5" nillable="true" ma:displayName="Document Language" ma:default="English" ma:format="RadioButtons" ma:internalName="DocumentLanguage">
      <xsd:simpleType>
        <xsd:restriction base="dms:Choice">
          <xsd:enumeration value="English"/>
          <xsd:enumeration value="French"/>
          <xsd:enumeration value="Spanish"/>
          <xsd:enumeration value="Other"/>
          <xsd:enumeration value="Multiple"/>
        </xsd:restriction>
      </xsd:simpleType>
    </xsd:element>
    <xsd:element name="AvailableOnWebsite" ma:index="6" nillable="true" ma:displayName="Available On Website" ma:default="1" ma:description="Make this document available on the public EI website." ma:internalName="AvailableOnWebsite">
      <xsd:simpleType>
        <xsd:restriction base="dms:Boolean"/>
      </xsd:simpleType>
    </xsd:element>
    <xsd:element name="EIRegion" ma:index="7" nillable="true" ma:displayName="EI Region" ma:description="Education International region." ma:hidden="true" ma:list="{29c7dc5d-89a6-4101-a71e-0c6c975a07cf}" ma:internalName="EIRegion" ma:readOnly="false" ma:showField="Title"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EIUnit" ma:index="8" nillable="true" ma:displayName="EI Unit" ma:hidden="true" ma:list="068bb678-3c6d-45ba-97bd-4f06a914f196" ma:internalName="EIUnit" ma:readOnly="false" ma:showField="Title"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EIOrgan" ma:index="9" nillable="true" ma:displayName="EI Group" ma:hidden="true" ma:list="{2698a646-4c05-4ac8-9e4f-4a88bcd5d2e2}" ma:internalName="EIOrgan" ma:readOnly="false" ma:showField="Title"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EI_x0020_Event" ma:index="11" nillable="true" ma:displayName="EI Event" ma:hidden="true" ma:list="{0292d145-1b29-4696-ba3c-d4afe19ee511}" ma:internalName="EI_x0020_Event" ma:readOnly="false" ma:showField="EventTitleForChoiceDropdown" ma:web="db13979b-e751-4565-a77b-71e7edb4f069">
      <xsd:simpleType>
        <xsd:restriction base="dms:Lookup"/>
      </xsd:simpleType>
    </xsd:element>
    <xsd:element name="EITopic" ma:index="12" nillable="true" ma:displayName="EI Topic" ma:hidden="true" ma:list="dd9f5b98-3a89-4125-b977-90d82d0197dd" ma:internalName="EITopic" ma:readOnly="false" ma:showField="Title"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DocumentSource" ma:index="13" nillable="true" ma:displayName="Document Source" ma:description="Organisation which issued the document." ma:list="{49ba241f-8346-4576-b9e1-b1a7b41f86e8}" ma:internalName="DocumentSource" ma:showField="Title" ma:web="db13979b-e751-4565-a77b-71e7edb4f069">
      <xsd:simpleType>
        <xsd:restriction base="dms:Lookup"/>
      </xsd:simpleType>
    </xsd:element>
    <xsd:element name="EITermbaseTaxHTField0" ma:index="19" nillable="true" ma:taxonomy="true" ma:internalName="EITermbaseTaxHTField0" ma:taxonomyFieldName="EITermbase" ma:displayName="EIDocType" ma:readOnly="false" ma:default="" ma:fieldId="{58649bc0-05b1-4c82-b72c-a96912b32633}" ma:taxonomyMulti="true" ma:sspId="0af2f461-2480-4a31-ac78-b054563ee389" ma:termSetId="2591b47b-c34c-4ee1-a350-73f6d52a178b" ma:anchorId="00000000-0000-0000-0000-000000000000" ma:open="true" ma:isKeyword="false">
      <xsd:complexType>
        <xsd:sequence>
          <xsd:element ref="pc:Terms" minOccurs="0" maxOccurs="1"/>
        </xsd:sequence>
      </xsd:complexType>
    </xsd:element>
    <xsd:element name="TaxCatchAll" ma:index="20" nillable="true" ma:displayName="Taxonomy Catch All Column" ma:hidden="true" ma:list="{e31c9898-5599-4d3d-bde2-aae45224e11b}" ma:internalName="TaxCatchAll" ma:showField="CatchAllData"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TaxCatchAllLabel" ma:index="21" nillable="true" ma:displayName="Taxonomy Catch All Column1" ma:hidden="true" ma:list="{e31c9898-5599-4d3d-bde2-aae45224e11b}" ma:internalName="TaxCatchAllLabel" ma:readOnly="true" ma:showField="CatchAllDataLabel" ma:web="db13979b-e751-4565-a77b-71e7edb4f069">
      <xsd:complexType>
        <xsd:complexContent>
          <xsd:extension base="dms:MultiChoiceLookup">
            <xsd:sequence>
              <xsd:element name="Value" type="dms:Lookup" maxOccurs="unbounded" minOccurs="0" nillable="true"/>
            </xsd:sequence>
          </xsd:extension>
        </xsd:complexContent>
      </xsd:complexType>
    </xsd:element>
    <xsd:element name="l360261a294540c48d9b0fdee2fb1d22" ma:index="23" nillable="true" ma:taxonomy="true" ma:internalName="l360261a294540c48d9b0fdee2fb1d22" ma:taxonomyFieldName="EIEvent" ma:displayName="EIEvent" ma:default="" ma:fieldId="{5360261a-2945-40c4-8d9b-0fdee2fb1d22}" ma:taxonomyMulti="true" ma:sspId="0af2f461-2480-4a31-ac78-b054563ee389" ma:termSetId="46d855b6-eb13-4760-91d1-66f27ae7dc32" ma:anchorId="00000000-0000-0000-0000-000000000000" ma:open="true" ma:isKeyword="false">
      <xsd:complexType>
        <xsd:sequence>
          <xsd:element ref="pc:Terms" minOccurs="0" maxOccurs="1"/>
        </xsd:sequence>
      </xsd:complexType>
    </xsd:element>
    <xsd:element name="hd0be951f11940a08013d67eec6505c8" ma:index="25" nillable="true" ma:taxonomy="true" ma:internalName="hd0be951f11940a08013d67eec6505c8" ma:taxonomyFieldName="EIUnit1" ma:displayName="EIUnit" ma:readOnly="false" ma:default="" ma:fieldId="{1d0be951-f119-40a0-8013-d67eec6505c8}" ma:taxonomyMulti="true" ma:sspId="0af2f461-2480-4a31-ac78-b054563ee389" ma:termSetId="5f7ca6b7-bc5d-4a29-b9c5-9d61f96be714" ma:anchorId="00000000-0000-0000-0000-000000000000" ma:open="false" ma:isKeyword="false">
      <xsd:complexType>
        <xsd:sequence>
          <xsd:element ref="pc:Terms" minOccurs="0" maxOccurs="1"/>
        </xsd:sequence>
      </xsd:complexType>
    </xsd:element>
    <xsd:element name="o79ce48fd8d44e5eaac3fd0fc82a2951" ma:index="27" nillable="true" ma:taxonomy="true" ma:internalName="o79ce48fd8d44e5eaac3fd0fc82a2951" ma:taxonomyFieldName="EIGroup" ma:displayName="EIGroup" ma:default="" ma:fieldId="{879ce48f-d8d4-4e5e-aac3-fd0fc82a2951}" ma:taxonomyMulti="true" ma:sspId="0af2f461-2480-4a31-ac78-b054563ee389" ma:termSetId="1e97bc08-ae7e-4277-9be6-12765f62b22d" ma:anchorId="00000000-0000-0000-0000-000000000000" ma:open="false" ma:isKeyword="false">
      <xsd:complexType>
        <xsd:sequence>
          <xsd:element ref="pc:Terms" minOccurs="0" maxOccurs="1"/>
        </xsd:sequence>
      </xsd:complexType>
    </xsd:element>
    <xsd:element name="kd7281ab553349538e0242a0ee89a9e1" ma:index="29" nillable="true" ma:taxonomy="true" ma:internalName="kd7281ab553349538e0242a0ee89a9e1" ma:taxonomyFieldName="EITopic1" ma:displayName="EITopic" ma:default="" ma:fieldId="{4d7281ab-5533-4953-8e02-42a0ee89a9e1}" ma:taxonomyMulti="true" ma:sspId="0af2f461-2480-4a31-ac78-b054563ee389" ma:termSetId="e2436a82-f458-4e28-a4e0-fa06e0b95176" ma:anchorId="00000000-0000-0000-0000-000000000000" ma:open="false" ma:isKeyword="false">
      <xsd:complexType>
        <xsd:sequence>
          <xsd:element ref="pc:Terms" minOccurs="0" maxOccurs="1"/>
        </xsd:sequence>
      </xsd:complexType>
    </xsd:element>
    <xsd:element name="i64256cf79b641ea809ba8b9a8069568" ma:index="31" nillable="true" ma:taxonomy="true" ma:internalName="i64256cf79b641ea809ba8b9a8069568" ma:taxonomyFieldName="EIRegion1" ma:displayName="EIRegion" ma:default="" ma:fieldId="{264256cf-79b6-41ea-809b-a8b9a8069568}" ma:taxonomyMulti="true" ma:sspId="0af2f461-2480-4a31-ac78-b054563ee389" ma:termSetId="126f87e2-8982-4d73-8d0c-1d6ec05017e8"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customXsn xmlns="http://schemas.microsoft.com/office/2006/metadata/customXsn">
  <xsnLocation>http://portal/_cts/EIDocument/8b5470c660bc9b5ccustomXsn.xsn</xsnLocation>
  <cached>True</cached>
  <openByDefault>True</openByDefault>
  <xsnScope>http://portal</xsnScope>
</customXsn>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EIUnit xmlns="db13979b-e751-4565-a77b-71e7edb4f069"/>
    <l360261a294540c48d9b0fdee2fb1d22 xmlns="db13979b-e751-4565-a77b-71e7edb4f069">
      <Terms xmlns="http://schemas.microsoft.com/office/infopath/2007/PartnerControls"/>
    </l360261a294540c48d9b0fdee2fb1d22>
    <EIRegion xmlns="db13979b-e751-4565-a77b-71e7edb4f069"/>
    <AvailableOnWebsite xmlns="db13979b-e751-4565-a77b-71e7edb4f069">false</AvailableOnWebsite>
    <EIOrgan xmlns="db13979b-e751-4565-a77b-71e7edb4f069"/>
    <EI_x0020_Event xmlns="db13979b-e751-4565-a77b-71e7edb4f069" xsi:nil="true"/>
    <kd7281ab553349538e0242a0ee89a9e1 xmlns="db13979b-e751-4565-a77b-71e7edb4f069">
      <Terms xmlns="http://schemas.microsoft.com/office/infopath/2007/PartnerControls"/>
    </kd7281ab553349538e0242a0ee89a9e1>
    <i64256cf79b641ea809ba8b9a8069568 xmlns="db13979b-e751-4565-a77b-71e7edb4f069">
      <Terms xmlns="http://schemas.microsoft.com/office/infopath/2007/PartnerControls"/>
    </i64256cf79b641ea809ba8b9a8069568>
    <EITopic xmlns="db13979b-e751-4565-a77b-71e7edb4f069"/>
    <DocumentSource xmlns="db13979b-e751-4565-a77b-71e7edb4f069" xsi:nil="true"/>
    <DocumentLanguage xmlns="db13979b-e751-4565-a77b-71e7edb4f069">English</DocumentLanguage>
    <o79ce48fd8d44e5eaac3fd0fc82a2951 xmlns="db13979b-e751-4565-a77b-71e7edb4f069">
      <Terms xmlns="http://schemas.microsoft.com/office/infopath/2007/PartnerControls"/>
    </o79ce48fd8d44e5eaac3fd0fc82a2951>
    <EITermbaseTaxHTField0 xmlns="db13979b-e751-4565-a77b-71e7edb4f069">
      <Terms xmlns="http://schemas.microsoft.com/office/infopath/2007/PartnerControls"/>
    </EITermbaseTaxHTField0>
    <TaxCatchAll xmlns="db13979b-e751-4565-a77b-71e7edb4f069"/>
    <Date xmlns="db13979b-e751-4565-a77b-71e7edb4f069" xsi:nil="true"/>
    <hd0be951f11940a08013d67eec6505c8 xmlns="db13979b-e751-4565-a77b-71e7edb4f069">
      <Terms xmlns="http://schemas.microsoft.com/office/infopath/2007/PartnerControls"/>
    </hd0be951f11940a08013d67eec6505c8>
  </documentManagement>
</p:properties>
</file>

<file path=customXml/itemProps1.xml><?xml version="1.0" encoding="utf-8"?>
<ds:datastoreItem xmlns:ds="http://schemas.openxmlformats.org/officeDocument/2006/customXml" ds:itemID="{03D384B0-E23B-4F06-AD1D-0D20438A7064}"/>
</file>

<file path=customXml/itemProps2.xml><?xml version="1.0" encoding="utf-8"?>
<ds:datastoreItem xmlns:ds="http://schemas.openxmlformats.org/officeDocument/2006/customXml" ds:itemID="{1B48FED2-0951-4D4F-B03D-AE0C4AD25E83}"/>
</file>

<file path=customXml/itemProps3.xml><?xml version="1.0" encoding="utf-8"?>
<ds:datastoreItem xmlns:ds="http://schemas.openxmlformats.org/officeDocument/2006/customXml" ds:itemID="{4AA05CDC-18D8-4BB8-9FE7-279AD476B5C1}"/>
</file>

<file path=customXml/itemProps4.xml><?xml version="1.0" encoding="utf-8"?>
<ds:datastoreItem xmlns:ds="http://schemas.openxmlformats.org/officeDocument/2006/customXml" ds:itemID="{065F3DEB-B4F7-4283-8825-6DB3EEEBB0A0}"/>
</file>

<file path=docProps/app.xml><?xml version="1.0" encoding="utf-8"?>
<Properties xmlns="http://schemas.openxmlformats.org/officeDocument/2006/extended-properties" xmlns:vt="http://schemas.openxmlformats.org/officeDocument/2006/docPropsVTypes">
  <Template>Civic</Template>
  <TotalTime>2265</TotalTime>
  <Words>1329</Words>
  <Application>Microsoft Office PowerPoint</Application>
  <PresentationFormat>On-screen Show (4:3)</PresentationFormat>
  <Paragraphs>126</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Civic</vt:lpstr>
      <vt:lpstr>EIs Mobilizing for Quality Education Initiative</vt:lpstr>
      <vt:lpstr>Why should we mobilize?</vt:lpstr>
      <vt:lpstr>Why should we mobilize?</vt:lpstr>
      <vt:lpstr>PowerPoint Presentation</vt:lpstr>
      <vt:lpstr>   Mobilizing for Quality Education  provides us a unique opportunity:</vt:lpstr>
      <vt:lpstr>Our Aims</vt:lpstr>
      <vt:lpstr>Pillars of Quality Education  from the EI Education Policy Paper</vt:lpstr>
      <vt:lpstr>How do we start?</vt:lpstr>
      <vt:lpstr>Strategic Partners and Organizations</vt:lpstr>
      <vt:lpstr>Strategic Partners and Organizations</vt:lpstr>
      <vt:lpstr>Other Partners and Opportunities to Message</vt:lpstr>
      <vt:lpstr>Global Target: International, Inter-Governmental Institutions - UN, OECD, World Bank (and Pearson?)</vt:lpstr>
      <vt:lpstr>African Target:  African Union and the African Development Bank</vt:lpstr>
      <vt:lpstr>   Asia/Pacific Target:  Asian Development Bank? APEC? </vt:lpstr>
      <vt:lpstr>Arab Speaking Sub-regional Target:  Arab League; Islamic Development Bank? </vt:lpstr>
      <vt:lpstr>European Target:  European Parliament (elections); Troika</vt:lpstr>
      <vt:lpstr>Latin American Target:  IDB, Regional Ministers (OAS, OEI....PREAL)</vt:lpstr>
      <vt:lpstr>North American/Caribbean Targets:  CARICOM?, CDB</vt:lpstr>
      <vt:lpstr>How long will it run?</vt:lpstr>
      <vt:lpstr>Then what?</vt:lpstr>
      <vt:lpstr>Joining Forces:  The Global Education Conference</vt:lpstr>
      <vt:lpstr>October 5-6, 2014</vt:lpstr>
      <vt:lpstr>So how do we organize ourselves as EI  for MQE success?</vt:lpstr>
      <vt:lpstr>Coming Soon</vt:lpstr>
      <vt:lpstr>PowerPoint Presentation</vt:lpstr>
    </vt:vector>
  </TitlesOfParts>
  <Company>Edcuation International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EIs Mobilizing for Quality Education Initiative</dc:title>
  <dc:creator>DavidEdwa</dc:creator>
  <cp:lastModifiedBy>frededest</cp:lastModifiedBy>
  <cp:revision>39</cp:revision>
  <dcterms:created xsi:type="dcterms:W3CDTF">2013-04-25T10:46:09Z</dcterms:created>
  <dcterms:modified xsi:type="dcterms:W3CDTF">2013-06-05T07:29:37Z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40220401</vt:i4>
  </property>
  <property fmtid="{D5CDD505-2E9C-101B-9397-08002B2CF9AE}" pid="3" name="_NewReviewCycle">
    <vt:lpwstr/>
  </property>
  <property fmtid="{D5CDD505-2E9C-101B-9397-08002B2CF9AE}" pid="4" name="_EmailSubject">
    <vt:lpwstr>MQE</vt:lpwstr>
  </property>
  <property fmtid="{D5CDD505-2E9C-101B-9397-08002B2CF9AE}" pid="5" name="_AuthorEmail">
    <vt:lpwstr>Frederik.Destree@ei-ie.org</vt:lpwstr>
  </property>
  <property fmtid="{D5CDD505-2E9C-101B-9397-08002B2CF9AE}" pid="6" name="_AuthorEmailDisplayName">
    <vt:lpwstr>Frederik Destree</vt:lpwstr>
  </property>
  <property fmtid="{D5CDD505-2E9C-101B-9397-08002B2CF9AE}" pid="7" name="ContentTypeId">
    <vt:lpwstr>0x010100AA2F8202531E2B479DC903BD7BCD5C3F00E04239BAE3CFF643A8203BF81E96DC51</vt:lpwstr>
  </property>
  <property fmtid="{D5CDD505-2E9C-101B-9397-08002B2CF9AE}" pid="8" name="EITermbase">
    <vt:lpwstr/>
  </property>
  <property fmtid="{D5CDD505-2E9C-101B-9397-08002B2CF9AE}" pid="9" name="EIEvent">
    <vt:lpwstr/>
  </property>
  <property fmtid="{D5CDD505-2E9C-101B-9397-08002B2CF9AE}" pid="10" name="EIUnit1">
    <vt:lpwstr/>
  </property>
  <property fmtid="{D5CDD505-2E9C-101B-9397-08002B2CF9AE}" pid="11" name="EIGroup">
    <vt:lpwstr/>
  </property>
  <property fmtid="{D5CDD505-2E9C-101B-9397-08002B2CF9AE}" pid="12" name="EIRegion1">
    <vt:lpwstr/>
  </property>
  <property fmtid="{D5CDD505-2E9C-101B-9397-08002B2CF9AE}" pid="13" name="EITopic1">
    <vt:lpwstr/>
  </property>
</Properties>
</file>