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4" r:id="rId6"/>
    <p:sldId id="268" r:id="rId7"/>
    <p:sldId id="271" r:id="rId8"/>
    <p:sldId id="272" r:id="rId9"/>
    <p:sldId id="269" r:id="rId10"/>
    <p:sldId id="270" r:id="rId11"/>
    <p:sldId id="264" r:id="rId12"/>
    <p:sldId id="260" r:id="rId13"/>
    <p:sldId id="273" r:id="rId14"/>
    <p:sldId id="267" r:id="rId15"/>
  </p:sldIdLst>
  <p:sldSz cx="9144000" cy="6858000" type="screen4x3"/>
  <p:notesSz cx="6797675" cy="98726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9DF5"/>
    <a:srgbClr val="588AFA"/>
    <a:srgbClr val="074BE3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913930E-5262-46A7-8265-B28A1CA8DCB2}" type="slidenum">
              <a:rPr lang="en-GB" altLang="en-US"/>
              <a:pPr/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3966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89515"/>
            <a:ext cx="5438140" cy="444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7316"/>
            <a:ext cx="2945659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2D9AA7A5-479C-4813-98C8-1EAB890C57E9}" type="slidenum">
              <a:rPr lang="en-GB" altLang="en-US"/>
              <a:pPr/>
              <a:t>‹nr.›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6436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ctr" rtl="0" fontAlgn="base">
      <a:spcBef>
        <a:spcPct val="30000"/>
      </a:spcBef>
      <a:spcAft>
        <a:spcPct val="0"/>
      </a:spcAft>
      <a:defRPr sz="2800" b="1" kern="1200">
        <a:solidFill>
          <a:srgbClr val="559DF5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buFont typeface="Webdings" pitchFamily="18" charset="2"/>
      <a:buChar char="&lt;"/>
      <a:defRPr sz="2000" b="1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buFont typeface="Webdings" pitchFamily="18" charset="2"/>
      <a:buChar char="4"/>
      <a:defRPr b="1" kern="1200">
        <a:solidFill>
          <a:srgbClr val="074BE3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buFont typeface="Webdings" pitchFamily="18" charset="2"/>
      <a:buChar char="8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buFont typeface="Webdings" pitchFamily="18" charset="2"/>
      <a:buChar char=":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3977497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301661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364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364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415659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402623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25757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138157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392924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88772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85808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152346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/>
              <a:t>&lt;numb&gt;</a:t>
            </a:r>
          </a:p>
        </p:txBody>
      </p:sp>
    </p:spTree>
    <p:extLst>
      <p:ext uri="{BB962C8B-B14F-4D97-AF65-F5344CB8AC3E}">
        <p14:creationId xmlns:p14="http://schemas.microsoft.com/office/powerpoint/2010/main" val="155618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559D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588AFA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Add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2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Add your text (lvl 1)</a:t>
            </a:r>
          </a:p>
          <a:p>
            <a:pPr lvl="1"/>
            <a:r>
              <a:rPr lang="fr-BE" altLang="en-US" smtClean="0"/>
              <a:t>Level 2</a:t>
            </a:r>
          </a:p>
          <a:p>
            <a:pPr lvl="2"/>
            <a:r>
              <a:rPr lang="fr-BE" altLang="en-US" smtClean="0"/>
              <a:t>Level 3</a:t>
            </a:r>
          </a:p>
          <a:p>
            <a:pPr lvl="3"/>
            <a:r>
              <a:rPr lang="fr-BE" altLang="en-US" smtClean="0"/>
              <a:t>Level 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altLang="en-US"/>
              <a:t>&lt;numb&gt;</a:t>
            </a:r>
          </a:p>
        </p:txBody>
      </p:sp>
      <p:pic>
        <p:nvPicPr>
          <p:cNvPr id="1031" name="Picture 7" descr="ei_banner_ppt_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588AFA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 Narrow" pitchFamily="34" charset="0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ebdings" pitchFamily="18" charset="2"/>
        <a:buChar char="4"/>
        <a:defRPr sz="2400" b="1">
          <a:solidFill>
            <a:srgbClr val="074BE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ebdings" pitchFamily="18" charset="2"/>
        <a:buChar char="8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ebdings" pitchFamily="18" charset="2"/>
        <a:buChar char=":"/>
        <a:defRPr>
          <a:solidFill>
            <a:srgbClr val="074BE3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dennis.sinyolo@ei-ie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3568" y="836712"/>
            <a:ext cx="7704856" cy="1368152"/>
          </a:xfrm>
        </p:spPr>
        <p:txBody>
          <a:bodyPr/>
          <a:lstStyle/>
          <a:p>
            <a:r>
              <a:rPr lang="en-US" altLang="en-US" dirty="0" smtClean="0"/>
              <a:t>Education: A Tool for Peace and Development</a:t>
            </a:r>
            <a:endParaRPr lang="en-US" altLang="en-US" dirty="0"/>
          </a:p>
        </p:txBody>
      </p:sp>
      <p:sp>
        <p:nvSpPr>
          <p:cNvPr id="2090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07504" y="2708920"/>
            <a:ext cx="8424936" cy="3744416"/>
          </a:xfrm>
        </p:spPr>
        <p:txBody>
          <a:bodyPr/>
          <a:lstStyle/>
          <a:p>
            <a:r>
              <a:rPr lang="en-US" altLang="en-US" dirty="0" smtClean="0"/>
              <a:t>Dennis Sinyolo, PhD.</a:t>
            </a:r>
          </a:p>
          <a:p>
            <a:r>
              <a:rPr lang="en-US" altLang="en-US" dirty="0" smtClean="0"/>
              <a:t>Senior Coordinator, Education and Employment</a:t>
            </a:r>
          </a:p>
          <a:p>
            <a:r>
              <a:rPr lang="en-US" altLang="en-US" dirty="0" smtClean="0"/>
              <a:t>Education International</a:t>
            </a:r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7992888" cy="720080"/>
          </a:xfrm>
        </p:spPr>
        <p:txBody>
          <a:bodyPr/>
          <a:lstStyle/>
          <a:p>
            <a:r>
              <a:rPr lang="en-US" sz="3600" dirty="0" smtClean="0"/>
              <a:t>What can be done?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929411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Make teaching an attractive and first choice profession</a:t>
            </a: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dopt a life-long learning approach to teacher education</a:t>
            </a:r>
            <a:endParaRPr lang="en-GB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Governments must invest in </a:t>
            </a:r>
            <a:r>
              <a:rPr lang="en-US" sz="2400" u="sng" dirty="0" smtClean="0"/>
              <a:t>initial teacher preparation</a:t>
            </a:r>
            <a:r>
              <a:rPr lang="en-US" sz="2400" dirty="0" smtClean="0"/>
              <a:t>, </a:t>
            </a:r>
            <a:r>
              <a:rPr lang="en-US" sz="2400" u="sng" dirty="0" smtClean="0"/>
              <a:t>recruit</a:t>
            </a:r>
            <a:r>
              <a:rPr lang="en-US" sz="2400" dirty="0" smtClean="0"/>
              <a:t> and </a:t>
            </a:r>
            <a:r>
              <a:rPr lang="en-US" sz="2400" u="sng" dirty="0" smtClean="0"/>
              <a:t>deploy</a:t>
            </a:r>
            <a:r>
              <a:rPr lang="en-US" sz="2400" dirty="0" smtClean="0"/>
              <a:t> </a:t>
            </a:r>
            <a:r>
              <a:rPr lang="en-US" sz="2400" u="sng" dirty="0" smtClean="0"/>
              <a:t>female</a:t>
            </a:r>
            <a:r>
              <a:rPr lang="en-US" sz="2400" dirty="0" smtClean="0"/>
              <a:t> and </a:t>
            </a:r>
            <a:r>
              <a:rPr lang="en-US" sz="2400" u="sng" dirty="0" smtClean="0"/>
              <a:t>male</a:t>
            </a:r>
            <a:r>
              <a:rPr lang="en-US" sz="2400" dirty="0" smtClean="0"/>
              <a:t> teachers in such a way that </a:t>
            </a:r>
            <a:r>
              <a:rPr lang="en-US" sz="2400" dirty="0" smtClean="0">
                <a:solidFill>
                  <a:srgbClr val="C00000"/>
                </a:solidFill>
              </a:rPr>
              <a:t>every child is taught by a qualified teacher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Governments need to institute </a:t>
            </a:r>
            <a:r>
              <a:rPr lang="en-US" sz="2400" u="sng" dirty="0" smtClean="0"/>
              <a:t>induction programmes </a:t>
            </a:r>
            <a:r>
              <a:rPr lang="en-US" sz="2400" dirty="0" smtClean="0"/>
              <a:t>for all newly-qualified teachers and to invest in in-service training for all </a:t>
            </a:r>
            <a:r>
              <a:rPr lang="en-US" sz="2400" u="sng" dirty="0" smtClean="0"/>
              <a:t>teachers</a:t>
            </a:r>
            <a:r>
              <a:rPr lang="en-US" sz="2400" dirty="0" smtClean="0"/>
              <a:t> and </a:t>
            </a:r>
            <a:r>
              <a:rPr lang="en-US" sz="2400" u="sng" dirty="0" smtClean="0"/>
              <a:t>school leaders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Governments  and employers should improve the salaries and conditions of service for all teachers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Governments should ensure </a:t>
            </a:r>
            <a:r>
              <a:rPr lang="en-US" sz="2400" dirty="0" err="1" smtClean="0"/>
              <a:t>institutionalised</a:t>
            </a:r>
            <a:r>
              <a:rPr lang="en-US" sz="2400" dirty="0" smtClean="0"/>
              <a:t> social dialogue (CB), guarantee freedom of association and the right to </a:t>
            </a:r>
            <a:r>
              <a:rPr lang="en-US" sz="2400" dirty="0" err="1" smtClean="0"/>
              <a:t>organise</a:t>
            </a:r>
            <a:endParaRPr lang="en-US" sz="24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58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</a:t>
            </a:r>
            <a:r>
              <a:rPr lang="en-US" sz="3200" dirty="0" smtClean="0"/>
              <a:t>nternational solidarity key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24936" cy="4497363"/>
          </a:xfrm>
        </p:spPr>
        <p:txBody>
          <a:bodyPr/>
          <a:lstStyle/>
          <a:p>
            <a:pPr marL="0" indent="0"/>
            <a:r>
              <a:rPr lang="en-US" sz="3600" dirty="0" smtClean="0"/>
              <a:t>Educators must speak with one voice and act together to defend and promote quality education for all, their professional status and working conditions. </a:t>
            </a:r>
          </a:p>
          <a:p>
            <a:pPr marL="0" indent="0"/>
            <a:endParaRPr lang="en-US" sz="3600" dirty="0"/>
          </a:p>
          <a:p>
            <a:pPr marL="0" indent="0"/>
            <a:r>
              <a:rPr lang="en-US" sz="4000" b="1" dirty="0" smtClean="0">
                <a:solidFill>
                  <a:srgbClr val="C00000"/>
                </a:solidFill>
              </a:rPr>
              <a:t>An injury to one is an injury to all!</a:t>
            </a:r>
            <a:endParaRPr lang="en-GB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8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9144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pic>
        <p:nvPicPr>
          <p:cNvPr id="245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764704"/>
            <a:ext cx="7488832" cy="561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56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Looking into the future : with optimism?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49736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Future development goals after 2015 must have education and teachers at their core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The right of every child, youth and adult to quality education must be guaranteed by the state through appropriate policy, legislation and adequate funding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ll governments must ensure that all learners are taught by qualified, professionally-trained, motivated and well-supported teachers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62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914400"/>
          </a:xfrm>
        </p:spPr>
        <p:txBody>
          <a:bodyPr/>
          <a:lstStyle/>
          <a:p>
            <a:r>
              <a:rPr lang="en-GB" sz="4800" dirty="0" smtClean="0"/>
              <a:t>Thank you!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>
                <a:hlinkClick r:id="rId2"/>
              </a:rPr>
              <a:t>dennis.sinyolo@ei-ie.org</a:t>
            </a:r>
            <a:r>
              <a:rPr lang="en-GB" dirty="0" smtClean="0"/>
              <a:t> 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9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91264" cy="442535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education so important?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Can education alone solve all societal problems?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status of teachers worldwide: better, the same  or worse than ever?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Looking into the future: with optimism?</a:t>
            </a:r>
          </a:p>
        </p:txBody>
      </p:sp>
    </p:spTree>
    <p:extLst>
      <p:ext uri="{BB962C8B-B14F-4D97-AF65-F5344CB8AC3E}">
        <p14:creationId xmlns:p14="http://schemas.microsoft.com/office/powerpoint/2010/main" val="358523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640960" cy="914400"/>
          </a:xfrm>
        </p:spPr>
        <p:txBody>
          <a:bodyPr/>
          <a:lstStyle/>
          <a:p>
            <a:r>
              <a:rPr lang="en-US" sz="4800" dirty="0" smtClean="0"/>
              <a:t>Why is education so important?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08912" cy="4176464"/>
          </a:xfrm>
        </p:spPr>
        <p:txBody>
          <a:bodyPr/>
          <a:lstStyle/>
          <a:p>
            <a:r>
              <a:rPr lang="en-US" sz="3200" dirty="0" smtClean="0"/>
              <a:t>“Education is the most powerful weapon which you can use to change the world.” (Nelson Mandela)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3373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914400"/>
          </a:xfrm>
        </p:spPr>
        <p:txBody>
          <a:bodyPr/>
          <a:lstStyle/>
          <a:p>
            <a:r>
              <a:rPr lang="en-US" sz="2800" dirty="0" smtClean="0"/>
              <a:t>Education transforms lives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352928" cy="4608512"/>
          </a:xfrm>
        </p:spPr>
        <p:txBody>
          <a:bodyPr/>
          <a:lstStyle/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 smtClean="0"/>
          </a:p>
          <a:p>
            <a:pPr marL="0" indent="0"/>
            <a:endParaRPr lang="en-US" dirty="0" smtClean="0"/>
          </a:p>
          <a:p>
            <a:pPr marL="0" indent="0"/>
            <a:r>
              <a:rPr lang="en-US" sz="1600" dirty="0" smtClean="0"/>
              <a:t>Source: EFA Global Monitoring Report (GMR)</a:t>
            </a:r>
            <a:endParaRPr lang="en-GB" sz="1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278" y="1245932"/>
            <a:ext cx="502299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936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Can education alone solve all societal problems?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91264" cy="449736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Youth unemployment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Intolerance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Racism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dirty="0" smtClean="0"/>
              <a:t>Xenophobia…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0" indent="0"/>
            <a:r>
              <a:rPr lang="en-US" b="1" dirty="0"/>
              <a:t>H</a:t>
            </a:r>
            <a:r>
              <a:rPr lang="en-US" b="1" dirty="0" smtClean="0"/>
              <a:t>olistic approach </a:t>
            </a:r>
            <a:r>
              <a:rPr lang="en-US" dirty="0" smtClean="0"/>
              <a:t>key to addressing social and developmental issues– education, policy, legislation, societal response…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9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14400"/>
          </a:xfrm>
        </p:spPr>
        <p:txBody>
          <a:bodyPr/>
          <a:lstStyle/>
          <a:p>
            <a:r>
              <a:rPr lang="en-US" sz="3200" dirty="0"/>
              <a:t>E</a:t>
            </a:r>
            <a:r>
              <a:rPr lang="en-US" sz="3200" dirty="0" smtClean="0"/>
              <a:t>ducation remains out of reach for many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82453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58 million children of primary going age remain out of school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69 million adolescents are out of school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774 million adults cannot read and write (nearly 2/3 of them women)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168 million children are in child </a:t>
            </a:r>
            <a:r>
              <a:rPr lang="en-US" dirty="0" err="1" smtClean="0"/>
              <a:t>labour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250 million children are not learning the basics</a:t>
            </a:r>
          </a:p>
          <a:p>
            <a:pPr marL="0" indent="0"/>
            <a:endParaRPr lang="en-US" sz="1800" dirty="0" smtClean="0"/>
          </a:p>
          <a:p>
            <a:pPr marL="0" indent="0"/>
            <a:r>
              <a:rPr lang="en-US" sz="1800" dirty="0" smtClean="0"/>
              <a:t>Source: 2013/14 GMR &amp; ILO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6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60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If you can read this, thank a teacher!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347011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14400"/>
          </a:xfrm>
        </p:spPr>
        <p:txBody>
          <a:bodyPr/>
          <a:lstStyle/>
          <a:p>
            <a:r>
              <a:rPr lang="en-US" sz="3600" dirty="0" smtClean="0"/>
              <a:t>But many children around the world do not have teachers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7992888" cy="36004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 smtClean="0"/>
              <a:t>3.4 million </a:t>
            </a:r>
            <a:r>
              <a:rPr lang="en-US" b="1" u="sng" dirty="0" smtClean="0"/>
              <a:t>more</a:t>
            </a:r>
            <a:r>
              <a:rPr lang="en-US" u="sng" dirty="0" smtClean="0"/>
              <a:t> primary teachers </a:t>
            </a:r>
            <a:r>
              <a:rPr lang="en-US" dirty="0" smtClean="0"/>
              <a:t>and </a:t>
            </a:r>
            <a:r>
              <a:rPr lang="en-US" u="sng" dirty="0" smtClean="0"/>
              <a:t>5.1 million lower secondary teachers </a:t>
            </a:r>
            <a:r>
              <a:rPr lang="en-US" dirty="0" smtClean="0"/>
              <a:t>will be needed to provide all children with basic education by 2030 (UIS)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Many children in developing countries learn in overcrowded classrooms without basic resources</a:t>
            </a:r>
          </a:p>
          <a:p>
            <a:pPr marL="0" indent="0"/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61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2000"/>
            <a:ext cx="8435280" cy="794792"/>
          </a:xfrm>
        </p:spPr>
        <p:txBody>
          <a:bodyPr/>
          <a:lstStyle/>
          <a:p>
            <a:r>
              <a:rPr lang="en-US" sz="3200" dirty="0" smtClean="0"/>
              <a:t>Declining status of teachers?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785395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Recruitment of unqualified teachers: a major challenge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Low salaries and poor/deteriorating conditions of service for teachers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 smtClean="0"/>
              <a:t>Casualisation</a:t>
            </a:r>
            <a:r>
              <a:rPr lang="en-US" sz="2400" dirty="0" smtClean="0"/>
              <a:t> of the teaching profession through short-term contracts (less pay; no job security; no social security…)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Accountability mechanisms based on competition rather than collaboration among teachers and schools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Linking teacher performance and remuneration to </a:t>
            </a:r>
            <a:r>
              <a:rPr lang="en-US" sz="2400" dirty="0" err="1" smtClean="0"/>
              <a:t>standardised</a:t>
            </a:r>
            <a:r>
              <a:rPr lang="en-US" sz="2400" dirty="0" smtClean="0"/>
              <a:t> assessments and its impact on the school curriculum and learners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Deskilling and loss of professional status for migrant teachers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Safety for teachers and students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_EI_general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I Document" ma:contentTypeID="0x010100AA2F8202531E2B479DC903BD7BCD5C3F00E04239BAE3CFF643A8203BF81E96DC51" ma:contentTypeVersion="53" ma:contentTypeDescription="" ma:contentTypeScope="" ma:versionID="3ecdb67ee59564c7ec43419591cb38be">
  <xsd:schema xmlns:xsd="http://www.w3.org/2001/XMLSchema" xmlns:xs="http://www.w3.org/2001/XMLSchema" xmlns:p="http://schemas.microsoft.com/office/2006/metadata/properties" xmlns:ns2="db13979b-e751-4565-a77b-71e7edb4f069" targetNamespace="http://schemas.microsoft.com/office/2006/metadata/properties" ma:root="true" ma:fieldsID="68c9f9e723ff3b8d29c1e4b1699411ec" ns2:_="">
    <xsd:import namespace="db13979b-e751-4565-a77b-71e7edb4f069"/>
    <xsd:element name="properties">
      <xsd:complexType>
        <xsd:sequence>
          <xsd:element name="documentManagement">
            <xsd:complexType>
              <xsd:all>
                <xsd:element ref="ns2:Date" minOccurs="0"/>
                <xsd:element ref="ns2:DocumentLanguage" minOccurs="0"/>
                <xsd:element ref="ns2:AvailableOnWebsite" minOccurs="0"/>
                <xsd:element ref="ns2:EIRegion" minOccurs="0"/>
                <xsd:element ref="ns2:EIUnit" minOccurs="0"/>
                <xsd:element ref="ns2:EIOrgan" minOccurs="0"/>
                <xsd:element ref="ns2:EI_x0020_Event" minOccurs="0"/>
                <xsd:element ref="ns2:EITopic" minOccurs="0"/>
                <xsd:element ref="ns2:DocumentSource" minOccurs="0"/>
                <xsd:element ref="ns2:EITermbaseTaxHTField0" minOccurs="0"/>
                <xsd:element ref="ns2:TaxCatchAll" minOccurs="0"/>
                <xsd:element ref="ns2:TaxCatchAllLabel" minOccurs="0"/>
                <xsd:element ref="ns2:l360261a294540c48d9b0fdee2fb1d22" minOccurs="0"/>
                <xsd:element ref="ns2:hd0be951f11940a08013d67eec6505c8" minOccurs="0"/>
                <xsd:element ref="ns2:o79ce48fd8d44e5eaac3fd0fc82a2951" minOccurs="0"/>
                <xsd:element ref="ns2:kd7281ab553349538e0242a0ee89a9e1" minOccurs="0"/>
                <xsd:element ref="ns2:i64256cf79b641ea809ba8b9a806956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3979b-e751-4565-a77b-71e7edb4f069" elementFormDefault="qualified">
    <xsd:import namespace="http://schemas.microsoft.com/office/2006/documentManagement/types"/>
    <xsd:import namespace="http://schemas.microsoft.com/office/infopath/2007/PartnerControls"/>
    <xsd:element name="Date" ma:index="2" nillable="true" ma:displayName="Date" ma:description="EI document date." ma:format="DateOnly" ma:internalName="Date">
      <xsd:simpleType>
        <xsd:restriction base="dms:DateTime"/>
      </xsd:simpleType>
    </xsd:element>
    <xsd:element name="DocumentLanguage" ma:index="5" nillable="true" ma:displayName="Document Language" ma:default="English" ma:format="RadioButtons" ma:internalName="DocumentLanguage">
      <xsd:simpleType>
        <xsd:restriction base="dms:Choice">
          <xsd:enumeration value="English"/>
          <xsd:enumeration value="French"/>
          <xsd:enumeration value="Spanish"/>
          <xsd:enumeration value="Other"/>
          <xsd:enumeration value="Multiple"/>
        </xsd:restriction>
      </xsd:simpleType>
    </xsd:element>
    <xsd:element name="AvailableOnWebsite" ma:index="6" nillable="true" ma:displayName="Available On Website" ma:default="1" ma:description="Make this document available on the public EI website." ma:internalName="AvailableOnWebsite">
      <xsd:simpleType>
        <xsd:restriction base="dms:Boolean"/>
      </xsd:simpleType>
    </xsd:element>
    <xsd:element name="EIRegion" ma:index="7" nillable="true" ma:displayName="EI Region" ma:description="Education International region." ma:hidden="true" ma:list="{29c7dc5d-89a6-4101-a71e-0c6c975a07cf}" ma:internalName="EIRegio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Unit" ma:index="8" nillable="true" ma:displayName="EI Unit" ma:hidden="true" ma:list="068bb678-3c6d-45ba-97bd-4f06a914f196" ma:internalName="EIUnit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Organ" ma:index="9" nillable="true" ma:displayName="EI Group" ma:hidden="true" ma:list="{2698a646-4c05-4ac8-9e4f-4a88bcd5d2e2}" ma:internalName="EIOrgan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I_x0020_Event" ma:index="11" nillable="true" ma:displayName="EI Event" ma:hidden="true" ma:list="{0292d145-1b29-4696-ba3c-d4afe19ee511}" ma:internalName="EI_x0020_Event" ma:readOnly="false" ma:showField="EventTitleForChoiceDropdown" ma:web="db13979b-e751-4565-a77b-71e7edb4f069">
      <xsd:simpleType>
        <xsd:restriction base="dms:Lookup"/>
      </xsd:simpleType>
    </xsd:element>
    <xsd:element name="EITopic" ma:index="12" nillable="true" ma:displayName="EI Topic" ma:hidden="true" ma:list="dd9f5b98-3a89-4125-b977-90d82d0197dd" ma:internalName="EITopic" ma:readOnly="false" ma:showField="Title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umentSource" ma:index="13" nillable="true" ma:displayName="Document Source" ma:description="Organisation which issued the document." ma:list="{49ba241f-8346-4576-b9e1-b1a7b41f86e8}" ma:internalName="DocumentSource" ma:showField="Title" ma:web="db13979b-e751-4565-a77b-71e7edb4f069">
      <xsd:simpleType>
        <xsd:restriction base="dms:Lookup"/>
      </xsd:simpleType>
    </xsd:element>
    <xsd:element name="EITermbaseTaxHTField0" ma:index="19" nillable="true" ma:taxonomy="true" ma:internalName="EITermbaseTaxHTField0" ma:taxonomyFieldName="EITermbase" ma:displayName="EIDocType" ma:readOnly="false" ma:default="" ma:fieldId="{58649bc0-05b1-4c82-b72c-a96912b32633}" ma:taxonomyMulti="true" ma:sspId="0af2f461-2480-4a31-ac78-b054563ee389" ma:termSetId="2591b47b-c34c-4ee1-a350-73f6d52a178b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20" nillable="true" ma:displayName="Taxonomy Catch All Column" ma:hidden="true" ma:list="{e31c9898-5599-4d3d-bde2-aae45224e11b}" ma:internalName="TaxCatchAll" ma:showField="CatchAllData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1" nillable="true" ma:displayName="Taxonomy Catch All Column1" ma:hidden="true" ma:list="{e31c9898-5599-4d3d-bde2-aae45224e11b}" ma:internalName="TaxCatchAllLabel" ma:readOnly="true" ma:showField="CatchAllDataLabel" ma:web="db13979b-e751-4565-a77b-71e7edb4f0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360261a294540c48d9b0fdee2fb1d22" ma:index="23" nillable="true" ma:taxonomy="true" ma:internalName="l360261a294540c48d9b0fdee2fb1d22" ma:taxonomyFieldName="EIEvent" ma:displayName="EIEvent" ma:default="" ma:fieldId="{5360261a-2945-40c4-8d9b-0fdee2fb1d22}" ma:taxonomyMulti="true" ma:sspId="0af2f461-2480-4a31-ac78-b054563ee389" ma:termSetId="46d855b6-eb13-4760-91d1-66f27ae7dc32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hd0be951f11940a08013d67eec6505c8" ma:index="25" nillable="true" ma:taxonomy="true" ma:internalName="hd0be951f11940a08013d67eec6505c8" ma:taxonomyFieldName="EIUnit1" ma:displayName="EIUnit" ma:readOnly="false" ma:default="" ma:fieldId="{1d0be951-f119-40a0-8013-d67eec6505c8}" ma:taxonomyMulti="true" ma:sspId="0af2f461-2480-4a31-ac78-b054563ee389" ma:termSetId="5f7ca6b7-bc5d-4a29-b9c5-9d61f96be71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79ce48fd8d44e5eaac3fd0fc82a2951" ma:index="27" nillable="true" ma:taxonomy="true" ma:internalName="o79ce48fd8d44e5eaac3fd0fc82a2951" ma:taxonomyFieldName="EIGroup" ma:displayName="EIGroup" ma:default="" ma:fieldId="{879ce48f-d8d4-4e5e-aac3-fd0fc82a2951}" ma:taxonomyMulti="true" ma:sspId="0af2f461-2480-4a31-ac78-b054563ee389" ma:termSetId="1e97bc08-ae7e-4277-9be6-12765f62b2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d7281ab553349538e0242a0ee89a9e1" ma:index="29" nillable="true" ma:taxonomy="true" ma:internalName="kd7281ab553349538e0242a0ee89a9e1" ma:taxonomyFieldName="EITopic1" ma:displayName="EITopic" ma:default="" ma:fieldId="{4d7281ab-5533-4953-8e02-42a0ee89a9e1}" ma:taxonomyMulti="true" ma:sspId="0af2f461-2480-4a31-ac78-b054563ee389" ma:termSetId="e2436a82-f458-4e28-a4e0-fa06e0b9517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64256cf79b641ea809ba8b9a8069568" ma:index="31" nillable="true" ma:taxonomy="true" ma:internalName="i64256cf79b641ea809ba8b9a8069568" ma:taxonomyFieldName="EIRegion1" ma:displayName="EIRegion" ma:default="" ma:fieldId="{264256cf-79b6-41ea-809b-a8b9a8069568}" ma:taxonomyMulti="true" ma:sspId="0af2f461-2480-4a31-ac78-b054563ee389" ma:termSetId="126f87e2-8982-4d73-8d0c-1d6ec05017e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customXsn xmlns="http://schemas.microsoft.com/office/2006/metadata/customXsn">
  <xsnLocation>http://portal/_cts/EIDocument/8b5470c660bc9b5ccustomXsn.xsn</xsnLocation>
  <cached>True</cached>
  <openByDefault>True</openByDefault>
  <xsnScope>http://portal</xsnScope>
</customXsn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IUnit xmlns="db13979b-e751-4565-a77b-71e7edb4f069"/>
    <l360261a294540c48d9b0fdee2fb1d22 xmlns="db13979b-e751-4565-a77b-71e7edb4f069">
      <Terms xmlns="http://schemas.microsoft.com/office/infopath/2007/PartnerControls"/>
    </l360261a294540c48d9b0fdee2fb1d22>
    <EIRegion xmlns="db13979b-e751-4565-a77b-71e7edb4f069"/>
    <AvailableOnWebsite xmlns="db13979b-e751-4565-a77b-71e7edb4f069">true</AvailableOnWebsite>
    <EIOrgan xmlns="db13979b-e751-4565-a77b-71e7edb4f069"/>
    <EI_x0020_Event xmlns="db13979b-e751-4565-a77b-71e7edb4f069" xsi:nil="true"/>
    <kd7281ab553349538e0242a0ee89a9e1 xmlns="db13979b-e751-4565-a77b-71e7edb4f069">
      <Terms xmlns="http://schemas.microsoft.com/office/infopath/2007/PartnerControls"/>
    </kd7281ab553349538e0242a0ee89a9e1>
    <i64256cf79b641ea809ba8b9a8069568 xmlns="db13979b-e751-4565-a77b-71e7edb4f069">
      <Terms xmlns="http://schemas.microsoft.com/office/infopath/2007/PartnerControls"/>
    </i64256cf79b641ea809ba8b9a8069568>
    <EITopic xmlns="db13979b-e751-4565-a77b-71e7edb4f069"/>
    <DocumentSource xmlns="db13979b-e751-4565-a77b-71e7edb4f069" xsi:nil="true"/>
    <DocumentLanguage xmlns="db13979b-e751-4565-a77b-71e7edb4f069">English</DocumentLanguage>
    <o79ce48fd8d44e5eaac3fd0fc82a2951 xmlns="db13979b-e751-4565-a77b-71e7edb4f069">
      <Terms xmlns="http://schemas.microsoft.com/office/infopath/2007/PartnerControls"/>
    </o79ce48fd8d44e5eaac3fd0fc82a2951>
    <EITermbaseTaxHTField0 xmlns="db13979b-e751-4565-a77b-71e7edb4f069">
      <Terms xmlns="http://schemas.microsoft.com/office/infopath/2007/PartnerControls"/>
    </EITermbaseTaxHTField0>
    <TaxCatchAll xmlns="db13979b-e751-4565-a77b-71e7edb4f069"/>
    <Date xmlns="db13979b-e751-4565-a77b-71e7edb4f069" xsi:nil="true"/>
    <hd0be951f11940a08013d67eec6505c8 xmlns="db13979b-e751-4565-a77b-71e7edb4f069">
      <Terms xmlns="http://schemas.microsoft.com/office/infopath/2007/PartnerControls"/>
    </hd0be951f11940a08013d67eec6505c8>
  </documentManagement>
</p:properties>
</file>

<file path=customXml/itemProps1.xml><?xml version="1.0" encoding="utf-8"?>
<ds:datastoreItem xmlns:ds="http://schemas.openxmlformats.org/officeDocument/2006/customXml" ds:itemID="{4104B6D2-E8CF-404D-9321-666F5A85F80E}"/>
</file>

<file path=customXml/itemProps2.xml><?xml version="1.0" encoding="utf-8"?>
<ds:datastoreItem xmlns:ds="http://schemas.openxmlformats.org/officeDocument/2006/customXml" ds:itemID="{C9A7F9EB-8AF3-4F6C-8A5C-CD3719F9FBC3}"/>
</file>

<file path=customXml/itemProps3.xml><?xml version="1.0" encoding="utf-8"?>
<ds:datastoreItem xmlns:ds="http://schemas.openxmlformats.org/officeDocument/2006/customXml" ds:itemID="{D8B24104-B0F0-44DE-9E6B-22AC5F1B4031}"/>
</file>

<file path=customXml/itemProps4.xml><?xml version="1.0" encoding="utf-8"?>
<ds:datastoreItem xmlns:ds="http://schemas.openxmlformats.org/officeDocument/2006/customXml" ds:itemID="{51EEB527-0049-4FA1-8AA5-6F4BE81C17FB}"/>
</file>

<file path=docProps/app.xml><?xml version="1.0" encoding="utf-8"?>
<Properties xmlns="http://schemas.openxmlformats.org/officeDocument/2006/extended-properties" xmlns:vt="http://schemas.openxmlformats.org/officeDocument/2006/docPropsVTypes">
  <Template>pp_EI_general</Template>
  <TotalTime>176</TotalTime>
  <Words>543</Words>
  <Application>Microsoft Office PowerPoint</Application>
  <PresentationFormat>Diavoorstelling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pp_EI_general</vt:lpstr>
      <vt:lpstr>Education: A Tool for Peace and Development</vt:lpstr>
      <vt:lpstr>Outline</vt:lpstr>
      <vt:lpstr>Why is education so important? </vt:lpstr>
      <vt:lpstr>Education transforms lives</vt:lpstr>
      <vt:lpstr>Can education alone solve all societal problems? </vt:lpstr>
      <vt:lpstr>Education remains out of reach for many</vt:lpstr>
      <vt:lpstr>PowerPoint-presentatie</vt:lpstr>
      <vt:lpstr>But many children around the world do not have teachers</vt:lpstr>
      <vt:lpstr>Declining status of teachers?</vt:lpstr>
      <vt:lpstr>What can be done?</vt:lpstr>
      <vt:lpstr>International solidarity key</vt:lpstr>
      <vt:lpstr> </vt:lpstr>
      <vt:lpstr>Looking into the future : with optimism?</vt:lpstr>
      <vt:lpstr>Thank you!</vt:lpstr>
    </vt:vector>
  </TitlesOfParts>
  <Company>Edcuation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Education: A Tool for Peace</dc:title>
  <dc:creator>dennisiny</dc:creator>
  <cp:lastModifiedBy>Dumo</cp:lastModifiedBy>
  <cp:revision>94</cp:revision>
  <cp:lastPrinted>2015-01-22T17:52:00Z</cp:lastPrinted>
  <dcterms:created xsi:type="dcterms:W3CDTF">2015-01-22T15:12:27Z</dcterms:created>
  <dcterms:modified xsi:type="dcterms:W3CDTF">2015-01-22T21:14:40Z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1917164139</vt:i4>
  </property>
  <property fmtid="{D5CDD505-2E9C-101B-9397-08002B2CF9AE}" pid="3" name="_NewReviewCycle">
    <vt:lpwstr/>
  </property>
  <property fmtid="{D5CDD505-2E9C-101B-9397-08002B2CF9AE}" pid="4" name="_EmailSubject">
    <vt:lpwstr/>
  </property>
  <property fmtid="{D5CDD505-2E9C-101B-9397-08002B2CF9AE}" pid="5" name="_AuthorEmail">
    <vt:lpwstr>Dennis.Sinyolo@ei-ie.org</vt:lpwstr>
  </property>
  <property fmtid="{D5CDD505-2E9C-101B-9397-08002B2CF9AE}" pid="6" name="_AuthorEmailDisplayName">
    <vt:lpwstr>Dennis Sinyolo</vt:lpwstr>
  </property>
  <property fmtid="{D5CDD505-2E9C-101B-9397-08002B2CF9AE}" pid="7" name="ContentTypeId">
    <vt:lpwstr>0x010100AA2F8202531E2B479DC903BD7BCD5C3F00E04239BAE3CFF643A8203BF81E96DC51</vt:lpwstr>
  </property>
  <property fmtid="{D5CDD505-2E9C-101B-9397-08002B2CF9AE}" pid="8" name="EITermbase">
    <vt:lpwstr/>
  </property>
  <property fmtid="{D5CDD505-2E9C-101B-9397-08002B2CF9AE}" pid="9" name="EIEvent">
    <vt:lpwstr/>
  </property>
  <property fmtid="{D5CDD505-2E9C-101B-9397-08002B2CF9AE}" pid="10" name="EIUnit1">
    <vt:lpwstr/>
  </property>
  <property fmtid="{D5CDD505-2E9C-101B-9397-08002B2CF9AE}" pid="11" name="EIGroup">
    <vt:lpwstr/>
  </property>
  <property fmtid="{D5CDD505-2E9C-101B-9397-08002B2CF9AE}" pid="12" name="EIRegion1">
    <vt:lpwstr/>
  </property>
  <property fmtid="{D5CDD505-2E9C-101B-9397-08002B2CF9AE}" pid="13" name="EITopic1">
    <vt:lpwstr/>
  </property>
</Properties>
</file>