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9" r:id="rId5"/>
    <p:sldId id="272" r:id="rId6"/>
    <p:sldId id="267" r:id="rId7"/>
    <p:sldId id="265" r:id="rId8"/>
    <p:sldId id="273" r:id="rId9"/>
    <p:sldId id="261" r:id="rId10"/>
    <p:sldId id="268" r:id="rId11"/>
    <p:sldId id="264" r:id="rId12"/>
    <p:sldId id="25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3267-42A6-4751-89FC-D74C738396CC}" type="datetimeFigureOut">
              <a:rPr lang="es-ES" smtClean="0"/>
              <a:pPr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82C9-0998-45F2-B600-BE593B4033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-ie-al.org/index.php?option=com_content&amp;view=article&amp;id=726:documentos-del-movimiento-pedagogico-latinoamericano&amp;catid=100:movimiento-pedagogico&amp;Itemid=5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aya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82740"/>
            <a:ext cx="9144000" cy="175260"/>
          </a:xfrm>
          <a:prstGeom prst="rect">
            <a:avLst/>
          </a:prstGeom>
        </p:spPr>
      </p:pic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4248472" cy="5303509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96698" cy="3970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2276872"/>
            <a:ext cx="5832648" cy="2592288"/>
          </a:xfrm>
        </p:spPr>
        <p:txBody>
          <a:bodyPr/>
          <a:lstStyle/>
          <a:p>
            <a:pPr algn="r"/>
            <a:r>
              <a:rPr lang="es-ES" b="1" dirty="0" smtClean="0"/>
              <a:t>MQE 2013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5301208"/>
            <a:ext cx="5032648" cy="1296144"/>
          </a:xfrm>
        </p:spPr>
        <p:txBody>
          <a:bodyPr/>
          <a:lstStyle/>
          <a:p>
            <a:pPr algn="r"/>
            <a:r>
              <a:rPr lang="es-ES" dirty="0" err="1" smtClean="0"/>
              <a:t>COMnet</a:t>
            </a:r>
            <a:r>
              <a:rPr lang="es-ES" dirty="0" smtClean="0"/>
              <a:t>, 5th-6th June </a:t>
            </a:r>
            <a:r>
              <a:rPr lang="es-ES" dirty="0" err="1" smtClean="0"/>
              <a:t>Brussels</a:t>
            </a:r>
            <a:endParaRPr lang="es-ES" dirty="0"/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213285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rmAutofit/>
          </a:bodyPr>
          <a:lstStyle/>
          <a:p>
            <a:r>
              <a:rPr lang="es-ES" sz="6000" dirty="0" err="1" smtClean="0"/>
              <a:t>Challenges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425355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Appropiation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unions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levels</a:t>
            </a:r>
            <a:r>
              <a:rPr lang="es-ES" dirty="0" smtClean="0"/>
              <a:t> of debate (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union</a:t>
            </a:r>
            <a:r>
              <a:rPr lang="es-ES" dirty="0" smtClean="0"/>
              <a:t> </a:t>
            </a:r>
            <a:r>
              <a:rPr lang="es-ES" dirty="0" err="1" smtClean="0"/>
              <a:t>cultures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capacities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r>
              <a:rPr lang="es-ES" dirty="0" smtClean="0"/>
              <a:t> </a:t>
            </a:r>
            <a:r>
              <a:rPr lang="es-ES" dirty="0" err="1" smtClean="0"/>
              <a:t>society</a:t>
            </a:r>
            <a:r>
              <a:rPr lang="es-ES" dirty="0" smtClean="0"/>
              <a:t> (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communication</a:t>
            </a:r>
            <a:r>
              <a:rPr lang="es-ES" dirty="0" smtClean="0"/>
              <a:t> </a:t>
            </a:r>
            <a:r>
              <a:rPr lang="es-ES" dirty="0" err="1" smtClean="0"/>
              <a:t>cultures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Differente</a:t>
            </a:r>
            <a:r>
              <a:rPr lang="es-ES" dirty="0" smtClean="0"/>
              <a:t> </a:t>
            </a:r>
            <a:r>
              <a:rPr lang="es-ES" dirty="0" err="1" smtClean="0"/>
              <a:t>capacities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impact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policies</a:t>
            </a:r>
            <a:r>
              <a:rPr lang="es-ES" dirty="0" smtClean="0"/>
              <a:t> and </a:t>
            </a:r>
            <a:r>
              <a:rPr lang="es-ES" dirty="0" err="1" smtClean="0"/>
              <a:t>governments</a:t>
            </a:r>
            <a:endParaRPr lang="es-ES" dirty="0"/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http://www.ei-ie-al.org/index.php?option=com_content&amp;view=article&amp;id=726:documentos-del-movimiento-pedagogico-latinoamericano&amp;catid=100:movimiento-pedagogico&amp;Itemid=58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rayas_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513" y="5661248"/>
            <a:ext cx="9192513" cy="1440160"/>
          </a:xfrm>
          <a:prstGeom prst="rect">
            <a:avLst/>
          </a:prstGeom>
        </p:spPr>
      </p:pic>
      <p:pic>
        <p:nvPicPr>
          <p:cNvPr id="9" name="8 Imagen" descr="america_comiteregio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052736"/>
            <a:ext cx="2952328" cy="3685490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96698" cy="3970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96136" y="2564904"/>
            <a:ext cx="3347864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Muchas Gracias</a:t>
            </a:r>
            <a:endParaRPr lang="es-ES" b="1" dirty="0"/>
          </a:p>
        </p:txBody>
      </p:sp>
      <p:pic>
        <p:nvPicPr>
          <p:cNvPr id="8" name="7 Imagen" descr="ie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356992"/>
            <a:ext cx="2132856" cy="2132856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436096" y="5445224"/>
            <a:ext cx="3635896" cy="138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Oficina Regional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www.ei-ie-al.org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aya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82740"/>
            <a:ext cx="9144000" cy="175260"/>
          </a:xfrm>
          <a:prstGeom prst="rect">
            <a:avLst/>
          </a:prstGeom>
        </p:spPr>
      </p:pic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1"/>
            <a:ext cx="2826482" cy="35283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96698" cy="39703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3717032"/>
            <a:ext cx="7164288" cy="1800200"/>
          </a:xfrm>
        </p:spPr>
        <p:txBody>
          <a:bodyPr>
            <a:normAutofit/>
          </a:bodyPr>
          <a:lstStyle/>
          <a:p>
            <a:pPr algn="r"/>
            <a:r>
              <a:rPr lang="es-ES" sz="5400" b="1" dirty="0" err="1" smtClean="0"/>
              <a:t>Pedagogic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Movement</a:t>
            </a:r>
            <a:r>
              <a:rPr lang="es-ES" sz="5400" b="1" dirty="0" smtClean="0"/>
              <a:t> 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1920" y="5301208"/>
            <a:ext cx="5032648" cy="1296144"/>
          </a:xfrm>
        </p:spPr>
        <p:txBody>
          <a:bodyPr/>
          <a:lstStyle/>
          <a:p>
            <a:pPr algn="r"/>
            <a:r>
              <a:rPr lang="es-ES" dirty="0" err="1" smtClean="0"/>
              <a:t>Started</a:t>
            </a:r>
            <a:r>
              <a:rPr lang="es-ES" dirty="0" smtClean="0"/>
              <a:t> 2011</a:t>
            </a:r>
            <a:endParaRPr lang="es-ES" dirty="0"/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0"/>
            <a:ext cx="213285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0849"/>
            <a:ext cx="6779096" cy="3024336"/>
          </a:xfrm>
        </p:spPr>
        <p:txBody>
          <a:bodyPr>
            <a:noAutofit/>
          </a:bodyPr>
          <a:lstStyle/>
          <a:p>
            <a:r>
              <a:rPr lang="es-ES" sz="4800" b="1" dirty="0" err="1" smtClean="0"/>
              <a:t>What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is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it</a:t>
            </a:r>
            <a:r>
              <a:rPr lang="es-ES" sz="4800" b="1" dirty="0" smtClean="0"/>
              <a:t>?</a:t>
            </a:r>
          </a:p>
          <a:p>
            <a:r>
              <a:rPr lang="es-ES" sz="4800" b="1" dirty="0" err="1" smtClean="0"/>
              <a:t>Why</a:t>
            </a:r>
            <a:r>
              <a:rPr lang="es-ES" sz="4800" b="1" dirty="0" smtClean="0"/>
              <a:t>?</a:t>
            </a:r>
          </a:p>
          <a:p>
            <a:r>
              <a:rPr lang="es-ES" sz="4800" b="1" dirty="0" err="1" smtClean="0"/>
              <a:t>How</a:t>
            </a:r>
            <a:r>
              <a:rPr lang="es-ES" sz="4800" b="1" dirty="0" smtClean="0"/>
              <a:t>?</a:t>
            </a:r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/>
              <a:t>Main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issues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raised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896544"/>
          </a:xfrm>
        </p:spPr>
        <p:txBody>
          <a:bodyPr>
            <a:normAutofit/>
          </a:bodyPr>
          <a:lstStyle/>
          <a:p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r>
              <a:rPr lang="es-ES" dirty="0" smtClean="0"/>
              <a:t>-</a:t>
            </a:r>
            <a:r>
              <a:rPr lang="es-ES" dirty="0" smtClean="0"/>
              <a:t>social </a:t>
            </a:r>
            <a:r>
              <a:rPr lang="es-ES" dirty="0" err="1" smtClean="0"/>
              <a:t>right-State´s</a:t>
            </a:r>
            <a:r>
              <a:rPr lang="es-ES" dirty="0" smtClean="0"/>
              <a:t> </a:t>
            </a:r>
            <a:r>
              <a:rPr lang="es-ES" dirty="0" err="1" smtClean="0"/>
              <a:t>responsibility</a:t>
            </a:r>
            <a:endParaRPr lang="es-ES" dirty="0" smtClean="0"/>
          </a:p>
          <a:p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funding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policies</a:t>
            </a:r>
            <a:endParaRPr lang="es-ES" dirty="0" smtClean="0"/>
          </a:p>
          <a:p>
            <a:r>
              <a:rPr lang="es-ES" dirty="0" err="1" smtClean="0"/>
              <a:t>Q</a:t>
            </a:r>
            <a:r>
              <a:rPr lang="es-ES" dirty="0" err="1" smtClean="0"/>
              <a:t>uality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Valuing</a:t>
            </a:r>
            <a:r>
              <a:rPr lang="es-ES" dirty="0" smtClean="0"/>
              <a:t> </a:t>
            </a:r>
            <a:r>
              <a:rPr lang="es-ES" dirty="0" err="1" smtClean="0"/>
              <a:t>teaching</a:t>
            </a:r>
            <a:r>
              <a:rPr lang="es-ES" dirty="0" smtClean="0"/>
              <a:t> </a:t>
            </a:r>
            <a:r>
              <a:rPr lang="es-ES" dirty="0" err="1" smtClean="0"/>
              <a:t>profession-</a:t>
            </a:r>
            <a:r>
              <a:rPr lang="es-ES" dirty="0" err="1" smtClean="0"/>
              <a:t>Teacher</a:t>
            </a:r>
            <a:r>
              <a:rPr lang="es-ES" dirty="0" smtClean="0"/>
              <a:t> </a:t>
            </a:r>
            <a:r>
              <a:rPr lang="es-ES" dirty="0" smtClean="0"/>
              <a:t>training</a:t>
            </a:r>
          </a:p>
          <a:p>
            <a:r>
              <a:rPr lang="es-ES" dirty="0" err="1" smtClean="0"/>
              <a:t>Curricula</a:t>
            </a:r>
            <a:endParaRPr lang="es-ES" dirty="0" smtClean="0"/>
          </a:p>
          <a:p>
            <a:r>
              <a:rPr lang="es-ES" dirty="0" err="1" smtClean="0"/>
              <a:t>Alliances</a:t>
            </a:r>
            <a:r>
              <a:rPr lang="es-ES" dirty="0" smtClean="0"/>
              <a:t> </a:t>
            </a:r>
            <a:r>
              <a:rPr lang="es-ES" dirty="0" smtClean="0"/>
              <a:t>-</a:t>
            </a:r>
            <a:r>
              <a:rPr lang="es-ES" dirty="0" err="1" smtClean="0"/>
              <a:t>education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endParaRPr lang="es-ES" dirty="0" smtClean="0"/>
          </a:p>
          <a:p>
            <a:r>
              <a:rPr lang="es-ES" dirty="0" err="1" smtClean="0"/>
              <a:t>Freedom</a:t>
            </a:r>
            <a:r>
              <a:rPr lang="es-ES" dirty="0" smtClean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association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rmAutofit/>
          </a:bodyPr>
          <a:lstStyle/>
          <a:p>
            <a:r>
              <a:rPr lang="es-ES" sz="5400" b="1" dirty="0" err="1" smtClean="0"/>
              <a:t>First</a:t>
            </a:r>
            <a:r>
              <a:rPr lang="es-ES" sz="5400" b="1" dirty="0" smtClean="0"/>
              <a:t> </a:t>
            </a:r>
            <a:r>
              <a:rPr lang="es-ES" sz="5400" b="1" dirty="0" err="1" smtClean="0"/>
              <a:t>Materials</a:t>
            </a:r>
            <a:r>
              <a:rPr lang="es-ES" sz="5400" b="1" dirty="0" smtClean="0"/>
              <a:t> </a:t>
            </a:r>
            <a:endParaRPr lang="es-ES" sz="5400" b="1" dirty="0"/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  <p:pic>
        <p:nvPicPr>
          <p:cNvPr id="12" name="11 Imagen" descr="modulos1y2_portada_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564904"/>
            <a:ext cx="2007801" cy="2636912"/>
          </a:xfrm>
          <a:prstGeom prst="rect">
            <a:avLst/>
          </a:prstGeom>
        </p:spPr>
      </p:pic>
      <p:pic>
        <p:nvPicPr>
          <p:cNvPr id="14" name="13 Imagen" descr="pedagogico_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060848"/>
            <a:ext cx="1652822" cy="2204864"/>
          </a:xfrm>
          <a:prstGeom prst="rect">
            <a:avLst/>
          </a:prstGeom>
        </p:spPr>
      </p:pic>
      <p:pic>
        <p:nvPicPr>
          <p:cNvPr id="15" name="14 Imagen" descr="pedagogico-por_we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1484784"/>
            <a:ext cx="1418553" cy="1892349"/>
          </a:xfrm>
          <a:prstGeom prst="rect">
            <a:avLst/>
          </a:prstGeom>
        </p:spPr>
      </p:pic>
      <p:pic>
        <p:nvPicPr>
          <p:cNvPr id="16" name="15 Imagen" descr="coyuntura-12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2852936"/>
            <a:ext cx="2365950" cy="306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HOW?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787208" cy="4525963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s-ES" dirty="0" smtClean="0"/>
              <a:t>Subregional </a:t>
            </a:r>
            <a:r>
              <a:rPr lang="es-ES" dirty="0" err="1" smtClean="0"/>
              <a:t>encounters</a:t>
            </a:r>
            <a:r>
              <a:rPr lang="es-ES" dirty="0" smtClean="0"/>
              <a:t>  2010 and 2013</a:t>
            </a:r>
          </a:p>
          <a:p>
            <a:pPr marL="514350" indent="-514350"/>
            <a:r>
              <a:rPr lang="es-ES" dirty="0" smtClean="0"/>
              <a:t>Regional </a:t>
            </a:r>
            <a:r>
              <a:rPr lang="es-ES" dirty="0" err="1" smtClean="0"/>
              <a:t>encounter</a:t>
            </a:r>
            <a:r>
              <a:rPr lang="es-ES" dirty="0" smtClean="0"/>
              <a:t> 2011and 2013</a:t>
            </a:r>
          </a:p>
          <a:p>
            <a:pPr marL="514350" indent="-514350"/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publication</a:t>
            </a:r>
            <a:endParaRPr lang="es-ES" dirty="0" smtClean="0"/>
          </a:p>
          <a:p>
            <a:pPr marL="514350" indent="-514350"/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Publication</a:t>
            </a:r>
            <a:endParaRPr lang="es-ES" dirty="0" smtClean="0"/>
          </a:p>
          <a:p>
            <a:pPr marL="514350" indent="-514350"/>
            <a:r>
              <a:rPr lang="es-ES" dirty="0" smtClean="0"/>
              <a:t>Video </a:t>
            </a:r>
          </a:p>
          <a:p>
            <a:pPr marL="514350" indent="-514350"/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available</a:t>
            </a:r>
            <a:endParaRPr lang="es-ES" dirty="0" smtClean="0"/>
          </a:p>
          <a:p>
            <a:pPr marL="514350" indent="-514350"/>
            <a:r>
              <a:rPr lang="es-ES" dirty="0" err="1" smtClean="0"/>
              <a:t>National</a:t>
            </a:r>
            <a:r>
              <a:rPr lang="es-ES" dirty="0" smtClean="0"/>
              <a:t>  </a:t>
            </a:r>
            <a:r>
              <a:rPr lang="es-ES" dirty="0" err="1" smtClean="0"/>
              <a:t>meetings</a:t>
            </a:r>
            <a:r>
              <a:rPr lang="es-ES" dirty="0" smtClean="0"/>
              <a:t>  2012  (</a:t>
            </a:r>
            <a:r>
              <a:rPr lang="es-ES" dirty="0" err="1" smtClean="0"/>
              <a:t>students</a:t>
            </a:r>
            <a:r>
              <a:rPr lang="es-ES" dirty="0" smtClean="0"/>
              <a:t>, </a:t>
            </a:r>
            <a:r>
              <a:rPr lang="es-ES" dirty="0" err="1" smtClean="0"/>
              <a:t>parents</a:t>
            </a:r>
            <a:r>
              <a:rPr lang="es-ES" dirty="0" smtClean="0"/>
              <a:t>,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NGO´s</a:t>
            </a:r>
            <a:r>
              <a:rPr lang="es-ES" dirty="0" smtClean="0"/>
              <a:t>, </a:t>
            </a:r>
            <a:r>
              <a:rPr lang="es-ES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media)</a:t>
            </a:r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Pedagogic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</a:t>
            </a:r>
            <a:r>
              <a:rPr lang="es-ES" dirty="0" err="1" smtClean="0"/>
              <a:t>identity</a:t>
            </a:r>
            <a:endParaRPr lang="es-ES" dirty="0"/>
          </a:p>
        </p:txBody>
      </p:sp>
      <p:pic>
        <p:nvPicPr>
          <p:cNvPr id="4" name="3 Marcador de contenido" descr="materiales_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618" y="1844824"/>
            <a:ext cx="8836382" cy="37444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america_comiteregi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1384399" cy="1728192"/>
          </a:xfrm>
          <a:prstGeom prst="rect">
            <a:avLst/>
          </a:prstGeom>
        </p:spPr>
      </p:pic>
      <p:pic>
        <p:nvPicPr>
          <p:cNvPr id="5" name="4 Imagen" descr="cur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230042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92688" cy="1143000"/>
          </a:xfrm>
        </p:spPr>
        <p:txBody>
          <a:bodyPr>
            <a:normAutofit/>
          </a:bodyPr>
          <a:lstStyle/>
          <a:p>
            <a:r>
              <a:rPr lang="es-ES" sz="6000" dirty="0" err="1" smtClean="0"/>
              <a:t>Other</a:t>
            </a:r>
            <a:r>
              <a:rPr lang="es-ES" sz="6000" dirty="0" smtClean="0"/>
              <a:t> </a:t>
            </a:r>
            <a:r>
              <a:rPr lang="es-ES" sz="6000" dirty="0" err="1" smtClean="0"/>
              <a:t>strategies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32645"/>
            <a:ext cx="5616624" cy="2652539"/>
          </a:xfrm>
        </p:spPr>
        <p:txBody>
          <a:bodyPr>
            <a:normAutofit/>
          </a:bodyPr>
          <a:lstStyle/>
          <a:p>
            <a:r>
              <a:rPr lang="es-ES" dirty="0" err="1" smtClean="0">
                <a:latin typeface="Arial Rounded MT Bold" pitchFamily="34" charset="0"/>
              </a:rPr>
              <a:t>Women</a:t>
            </a:r>
            <a:r>
              <a:rPr lang="es-ES" dirty="0" smtClean="0">
                <a:latin typeface="Arial Rounded MT Bold" pitchFamily="34" charset="0"/>
              </a:rPr>
              <a:t> </a:t>
            </a:r>
            <a:r>
              <a:rPr lang="es-ES" dirty="0" err="1" smtClean="0">
                <a:latin typeface="Arial Rounded MT Bold" pitchFamily="34" charset="0"/>
              </a:rPr>
              <a:t>network</a:t>
            </a:r>
            <a:endParaRPr lang="es-ES" dirty="0" smtClean="0">
              <a:latin typeface="Arial Rounded MT Bold" pitchFamily="34" charset="0"/>
            </a:endParaRPr>
          </a:p>
          <a:p>
            <a:r>
              <a:rPr lang="es-ES" dirty="0" err="1" smtClean="0">
                <a:latin typeface="Arial Rounded MT Bold" pitchFamily="34" charset="0"/>
              </a:rPr>
              <a:t>Higher</a:t>
            </a:r>
            <a:r>
              <a:rPr lang="es-ES" dirty="0" smtClean="0">
                <a:latin typeface="Arial Rounded MT Bold" pitchFamily="34" charset="0"/>
              </a:rPr>
              <a:t> </a:t>
            </a:r>
            <a:r>
              <a:rPr lang="es-ES" dirty="0" err="1" smtClean="0">
                <a:latin typeface="Arial Rounded MT Bold" pitchFamily="34" charset="0"/>
              </a:rPr>
              <a:t>education</a:t>
            </a:r>
            <a:endParaRPr lang="es-ES" dirty="0" smtClean="0">
              <a:latin typeface="Arial Rounded MT Bold" pitchFamily="34" charset="0"/>
            </a:endParaRPr>
          </a:p>
          <a:p>
            <a:r>
              <a:rPr lang="es-ES" dirty="0" smtClean="0">
                <a:latin typeface="Arial Rounded MT Bold" pitchFamily="34" charset="0"/>
              </a:rPr>
              <a:t>LGBT</a:t>
            </a:r>
          </a:p>
          <a:p>
            <a:r>
              <a:rPr lang="es-ES" dirty="0" err="1" smtClean="0">
                <a:latin typeface="Arial Rounded MT Bold" pitchFamily="34" charset="0"/>
              </a:rPr>
              <a:t>Indigenous</a:t>
            </a:r>
            <a:r>
              <a:rPr lang="es-ES" dirty="0" smtClean="0">
                <a:latin typeface="Arial Rounded MT Bold" pitchFamily="34" charset="0"/>
              </a:rPr>
              <a:t> 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3 Imagen" descr="ie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8992" y="0"/>
            <a:ext cx="1107504" cy="1107504"/>
          </a:xfrm>
          <a:prstGeom prst="rect">
            <a:avLst/>
          </a:prstGeom>
        </p:spPr>
      </p:pic>
      <p:pic>
        <p:nvPicPr>
          <p:cNvPr id="6" name="5 Imagen" descr="raya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82132"/>
            <a:ext cx="9144000" cy="1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Challenge</a:t>
            </a:r>
            <a:r>
              <a:rPr lang="es-ES" dirty="0" smtClean="0"/>
              <a:t>: Cable a tierra</a:t>
            </a:r>
            <a:endParaRPr lang="es-ES" dirty="0"/>
          </a:p>
        </p:txBody>
      </p:sp>
      <p:pic>
        <p:nvPicPr>
          <p:cNvPr id="4" name="3 Marcador de contenido" descr="cabeate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I Document" ma:contentTypeID="0x010100AA2F8202531E2B479DC903BD7BCD5C3F00E04239BAE3CFF643A8203BF81E96DC51" ma:contentTypeVersion="53" ma:contentTypeDescription="" ma:contentTypeScope="" ma:versionID="3ecdb67ee59564c7ec43419591cb38be">
  <xsd:schema xmlns:xsd="http://www.w3.org/2001/XMLSchema" xmlns:xs="http://www.w3.org/2001/XMLSchema" xmlns:p="http://schemas.microsoft.com/office/2006/metadata/properties" xmlns:ns2="db13979b-e751-4565-a77b-71e7edb4f069" targetNamespace="http://schemas.microsoft.com/office/2006/metadata/properties" ma:root="true" ma:fieldsID="68c9f9e723ff3b8d29c1e4b1699411ec" ns2:_="">
    <xsd:import namespace="db13979b-e751-4565-a77b-71e7edb4f069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DocumentLanguage" minOccurs="0"/>
                <xsd:element ref="ns2:AvailableOnWebsite" minOccurs="0"/>
                <xsd:element ref="ns2:EIRegion" minOccurs="0"/>
                <xsd:element ref="ns2:EIUnit" minOccurs="0"/>
                <xsd:element ref="ns2:EIOrgan" minOccurs="0"/>
                <xsd:element ref="ns2:EI_x0020_Event" minOccurs="0"/>
                <xsd:element ref="ns2:EITopic" minOccurs="0"/>
                <xsd:element ref="ns2:DocumentSource" minOccurs="0"/>
                <xsd:element ref="ns2:EITermbaseTaxHTField0" minOccurs="0"/>
                <xsd:element ref="ns2:TaxCatchAll" minOccurs="0"/>
                <xsd:element ref="ns2:TaxCatchAllLabel" minOccurs="0"/>
                <xsd:element ref="ns2:l360261a294540c48d9b0fdee2fb1d22" minOccurs="0"/>
                <xsd:element ref="ns2:hd0be951f11940a08013d67eec6505c8" minOccurs="0"/>
                <xsd:element ref="ns2:o79ce48fd8d44e5eaac3fd0fc82a2951" minOccurs="0"/>
                <xsd:element ref="ns2:kd7281ab553349538e0242a0ee89a9e1" minOccurs="0"/>
                <xsd:element ref="ns2:i64256cf79b641ea809ba8b9a806956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979b-e751-4565-a77b-71e7edb4f069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scription="EI document date." ma:format="DateOnly" ma:internalName="Date">
      <xsd:simpleType>
        <xsd:restriction base="dms:DateTime"/>
      </xsd:simpleType>
    </xsd:element>
    <xsd:element name="DocumentLanguage" ma:index="5" nillable="true" ma:displayName="Document Language" ma:default="English" ma:format="RadioButtons" ma:internalName="DocumentLanguage">
      <xsd:simpleType>
        <xsd:restriction base="dms:Choice">
          <xsd:enumeration value="English"/>
          <xsd:enumeration value="French"/>
          <xsd:enumeration value="Spanish"/>
          <xsd:enumeration value="Other"/>
          <xsd:enumeration value="Multiple"/>
        </xsd:restriction>
      </xsd:simpleType>
    </xsd:element>
    <xsd:element name="AvailableOnWebsite" ma:index="6" nillable="true" ma:displayName="Available On Website" ma:default="1" ma:description="Make this document available on the public EI website." ma:internalName="AvailableOnWebsite">
      <xsd:simpleType>
        <xsd:restriction base="dms:Boolean"/>
      </xsd:simpleType>
    </xsd:element>
    <xsd:element name="EIRegion" ma:index="7" nillable="true" ma:displayName="EI Region" ma:description="Education International region." ma:hidden="true" ma:list="{29c7dc5d-89a6-4101-a71e-0c6c975a07cf}" ma:internalName="EIRegio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Unit" ma:index="8" nillable="true" ma:displayName="EI Unit" ma:hidden="true" ma:list="068bb678-3c6d-45ba-97bd-4f06a914f196" ma:internalName="EIUnit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Organ" ma:index="9" nillable="true" ma:displayName="EI Group" ma:hidden="true" ma:list="{2698a646-4c05-4ac8-9e4f-4a88bcd5d2e2}" ma:internalName="EIOrga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_x0020_Event" ma:index="11" nillable="true" ma:displayName="EI Event" ma:hidden="true" ma:list="{0292d145-1b29-4696-ba3c-d4afe19ee511}" ma:internalName="EI_x0020_Event" ma:readOnly="false" ma:showField="EventTitleForChoiceDropdown" ma:web="db13979b-e751-4565-a77b-71e7edb4f069">
      <xsd:simpleType>
        <xsd:restriction base="dms:Lookup"/>
      </xsd:simpleType>
    </xsd:element>
    <xsd:element name="EITopic" ma:index="12" nillable="true" ma:displayName="EI Topic" ma:hidden="true" ma:list="dd9f5b98-3a89-4125-b977-90d82d0197dd" ma:internalName="EITopic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Source" ma:index="13" nillable="true" ma:displayName="Document Source" ma:description="Organisation which issued the document." ma:list="{49ba241f-8346-4576-b9e1-b1a7b41f86e8}" ma:internalName="DocumentSource" ma:showField="Title" ma:web="db13979b-e751-4565-a77b-71e7edb4f069">
      <xsd:simpleType>
        <xsd:restriction base="dms:Lookup"/>
      </xsd:simpleType>
    </xsd:element>
    <xsd:element name="EITermbaseTaxHTField0" ma:index="19" nillable="true" ma:taxonomy="true" ma:internalName="EITermbaseTaxHTField0" ma:taxonomyFieldName="EITermbase" ma:displayName="EIDocType" ma:readOnly="false" ma:default="" ma:fieldId="{58649bc0-05b1-4c82-b72c-a96912b32633}" ma:taxonomyMulti="true" ma:sspId="0af2f461-2480-4a31-ac78-b054563ee389" ma:termSetId="2591b47b-c34c-4ee1-a350-73f6d52a178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e31c9898-5599-4d3d-bde2-aae45224e11b}" ma:internalName="TaxCatchAll" ma:showField="CatchAllData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31c9898-5599-4d3d-bde2-aae45224e11b}" ma:internalName="TaxCatchAllLabel" ma:readOnly="true" ma:showField="CatchAllDataLabel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360261a294540c48d9b0fdee2fb1d22" ma:index="23" nillable="true" ma:taxonomy="true" ma:internalName="l360261a294540c48d9b0fdee2fb1d22" ma:taxonomyFieldName="EIEvent" ma:displayName="EIEvent" ma:default="" ma:fieldId="{5360261a-2945-40c4-8d9b-0fdee2fb1d22}" ma:taxonomyMulti="true" ma:sspId="0af2f461-2480-4a31-ac78-b054563ee389" ma:termSetId="46d855b6-eb13-4760-91d1-66f27ae7dc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d0be951f11940a08013d67eec6505c8" ma:index="25" nillable="true" ma:taxonomy="true" ma:internalName="hd0be951f11940a08013d67eec6505c8" ma:taxonomyFieldName="EIUnit1" ma:displayName="EIUnit" ma:readOnly="false" ma:default="" ma:fieldId="{1d0be951-f119-40a0-8013-d67eec6505c8}" ma:taxonomyMulti="true" ma:sspId="0af2f461-2480-4a31-ac78-b054563ee389" ma:termSetId="5f7ca6b7-bc5d-4a29-b9c5-9d61f96be7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9ce48fd8d44e5eaac3fd0fc82a2951" ma:index="27" nillable="true" ma:taxonomy="true" ma:internalName="o79ce48fd8d44e5eaac3fd0fc82a2951" ma:taxonomyFieldName="EIGroup" ma:displayName="EIGroup" ma:default="" ma:fieldId="{879ce48f-d8d4-4e5e-aac3-fd0fc82a2951}" ma:taxonomyMulti="true" ma:sspId="0af2f461-2480-4a31-ac78-b054563ee389" ma:termSetId="1e97bc08-ae7e-4277-9be6-12765f62b2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7281ab553349538e0242a0ee89a9e1" ma:index="29" nillable="true" ma:taxonomy="true" ma:internalName="kd7281ab553349538e0242a0ee89a9e1" ma:taxonomyFieldName="EITopic1" ma:displayName="EITopic" ma:default="" ma:fieldId="{4d7281ab-5533-4953-8e02-42a0ee89a9e1}" ma:taxonomyMulti="true" ma:sspId="0af2f461-2480-4a31-ac78-b054563ee389" ma:termSetId="e2436a82-f458-4e28-a4e0-fa06e0b95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4256cf79b641ea809ba8b9a8069568" ma:index="31" nillable="true" ma:taxonomy="true" ma:internalName="i64256cf79b641ea809ba8b9a8069568" ma:taxonomyFieldName="EIRegion1" ma:displayName="EIRegion" ma:default="" ma:fieldId="{264256cf-79b6-41ea-809b-a8b9a8069568}" ma:taxonomyMulti="true" ma:sspId="0af2f461-2480-4a31-ac78-b054563ee389" ma:termSetId="126f87e2-8982-4d73-8d0c-1d6ec05017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>http://portal/_cts/EIDocument/8b5470c660bc9b5ccustomXsn.xsn</xsnLocation>
  <cached>True</cached>
  <openByDefault>True</openByDefault>
  <xsnScope>http://portal</xsnScope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IUnit xmlns="db13979b-e751-4565-a77b-71e7edb4f069"/>
    <l360261a294540c48d9b0fdee2fb1d22 xmlns="db13979b-e751-4565-a77b-71e7edb4f069">
      <Terms xmlns="http://schemas.microsoft.com/office/infopath/2007/PartnerControls"/>
    </l360261a294540c48d9b0fdee2fb1d22>
    <EIRegion xmlns="db13979b-e751-4565-a77b-71e7edb4f069"/>
    <AvailableOnWebsite xmlns="db13979b-e751-4565-a77b-71e7edb4f069">true</AvailableOnWebsite>
    <EIOrgan xmlns="db13979b-e751-4565-a77b-71e7edb4f069"/>
    <EI_x0020_Event xmlns="db13979b-e751-4565-a77b-71e7edb4f069" xsi:nil="true"/>
    <kd7281ab553349538e0242a0ee89a9e1 xmlns="db13979b-e751-4565-a77b-71e7edb4f069">
      <Terms xmlns="http://schemas.microsoft.com/office/infopath/2007/PartnerControls"/>
    </kd7281ab553349538e0242a0ee89a9e1>
    <i64256cf79b641ea809ba8b9a8069568 xmlns="db13979b-e751-4565-a77b-71e7edb4f069">
      <Terms xmlns="http://schemas.microsoft.com/office/infopath/2007/PartnerControls"/>
    </i64256cf79b641ea809ba8b9a8069568>
    <EITopic xmlns="db13979b-e751-4565-a77b-71e7edb4f069"/>
    <DocumentSource xmlns="db13979b-e751-4565-a77b-71e7edb4f069" xsi:nil="true"/>
    <DocumentLanguage xmlns="db13979b-e751-4565-a77b-71e7edb4f069">English</DocumentLanguage>
    <o79ce48fd8d44e5eaac3fd0fc82a2951 xmlns="db13979b-e751-4565-a77b-71e7edb4f069">
      <Terms xmlns="http://schemas.microsoft.com/office/infopath/2007/PartnerControls"/>
    </o79ce48fd8d44e5eaac3fd0fc82a2951>
    <EITermbaseTaxHTField0 xmlns="db13979b-e751-4565-a77b-71e7edb4f069">
      <Terms xmlns="http://schemas.microsoft.com/office/infopath/2007/PartnerControls"/>
    </EITermbaseTaxHTField0>
    <TaxCatchAll xmlns="db13979b-e751-4565-a77b-71e7edb4f069"/>
    <Date xmlns="db13979b-e751-4565-a77b-71e7edb4f069" xsi:nil="true"/>
    <hd0be951f11940a08013d67eec6505c8 xmlns="db13979b-e751-4565-a77b-71e7edb4f069">
      <Terms xmlns="http://schemas.microsoft.com/office/infopath/2007/PartnerControls"/>
    </hd0be951f11940a08013d67eec6505c8>
  </documentManagement>
</p:properties>
</file>

<file path=customXml/itemProps1.xml><?xml version="1.0" encoding="utf-8"?>
<ds:datastoreItem xmlns:ds="http://schemas.openxmlformats.org/officeDocument/2006/customXml" ds:itemID="{A66177B1-FBD2-487E-A386-5368C7B3CD93}"/>
</file>

<file path=customXml/itemProps2.xml><?xml version="1.0" encoding="utf-8"?>
<ds:datastoreItem xmlns:ds="http://schemas.openxmlformats.org/officeDocument/2006/customXml" ds:itemID="{4001D0DC-C74A-435E-80F2-C02A9D4E5080}"/>
</file>

<file path=customXml/itemProps3.xml><?xml version="1.0" encoding="utf-8"?>
<ds:datastoreItem xmlns:ds="http://schemas.openxmlformats.org/officeDocument/2006/customXml" ds:itemID="{A54653CD-E42B-4A28-A9D9-8D01904FCB2A}"/>
</file>

<file path=customXml/itemProps4.xml><?xml version="1.0" encoding="utf-8"?>
<ds:datastoreItem xmlns:ds="http://schemas.openxmlformats.org/officeDocument/2006/customXml" ds:itemID="{E8E76743-0994-4F06-9D03-B24872A84D65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136</Words>
  <Application>Microsoft Office PowerPoint</Application>
  <PresentationFormat>Presentación en pantalla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MQE 2013</vt:lpstr>
      <vt:lpstr>Pedagogic Movement </vt:lpstr>
      <vt:lpstr>Diapositiva 3</vt:lpstr>
      <vt:lpstr>Main issues raised</vt:lpstr>
      <vt:lpstr>First Materials </vt:lpstr>
      <vt:lpstr>HOW?</vt:lpstr>
      <vt:lpstr>Pedagogic movement identity</vt:lpstr>
      <vt:lpstr>Other strategies</vt:lpstr>
      <vt:lpstr>Challenge: Cable a tierra</vt:lpstr>
      <vt:lpstr>Challenges</vt:lpstr>
      <vt:lpstr>Results</vt:lpstr>
      <vt:lpstr>Muchas Gracias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 Francia</dc:creator>
  <cp:lastModifiedBy>gabriela.bonilla</cp:lastModifiedBy>
  <cp:revision>35</cp:revision>
  <dcterms:created xsi:type="dcterms:W3CDTF">2012-11-21T17:21:22Z</dcterms:created>
  <dcterms:modified xsi:type="dcterms:W3CDTF">2013-06-06T08:23:06Z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0x010100AA2F8202531E2B479DC903BD7BCD5C3F00E04239BAE3CFF643A8203BF81E96DC51</vt:lpwstr>
  </property>
</Properties>
</file>