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6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6" Type="http://schemas.openxmlformats.org/officeDocument/2006/relationships/customXml" Target="../customXml/item1.xml"/><Relationship Id="rId21" Type="http://schemas.openxmlformats.org/officeDocument/2006/relationships/printerSettings" Target="printerSettings/printerSettings1.bin"/><Relationship Id="rId3" Type="http://schemas.openxmlformats.org/officeDocument/2006/relationships/slide" Target="slides/slide2.xml"/><Relationship Id="rId2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notesMaster" Target="notesMasters/notesMaster1.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4.xml"/><Relationship Id="rId24" Type="http://schemas.openxmlformats.org/officeDocument/2006/relationships/theme" Target="theme/them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viewProps" Target="viewProps.xml"/><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presProps" Target="presProps.xml"/><Relationship Id="rId14" Type="http://schemas.openxmlformats.org/officeDocument/2006/relationships/slide" Target="slides/slide13.xml"/><Relationship Id="rId4" Type="http://schemas.openxmlformats.org/officeDocument/2006/relationships/slide" Target="slides/slide3.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file:///\\ei-ie.local\usersetuce\kirstfinn\documents\Min%20survey%20mappe\Copy%20of%20Survey%20crisis.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i-ie.local\data\ei\headoffice\etuce\ETUCE%20activities\2012%20Activities\2012.06%20Teachers'%20education%20-%20Crisis%202%20Survey\Analyses\1.%20Analyses%20-%20Inititi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GB"/>
            </a:pPr>
            <a:r>
              <a:rPr lang="en-US" sz="2000" dirty="0">
                <a:latin typeface="Georgia" pitchFamily="18" charset="0"/>
              </a:rPr>
              <a:t>Examples on cuts in educational budgets </a:t>
            </a:r>
          </a:p>
          <a:p>
            <a:pPr>
              <a:defRPr lang="en-GB"/>
            </a:pPr>
            <a:r>
              <a:rPr lang="en-US" sz="2000" dirty="0">
                <a:latin typeface="Georgia" pitchFamily="18" charset="0"/>
              </a:rPr>
              <a:t>2008 - 2012</a:t>
            </a:r>
          </a:p>
        </c:rich>
      </c:tx>
      <c:layout>
        <c:manualLayout>
          <c:xMode val="edge"/>
          <c:yMode val="edge"/>
          <c:x val="0.171851851851852"/>
          <c:y val="0.091710758377425"/>
        </c:manualLayout>
      </c:layout>
      <c:overlay val="0"/>
    </c:title>
    <c:autoTitleDeleted val="0"/>
    <c:plotArea>
      <c:layout>
        <c:manualLayout>
          <c:layoutTarget val="inner"/>
          <c:xMode val="edge"/>
          <c:yMode val="edge"/>
          <c:x val="0.0849607226658506"/>
          <c:y val="0.194803514144065"/>
          <c:w val="0.89619357650965"/>
          <c:h val="0.506106007582386"/>
        </c:manualLayout>
      </c:layout>
      <c:barChart>
        <c:barDir val="col"/>
        <c:grouping val="clustered"/>
        <c:varyColors val="0"/>
        <c:ser>
          <c:idx val="0"/>
          <c:order val="0"/>
          <c:invertIfNegative val="0"/>
          <c:dLbls>
            <c:dLbl>
              <c:idx val="2"/>
              <c:layout/>
              <c:tx>
                <c:rich>
                  <a:bodyPr/>
                  <a:lstStyle/>
                  <a:p>
                    <a:r>
                      <a:rPr lang="en-US"/>
                      <a:t>27,5%</a:t>
                    </a:r>
                  </a:p>
                </c:rich>
              </c:tx>
              <c:showLegendKey val="0"/>
              <c:showVal val="1"/>
              <c:showCatName val="0"/>
              <c:showSerName val="0"/>
              <c:showPercent val="0"/>
              <c:showBubbleSize val="0"/>
            </c:dLbl>
            <c:dLbl>
              <c:idx val="4"/>
              <c:layout/>
              <c:tx>
                <c:rich>
                  <a:bodyPr/>
                  <a:lstStyle/>
                  <a:p>
                    <a:r>
                      <a:rPr lang="en-US"/>
                      <a:t>16,6%</a:t>
                    </a:r>
                  </a:p>
                </c:rich>
              </c:tx>
              <c:showLegendKey val="0"/>
              <c:showVal val="1"/>
              <c:showCatName val="0"/>
              <c:showSerName val="0"/>
              <c:showPercent val="0"/>
              <c:showBubbleSize val="0"/>
            </c:dLbl>
            <c:dLbl>
              <c:idx val="11"/>
              <c:layout/>
              <c:tx>
                <c:rich>
                  <a:bodyPr/>
                  <a:lstStyle/>
                  <a:p>
                    <a:r>
                      <a:rPr lang="en-US"/>
                      <a:t>8,15%</a:t>
                    </a:r>
                  </a:p>
                </c:rich>
              </c:tx>
              <c:showLegendKey val="0"/>
              <c:showVal val="1"/>
              <c:showCatName val="0"/>
              <c:showSerName val="0"/>
              <c:showPercent val="0"/>
              <c:showBubbleSize val="0"/>
            </c:dLbl>
            <c:dLbl>
              <c:idx val="12"/>
              <c:layout/>
              <c:tx>
                <c:rich>
                  <a:bodyPr/>
                  <a:lstStyle/>
                  <a:p>
                    <a:r>
                      <a:rPr lang="en-US"/>
                      <a:t>7,25%</a:t>
                    </a:r>
                  </a:p>
                </c:rich>
              </c:tx>
              <c:showLegendKey val="0"/>
              <c:showVal val="1"/>
              <c:showCatName val="0"/>
              <c:showSerName val="0"/>
              <c:showPercent val="0"/>
              <c:showBubbleSize val="0"/>
            </c:dLbl>
            <c:dLbl>
              <c:idx val="14"/>
              <c:layout/>
              <c:tx>
                <c:rich>
                  <a:bodyPr/>
                  <a:lstStyle/>
                  <a:p>
                    <a:r>
                      <a:rPr lang="en-US"/>
                      <a:t>4,6%</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'Cuts 2'!$G$77:$G$92</c:f>
              <c:strCache>
                <c:ptCount val="16"/>
                <c:pt idx="0">
                  <c:v>Latvia</c:v>
                </c:pt>
                <c:pt idx="1">
                  <c:v>Romania</c:v>
                </c:pt>
                <c:pt idx="2">
                  <c:v>Hungary</c:v>
                </c:pt>
                <c:pt idx="3">
                  <c:v>Greece</c:v>
                </c:pt>
                <c:pt idx="4">
                  <c:v>Cyprus</c:v>
                </c:pt>
                <c:pt idx="5">
                  <c:v>Iceland</c:v>
                </c:pt>
                <c:pt idx="6">
                  <c:v>UK</c:v>
                </c:pt>
                <c:pt idx="7">
                  <c:v>Czech Republic</c:v>
                </c:pt>
                <c:pt idx="8">
                  <c:v>Ireland</c:v>
                </c:pt>
                <c:pt idx="9">
                  <c:v>Montenegro</c:v>
                </c:pt>
                <c:pt idx="10">
                  <c:v>Spain</c:v>
                </c:pt>
                <c:pt idx="11">
                  <c:v>Lithuania</c:v>
                </c:pt>
                <c:pt idx="12">
                  <c:v>France</c:v>
                </c:pt>
                <c:pt idx="13">
                  <c:v>Italy</c:v>
                </c:pt>
                <c:pt idx="14">
                  <c:v>Croatia</c:v>
                </c:pt>
                <c:pt idx="15">
                  <c:v>Belgium</c:v>
                </c:pt>
              </c:strCache>
            </c:strRef>
          </c:cat>
          <c:val>
            <c:numRef>
              <c:f>'Cuts 2'!$H$77:$H$92</c:f>
              <c:numCache>
                <c:formatCode>0%</c:formatCode>
                <c:ptCount val="16"/>
                <c:pt idx="0">
                  <c:v>0.55</c:v>
                </c:pt>
                <c:pt idx="1">
                  <c:v>0.5</c:v>
                </c:pt>
                <c:pt idx="2" formatCode="#,000%">
                  <c:v>0.275</c:v>
                </c:pt>
                <c:pt idx="3">
                  <c:v>0.2</c:v>
                </c:pt>
                <c:pt idx="4" formatCode="#,000%">
                  <c:v>0.166</c:v>
                </c:pt>
                <c:pt idx="5">
                  <c:v>0.15</c:v>
                </c:pt>
                <c:pt idx="6">
                  <c:v>0.115</c:v>
                </c:pt>
                <c:pt idx="7">
                  <c:v>0.1</c:v>
                </c:pt>
                <c:pt idx="8">
                  <c:v>0.1</c:v>
                </c:pt>
                <c:pt idx="9">
                  <c:v>0.1</c:v>
                </c:pt>
                <c:pt idx="10">
                  <c:v>0.096</c:v>
                </c:pt>
                <c:pt idx="11" formatCode="#,000%">
                  <c:v>0.0815</c:v>
                </c:pt>
                <c:pt idx="12" formatCode="#,000%">
                  <c:v>0.0725</c:v>
                </c:pt>
                <c:pt idx="13">
                  <c:v>0.05</c:v>
                </c:pt>
                <c:pt idx="14" formatCode="#,000%">
                  <c:v>0.046</c:v>
                </c:pt>
                <c:pt idx="15">
                  <c:v>0.02</c:v>
                </c:pt>
              </c:numCache>
            </c:numRef>
          </c:val>
        </c:ser>
        <c:dLbls>
          <c:showLegendKey val="0"/>
          <c:showVal val="0"/>
          <c:showCatName val="0"/>
          <c:showSerName val="0"/>
          <c:showPercent val="0"/>
          <c:showBubbleSize val="0"/>
        </c:dLbls>
        <c:gapWidth val="150"/>
        <c:axId val="414038968"/>
        <c:axId val="413838328"/>
      </c:barChart>
      <c:catAx>
        <c:axId val="414038968"/>
        <c:scaling>
          <c:orientation val="minMax"/>
        </c:scaling>
        <c:delete val="0"/>
        <c:axPos val="b"/>
        <c:majorTickMark val="out"/>
        <c:minorTickMark val="none"/>
        <c:tickLblPos val="nextTo"/>
        <c:txPr>
          <a:bodyPr/>
          <a:lstStyle/>
          <a:p>
            <a:pPr>
              <a:defRPr lang="en-GB"/>
            </a:pPr>
            <a:endParaRPr lang="en-US"/>
          </a:p>
        </c:txPr>
        <c:crossAx val="413838328"/>
        <c:crosses val="autoZero"/>
        <c:auto val="1"/>
        <c:lblAlgn val="ctr"/>
        <c:lblOffset val="100"/>
        <c:noMultiLvlLbl val="0"/>
      </c:catAx>
      <c:valAx>
        <c:axId val="413838328"/>
        <c:scaling>
          <c:orientation val="minMax"/>
        </c:scaling>
        <c:delete val="0"/>
        <c:axPos val="l"/>
        <c:majorGridlines>
          <c:spPr>
            <a:ln>
              <a:noFill/>
            </a:ln>
          </c:spPr>
        </c:majorGridlines>
        <c:numFmt formatCode="0%" sourceLinked="1"/>
        <c:majorTickMark val="out"/>
        <c:minorTickMark val="none"/>
        <c:tickLblPos val="nextTo"/>
        <c:txPr>
          <a:bodyPr/>
          <a:lstStyle/>
          <a:p>
            <a:pPr>
              <a:defRPr lang="en-GB"/>
            </a:pPr>
            <a:endParaRPr lang="en-US"/>
          </a:p>
        </c:txPr>
        <c:crossAx val="41403896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a:latin typeface="Georgia" pitchFamily="18" charset="0"/>
              </a:rPr>
              <a:t>To what extent have </a:t>
            </a:r>
            <a:r>
              <a:rPr lang="en-US" sz="2000" dirty="0">
                <a:solidFill>
                  <a:srgbClr val="FF0000"/>
                </a:solidFill>
                <a:latin typeface="Georgia" pitchFamily="18" charset="0"/>
              </a:rPr>
              <a:t>state subsidies </a:t>
            </a:r>
            <a:r>
              <a:rPr lang="en-US" sz="2000" dirty="0">
                <a:latin typeface="Georgia" pitchFamily="18" charset="0"/>
              </a:rPr>
              <a:t>been cut for initial teacher education institutions / faculties since 2008?</a:t>
            </a:r>
          </a:p>
        </c:rich>
      </c:tx>
      <c:layout>
        <c:manualLayout>
          <c:xMode val="edge"/>
          <c:yMode val="edge"/>
          <c:x val="0.133568561617462"/>
          <c:y val="0.0236446623793635"/>
        </c:manualLayout>
      </c:layout>
      <c:overlay val="0"/>
    </c:title>
    <c:autoTitleDeleted val="0"/>
    <c:plotArea>
      <c:layout/>
      <c:barChart>
        <c:barDir val="col"/>
        <c:grouping val="clustered"/>
        <c:varyColors val="0"/>
        <c:ser>
          <c:idx val="0"/>
          <c:order val="0"/>
          <c:tx>
            <c:strRef>
              <c:f>'Initial 9 - cut'!$B$17</c:f>
              <c:strCache>
                <c:ptCount val="1"/>
                <c:pt idx="0">
                  <c:v>In what extent have state subsidies been cut for initial teacher education institutions / faculties since 2008?</c:v>
                </c:pt>
              </c:strCache>
            </c:strRef>
          </c:tx>
          <c:spPr>
            <a:solidFill>
              <a:srgbClr val="0070C0"/>
            </a:solidFill>
          </c:spPr>
          <c:invertIfNegative val="0"/>
          <c:dLbls>
            <c:dLbl>
              <c:idx val="2"/>
              <c:layout>
                <c:manualLayout>
                  <c:x val="0.0"/>
                  <c:y val="-0.0227906526022618"/>
                </c:manualLayout>
              </c:layout>
              <c:showLegendKey val="0"/>
              <c:showVal val="1"/>
              <c:showCatName val="0"/>
              <c:showSerName val="0"/>
              <c:showPercent val="0"/>
              <c:showBubbleSize val="0"/>
            </c:dLbl>
            <c:txPr>
              <a:bodyPr/>
              <a:lstStyle/>
              <a:p>
                <a:pPr>
                  <a:defRPr sz="1100" b="1">
                    <a:solidFill>
                      <a:srgbClr val="FF0000"/>
                    </a:solidFill>
                  </a:defRPr>
                </a:pPr>
                <a:endParaRPr lang="en-US"/>
              </a:p>
            </c:txPr>
            <c:showLegendKey val="0"/>
            <c:showVal val="1"/>
            <c:showCatName val="0"/>
            <c:showSerName val="0"/>
            <c:showPercent val="0"/>
            <c:showBubbleSize val="0"/>
            <c:showLeaderLines val="0"/>
          </c:dLbls>
          <c:cat>
            <c:strRef>
              <c:f>'Initial 9 - cut'!$A$18:$A$22</c:f>
              <c:strCache>
                <c:ptCount val="5"/>
                <c:pt idx="0">
                  <c:v>BE</c:v>
                </c:pt>
                <c:pt idx="1">
                  <c:v>LT</c:v>
                </c:pt>
                <c:pt idx="2">
                  <c:v>UK</c:v>
                </c:pt>
                <c:pt idx="3">
                  <c:v>RO - higher education</c:v>
                </c:pt>
                <c:pt idx="4">
                  <c:v>LV</c:v>
                </c:pt>
              </c:strCache>
            </c:strRef>
          </c:cat>
          <c:val>
            <c:numRef>
              <c:f>'Initial 9 - cut'!$B$18:$B$22</c:f>
              <c:numCache>
                <c:formatCode>0%</c:formatCode>
                <c:ptCount val="5"/>
                <c:pt idx="0">
                  <c:v>0.02</c:v>
                </c:pt>
                <c:pt idx="1">
                  <c:v>0.1</c:v>
                </c:pt>
                <c:pt idx="2" formatCode="#,000%">
                  <c:v>0.135</c:v>
                </c:pt>
                <c:pt idx="3">
                  <c:v>0.3</c:v>
                </c:pt>
                <c:pt idx="4">
                  <c:v>0.5</c:v>
                </c:pt>
              </c:numCache>
            </c:numRef>
          </c:val>
        </c:ser>
        <c:dLbls>
          <c:showLegendKey val="0"/>
          <c:showVal val="0"/>
          <c:showCatName val="0"/>
          <c:showSerName val="0"/>
          <c:showPercent val="0"/>
          <c:showBubbleSize val="0"/>
        </c:dLbls>
        <c:gapWidth val="150"/>
        <c:axId val="413183656"/>
        <c:axId val="413182104"/>
      </c:barChart>
      <c:catAx>
        <c:axId val="413183656"/>
        <c:scaling>
          <c:orientation val="minMax"/>
        </c:scaling>
        <c:delete val="0"/>
        <c:axPos val="b"/>
        <c:majorTickMark val="out"/>
        <c:minorTickMark val="none"/>
        <c:tickLblPos val="nextTo"/>
        <c:crossAx val="413182104"/>
        <c:crosses val="autoZero"/>
        <c:auto val="1"/>
        <c:lblAlgn val="ctr"/>
        <c:lblOffset val="100"/>
        <c:noMultiLvlLbl val="0"/>
      </c:catAx>
      <c:valAx>
        <c:axId val="413182104"/>
        <c:scaling>
          <c:orientation val="minMax"/>
        </c:scaling>
        <c:delete val="0"/>
        <c:axPos val="l"/>
        <c:majorGridlines/>
        <c:numFmt formatCode="0%" sourceLinked="1"/>
        <c:majorTickMark val="out"/>
        <c:minorTickMark val="none"/>
        <c:tickLblPos val="nextTo"/>
        <c:crossAx val="413183656"/>
        <c:crosses val="autoZero"/>
        <c:crossBetween val="between"/>
      </c:valAx>
      <c:spPr>
        <a:noFill/>
        <a:ln w="25400">
          <a:no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07CCF-D6D0-C743-9781-6F623B15F8C0}" type="datetimeFigureOut">
              <a:rPr lang="en-US" smtClean="0"/>
              <a:t>10/19/12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A2EFA2-E9D1-8D46-B5D9-7342D80A3194}" type="slidenum">
              <a:rPr lang="en-US" smtClean="0"/>
              <a:t>‹#›</a:t>
            </a:fld>
            <a:endParaRPr lang="en-US"/>
          </a:p>
        </p:txBody>
      </p:sp>
    </p:spTree>
    <p:extLst>
      <p:ext uri="{BB962C8B-B14F-4D97-AF65-F5344CB8AC3E}">
        <p14:creationId xmlns:p14="http://schemas.microsoft.com/office/powerpoint/2010/main" val="11905188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11</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12</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13</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solidFill>
                  <a:prstClr val="black"/>
                </a:solidFill>
              </a:rPr>
              <a:pPr/>
              <a:t>14</a:t>
            </a:fld>
            <a:endParaRPr lang="en-GB"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15</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17</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18</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238432E2-4D64-496D-B945-A8046B39DB8A}"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B39951-0E19-E34A-9701-B56B788EF073}" type="datetimeFigureOut">
              <a:rPr lang="en-US" smtClean="0"/>
              <a:t>10/19/12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335168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39951-0E19-E34A-9701-B56B788EF073}" type="datetimeFigureOut">
              <a:rPr lang="en-US" smtClean="0"/>
              <a:t>10/19/12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376815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39951-0E19-E34A-9701-B56B788EF073}" type="datetimeFigureOut">
              <a:rPr lang="en-US" smtClean="0"/>
              <a:t>10/19/12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81903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39951-0E19-E34A-9701-B56B788EF073}" type="datetimeFigureOut">
              <a:rPr lang="en-US" smtClean="0"/>
              <a:t>10/19/12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209532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39951-0E19-E34A-9701-B56B788EF073}" type="datetimeFigureOut">
              <a:rPr lang="en-US" smtClean="0"/>
              <a:t>10/19/12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3042507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B39951-0E19-E34A-9701-B56B788EF073}" type="datetimeFigureOut">
              <a:rPr lang="en-US" smtClean="0"/>
              <a:t>10/19/12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140356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39951-0E19-E34A-9701-B56B788EF073}" type="datetimeFigureOut">
              <a:rPr lang="en-US" smtClean="0"/>
              <a:t>10/19/12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181067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39951-0E19-E34A-9701-B56B788EF073}" type="datetimeFigureOut">
              <a:rPr lang="en-US" smtClean="0"/>
              <a:t>10/19/12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36241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39951-0E19-E34A-9701-B56B788EF073}" type="datetimeFigureOut">
              <a:rPr lang="en-US" smtClean="0"/>
              <a:t>10/19/12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394110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39951-0E19-E34A-9701-B56B788EF073}" type="datetimeFigureOut">
              <a:rPr lang="en-US" smtClean="0"/>
              <a:t>10/19/12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20165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39951-0E19-E34A-9701-B56B788EF073}" type="datetimeFigureOut">
              <a:rPr lang="en-US" smtClean="0"/>
              <a:t>10/19/12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C6A63-7D22-5E43-8506-1BBA2323C1B4}" type="slidenum">
              <a:rPr lang="en-US" smtClean="0"/>
              <a:t>‹#›</a:t>
            </a:fld>
            <a:endParaRPr lang="en-US"/>
          </a:p>
        </p:txBody>
      </p:sp>
    </p:spTree>
    <p:extLst>
      <p:ext uri="{BB962C8B-B14F-4D97-AF65-F5344CB8AC3E}">
        <p14:creationId xmlns:p14="http://schemas.microsoft.com/office/powerpoint/2010/main" val="1160691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39951-0E19-E34A-9701-B56B788EF073}" type="datetimeFigureOut">
              <a:rPr lang="en-US" smtClean="0"/>
              <a:t>10/19/12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C6A63-7D22-5E43-8506-1BBA2323C1B4}" type="slidenum">
              <a:rPr lang="en-US" smtClean="0"/>
              <a:t>‹#›</a:t>
            </a:fld>
            <a:endParaRPr lang="en-US"/>
          </a:p>
        </p:txBody>
      </p:sp>
    </p:spTree>
    <p:extLst>
      <p:ext uri="{BB962C8B-B14F-4D97-AF65-F5344CB8AC3E}">
        <p14:creationId xmlns:p14="http://schemas.microsoft.com/office/powerpoint/2010/main" val="3852478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412776"/>
            <a:ext cx="7851648" cy="2592288"/>
          </a:xfrm>
        </p:spPr>
        <p:txBody>
          <a:bodyPr/>
          <a:lstStyle/>
          <a:p>
            <a:pPr algn="ctr"/>
            <a:r>
              <a:rPr lang="en-US" dirty="0" smtClean="0"/>
              <a:t>Europe facing dilemma in Crisis exit </a:t>
            </a:r>
            <a:endParaRPr lang="da-DK" dirty="0"/>
          </a:p>
        </p:txBody>
      </p:sp>
      <p:sp>
        <p:nvSpPr>
          <p:cNvPr id="3" name="Undertitel 2"/>
          <p:cNvSpPr>
            <a:spLocks noGrp="1"/>
          </p:cNvSpPr>
          <p:nvPr>
            <p:ph type="subTitle" idx="1"/>
          </p:nvPr>
        </p:nvSpPr>
        <p:spPr>
          <a:xfrm>
            <a:off x="611560" y="3645024"/>
            <a:ext cx="7854696" cy="1752600"/>
          </a:xfrm>
        </p:spPr>
        <p:txBody>
          <a:bodyPr>
            <a:normAutofit/>
          </a:bodyPr>
          <a:lstStyle/>
          <a:p>
            <a:pPr algn="ctr"/>
            <a:endParaRPr lang="en-GB" dirty="0" smtClean="0"/>
          </a:p>
          <a:p>
            <a:pPr algn="ctr"/>
            <a:r>
              <a:rPr lang="en-GB" dirty="0" smtClean="0"/>
              <a:t>Martin Rømer</a:t>
            </a:r>
          </a:p>
          <a:p>
            <a:pPr algn="ctr"/>
            <a:r>
              <a:rPr lang="en-GB" dirty="0" smtClean="0"/>
              <a:t> European Director , ETUCE </a:t>
            </a:r>
            <a:endParaRPr lang="en-GB" dirty="0"/>
          </a:p>
        </p:txBody>
      </p:sp>
      <p:sp>
        <p:nvSpPr>
          <p:cNvPr id="5" name="Rektangel 4"/>
          <p:cNvSpPr/>
          <p:nvPr/>
        </p:nvSpPr>
        <p:spPr>
          <a:xfrm>
            <a:off x="1403648" y="5949280"/>
            <a:ext cx="7248010" cy="461665"/>
          </a:xfrm>
          <a:prstGeom prst="rect">
            <a:avLst/>
          </a:prstGeom>
        </p:spPr>
        <p:txBody>
          <a:bodyPr wrap="none">
            <a:spAutoFit/>
          </a:bodyPr>
          <a:lstStyle/>
          <a:p>
            <a:r>
              <a:rPr lang="da-DK" dirty="0" smtClean="0"/>
              <a:t> </a:t>
            </a:r>
            <a:r>
              <a:rPr lang="da-DK" sz="2400" dirty="0" smtClean="0"/>
              <a:t>European Region of Education International, ETUCE</a:t>
            </a:r>
            <a:endParaRPr lang="da-DK" sz="2400" dirty="0"/>
          </a:p>
        </p:txBody>
      </p:sp>
      <p:pic>
        <p:nvPicPr>
          <p:cNvPr id="6" name="Picture 1" descr="etuce_150dpi_word"/>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4370" y="5548590"/>
            <a:ext cx="789756" cy="801380"/>
          </a:xfrm>
          <a:prstGeom prst="rect">
            <a:avLst/>
          </a:prstGeom>
          <a:noFill/>
          <a:ln>
            <a:noFill/>
          </a:ln>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476672"/>
            <a:ext cx="1296143" cy="1152128"/>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p:cNvSpPr/>
          <p:nvPr/>
        </p:nvSpPr>
        <p:spPr>
          <a:xfrm>
            <a:off x="2123728" y="729570"/>
            <a:ext cx="6527930" cy="830997"/>
          </a:xfrm>
          <a:prstGeom prst="rect">
            <a:avLst/>
          </a:prstGeom>
        </p:spPr>
        <p:txBody>
          <a:bodyPr wrap="square">
            <a:spAutoFit/>
          </a:bodyPr>
          <a:lstStyle/>
          <a:p>
            <a:r>
              <a:rPr lang="en-US" sz="2400" dirty="0"/>
              <a:t>Education International </a:t>
            </a:r>
          </a:p>
          <a:p>
            <a:r>
              <a:rPr lang="en-US" sz="2400" dirty="0"/>
              <a:t>Education in Crisis </a:t>
            </a:r>
            <a:r>
              <a:rPr lang="en-US" sz="2400" dirty="0" smtClean="0"/>
              <a:t>Seminar 18-19 October 2012</a:t>
            </a:r>
            <a:endParaRPr lang="en-US" sz="2400" dirty="0"/>
          </a:p>
        </p:txBody>
      </p:sp>
    </p:spTree>
    <p:extLst>
      <p:ext uri="{BB962C8B-B14F-4D97-AF65-F5344CB8AC3E}">
        <p14:creationId xmlns:p14="http://schemas.microsoft.com/office/powerpoint/2010/main" val="12833865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pPr algn="ctr"/>
            <a:r>
              <a:rPr lang="en-GB" sz="2400" b="1" dirty="0" smtClean="0">
                <a:latin typeface="Georgia" pitchFamily="18" charset="0"/>
              </a:rPr>
              <a:t>Survey on </a:t>
            </a:r>
            <a:r>
              <a:rPr lang="en-GB" sz="2400" b="1" dirty="0">
                <a:latin typeface="Georgia" pitchFamily="18" charset="0"/>
              </a:rPr>
              <a:t>the impact of the economic crisis on teacher </a:t>
            </a:r>
            <a:r>
              <a:rPr lang="en-GB" sz="2400" b="1" dirty="0" smtClean="0">
                <a:latin typeface="Georgia" pitchFamily="18" charset="0"/>
              </a:rPr>
              <a:t>education</a:t>
            </a:r>
            <a:endParaRPr lang="en-GB" sz="2400" b="1" dirty="0">
              <a:latin typeface="Georgia" pitchFamily="18" charset="0"/>
            </a:endParaRPr>
          </a:p>
        </p:txBody>
      </p:sp>
      <p:sp>
        <p:nvSpPr>
          <p:cNvPr id="3" name="Pladsholder til indhold 2"/>
          <p:cNvSpPr>
            <a:spLocks noGrp="1"/>
          </p:cNvSpPr>
          <p:nvPr>
            <p:ph idx="1"/>
          </p:nvPr>
        </p:nvSpPr>
        <p:spPr>
          <a:xfrm>
            <a:off x="457200" y="1935480"/>
            <a:ext cx="8229600" cy="4922520"/>
          </a:xfrm>
        </p:spPr>
        <p:txBody>
          <a:bodyPr>
            <a:normAutofit lnSpcReduction="10000"/>
          </a:bodyPr>
          <a:lstStyle/>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endParaRPr lang="en-GB" sz="1300" dirty="0" smtClean="0"/>
          </a:p>
          <a:p>
            <a:pPr>
              <a:buNone/>
            </a:pPr>
            <a:endParaRPr lang="en-GB" sz="1300" dirty="0"/>
          </a:p>
          <a:p>
            <a:pPr>
              <a:buNone/>
            </a:pPr>
            <a:r>
              <a:rPr lang="en-GB" sz="1500" dirty="0" smtClean="0"/>
              <a:t>31 </a:t>
            </a:r>
            <a:r>
              <a:rPr lang="en-GB" sz="1500" dirty="0"/>
              <a:t>teacher trade </a:t>
            </a:r>
            <a:r>
              <a:rPr lang="en-GB" sz="1500" dirty="0" smtClean="0"/>
              <a:t>unions’ responses from 15 </a:t>
            </a:r>
            <a:r>
              <a:rPr lang="en-GB" sz="1500" dirty="0"/>
              <a:t>EU and 2 non-EU </a:t>
            </a:r>
            <a:r>
              <a:rPr lang="en-GB" sz="1500" dirty="0" smtClean="0"/>
              <a:t>countries between June </a:t>
            </a:r>
            <a:r>
              <a:rPr lang="en-GB" sz="1500" dirty="0"/>
              <a:t>and </a:t>
            </a:r>
            <a:r>
              <a:rPr lang="en-GB" sz="1500" dirty="0" smtClean="0"/>
              <a:t>July 2012</a:t>
            </a:r>
            <a:endParaRPr lang="en-GB" sz="1500" dirty="0"/>
          </a:p>
          <a:p>
            <a:pPr>
              <a:buNone/>
            </a:pPr>
            <a:endParaRPr lang="en-GB" sz="1200" dirty="0"/>
          </a:p>
        </p:txBody>
      </p:sp>
      <p:graphicFrame>
        <p:nvGraphicFramePr>
          <p:cNvPr id="4" name="Chart 3"/>
          <p:cNvGraphicFramePr/>
          <p:nvPr>
            <p:extLst>
              <p:ext uri="{D42A27DB-BD31-4B8C-83A1-F6EECF244321}">
                <p14:modId xmlns:p14="http://schemas.microsoft.com/office/powerpoint/2010/main" val="2225482874"/>
              </p:ext>
            </p:extLst>
          </p:nvPr>
        </p:nvGraphicFramePr>
        <p:xfrm>
          <a:off x="827584" y="1628800"/>
          <a:ext cx="7560839" cy="44172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87652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708688"/>
          </a:xfrm>
        </p:spPr>
        <p:txBody>
          <a:bodyPr>
            <a:noAutofit/>
          </a:bodyPr>
          <a:lstStyle/>
          <a:p>
            <a:pPr algn="ctr"/>
            <a:r>
              <a:rPr lang="en-GB" sz="2600" b="1" dirty="0">
                <a:latin typeface="Georgia" pitchFamily="18" charset="0"/>
              </a:rPr>
              <a:t>European e</a:t>
            </a:r>
            <a:r>
              <a:rPr lang="en-GB" sz="2600" b="1" dirty="0" smtClean="0">
                <a:latin typeface="Georgia" pitchFamily="18" charset="0"/>
              </a:rPr>
              <a:t>conomic </a:t>
            </a:r>
            <a:r>
              <a:rPr lang="en-GB" sz="2600" b="1" dirty="0">
                <a:latin typeface="Georgia" pitchFamily="18" charset="0"/>
              </a:rPr>
              <a:t>governance: towards a new Treaty? </a:t>
            </a:r>
          </a:p>
        </p:txBody>
      </p:sp>
      <p:sp>
        <p:nvSpPr>
          <p:cNvPr id="3" name="Pladsholder til indhold 2"/>
          <p:cNvSpPr>
            <a:spLocks noGrp="1"/>
          </p:cNvSpPr>
          <p:nvPr>
            <p:ph idx="1"/>
          </p:nvPr>
        </p:nvSpPr>
        <p:spPr>
          <a:xfrm>
            <a:off x="457200" y="1628800"/>
            <a:ext cx="8229600" cy="5229200"/>
          </a:xfrm>
        </p:spPr>
        <p:txBody>
          <a:bodyPr>
            <a:normAutofit fontScale="77500" lnSpcReduction="20000"/>
          </a:bodyPr>
          <a:lstStyle/>
          <a:p>
            <a:r>
              <a:rPr lang="en-GB" dirty="0"/>
              <a:t>(adopted June 2010) </a:t>
            </a:r>
            <a:r>
              <a:rPr lang="en-GB" b="1" dirty="0"/>
              <a:t>Europe 2020</a:t>
            </a:r>
            <a:r>
              <a:rPr lang="en-GB" dirty="0"/>
              <a:t>: “</a:t>
            </a:r>
            <a:r>
              <a:rPr lang="en-GB" b="1" dirty="0"/>
              <a:t>European Semester</a:t>
            </a:r>
            <a:r>
              <a:rPr lang="en-GB" dirty="0"/>
              <a:t>” </a:t>
            </a:r>
            <a:r>
              <a:rPr lang="en-GB" dirty="0" smtClean="0"/>
              <a:t>six-month </a:t>
            </a:r>
            <a:r>
              <a:rPr lang="en-GB" dirty="0"/>
              <a:t>period coordinating EU Member States’ structural, macro-economic and budgetary policy. </a:t>
            </a:r>
            <a:endParaRPr lang="en-GB" dirty="0" smtClean="0"/>
          </a:p>
          <a:p>
            <a:pPr marL="0" indent="0">
              <a:buNone/>
            </a:pPr>
            <a:endParaRPr lang="en-GB" dirty="0"/>
          </a:p>
          <a:p>
            <a:r>
              <a:rPr lang="en-GB" dirty="0"/>
              <a:t>(March 2011) </a:t>
            </a:r>
            <a:r>
              <a:rPr lang="en-GB" b="1" dirty="0"/>
              <a:t>Euro Plus Pact</a:t>
            </a:r>
            <a:r>
              <a:rPr lang="en-GB" dirty="0"/>
              <a:t>: 23 EU Member States’ political agreement, including non-Euro Area countries (Bulgaria, Denmark, Latvia, Lithuania, Poland and Romania</a:t>
            </a:r>
            <a:r>
              <a:rPr lang="en-GB" dirty="0" smtClean="0"/>
              <a:t>). “</a:t>
            </a:r>
            <a:r>
              <a:rPr lang="en-GB" dirty="0"/>
              <a:t>review of wage setting arrangements” </a:t>
            </a:r>
            <a:r>
              <a:rPr lang="en-GB" dirty="0" smtClean="0"/>
              <a:t>is strongly </a:t>
            </a:r>
            <a:r>
              <a:rPr lang="en-GB" dirty="0"/>
              <a:t>opposed by ETUC.</a:t>
            </a:r>
          </a:p>
          <a:p>
            <a:endParaRPr lang="en-GB" dirty="0"/>
          </a:p>
          <a:p>
            <a:r>
              <a:rPr lang="en-GB" dirty="0"/>
              <a:t>(December 2011): </a:t>
            </a:r>
            <a:r>
              <a:rPr lang="en-GB" b="1" dirty="0"/>
              <a:t>Six Pack </a:t>
            </a:r>
            <a:r>
              <a:rPr lang="en-GB" dirty="0"/>
              <a:t>:</a:t>
            </a:r>
            <a:r>
              <a:rPr lang="en-GB" dirty="0" smtClean="0"/>
              <a:t>Five </a:t>
            </a:r>
            <a:r>
              <a:rPr lang="en-GB" dirty="0"/>
              <a:t>new regulations and one directive boosted EU economic and fiscal governance (Six Pack). </a:t>
            </a:r>
          </a:p>
          <a:p>
            <a:endParaRPr lang="en-GB" dirty="0"/>
          </a:p>
          <a:p>
            <a:r>
              <a:rPr lang="en-GB" dirty="0"/>
              <a:t>(November 2011) </a:t>
            </a:r>
            <a:r>
              <a:rPr lang="en-GB" b="1" dirty="0"/>
              <a:t>Two </a:t>
            </a:r>
            <a:r>
              <a:rPr lang="en-GB" b="1" dirty="0" smtClean="0"/>
              <a:t>Pack</a:t>
            </a:r>
            <a:r>
              <a:rPr lang="en-GB" dirty="0" smtClean="0"/>
              <a:t>: </a:t>
            </a:r>
            <a:r>
              <a:rPr lang="en-GB" dirty="0"/>
              <a:t>macroeconomic surveillance.</a:t>
            </a:r>
          </a:p>
          <a:p>
            <a:pPr marL="0" indent="0">
              <a:buNone/>
            </a:pPr>
            <a:endParaRPr lang="en-GB" dirty="0"/>
          </a:p>
        </p:txBody>
      </p:sp>
    </p:spTree>
    <p:extLst>
      <p:ext uri="{BB962C8B-B14F-4D97-AF65-F5344CB8AC3E}">
        <p14:creationId xmlns:p14="http://schemas.microsoft.com/office/powerpoint/2010/main" val="28606073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836712"/>
            <a:ext cx="8229600" cy="708688"/>
          </a:xfrm>
        </p:spPr>
        <p:txBody>
          <a:bodyPr>
            <a:noAutofit/>
          </a:bodyPr>
          <a:lstStyle/>
          <a:p>
            <a:pPr algn="ctr"/>
            <a:r>
              <a:rPr lang="en-GB" sz="2600" b="1" dirty="0">
                <a:latin typeface="Georgia" pitchFamily="18" charset="0"/>
              </a:rPr>
              <a:t>European economic governance: towards a new Treaty? </a:t>
            </a:r>
            <a:endParaRPr lang="en-GB" sz="2600" b="1" dirty="0"/>
          </a:p>
        </p:txBody>
      </p:sp>
      <p:sp>
        <p:nvSpPr>
          <p:cNvPr id="3" name="Pladsholder til indhold 2"/>
          <p:cNvSpPr>
            <a:spLocks noGrp="1"/>
          </p:cNvSpPr>
          <p:nvPr>
            <p:ph idx="1"/>
          </p:nvPr>
        </p:nvSpPr>
        <p:spPr>
          <a:xfrm>
            <a:off x="457200" y="1628800"/>
            <a:ext cx="8229600" cy="5229200"/>
          </a:xfrm>
        </p:spPr>
        <p:txBody>
          <a:bodyPr>
            <a:normAutofit fontScale="70000" lnSpcReduction="20000"/>
          </a:bodyPr>
          <a:lstStyle/>
          <a:p>
            <a:r>
              <a:rPr lang="en-GB" dirty="0"/>
              <a:t>(March 2012</a:t>
            </a:r>
            <a:r>
              <a:rPr lang="en-GB" dirty="0" smtClean="0"/>
              <a:t>) </a:t>
            </a:r>
            <a:r>
              <a:rPr lang="en-GB" b="1" dirty="0"/>
              <a:t>Treaty on Stability, Coordination and Governance </a:t>
            </a:r>
            <a:r>
              <a:rPr lang="en-GB" dirty="0"/>
              <a:t>(TSCG): intergovernmental </a:t>
            </a:r>
            <a:r>
              <a:rPr lang="en-GB" dirty="0" smtClean="0"/>
              <a:t>agreement, EU25 </a:t>
            </a:r>
            <a:endParaRPr lang="en-GB" dirty="0"/>
          </a:p>
          <a:p>
            <a:pPr marL="0" indent="0">
              <a:buNone/>
            </a:pPr>
            <a:endParaRPr lang="en-GB" dirty="0"/>
          </a:p>
          <a:p>
            <a:r>
              <a:rPr lang="en-GB" dirty="0"/>
              <a:t>European Court of Justice (</a:t>
            </a:r>
            <a:r>
              <a:rPr lang="en-GB" dirty="0" smtClean="0"/>
              <a:t>Article 8</a:t>
            </a:r>
            <a:r>
              <a:rPr lang="en-GB" dirty="0"/>
              <a:t>) to impose financial sanctions for failing to enshrine strict debt and deficit rules in permanent national (“preferably constitutional”) provisions.</a:t>
            </a:r>
          </a:p>
          <a:p>
            <a:pPr marL="0" indent="0">
              <a:buNone/>
            </a:pPr>
            <a:endParaRPr lang="en-GB" dirty="0"/>
          </a:p>
          <a:p>
            <a:r>
              <a:rPr lang="en-GB" dirty="0" smtClean="0"/>
              <a:t>“</a:t>
            </a:r>
            <a:r>
              <a:rPr lang="en-GB" dirty="0"/>
              <a:t>detailed description of the structural reforms” which ensure the correction of its excessive deficit. </a:t>
            </a:r>
          </a:p>
          <a:p>
            <a:pPr marL="0" indent="0">
              <a:buNone/>
            </a:pPr>
            <a:endParaRPr lang="en-GB" dirty="0"/>
          </a:p>
          <a:p>
            <a:r>
              <a:rPr lang="en-GB" dirty="0"/>
              <a:t>A new treaty? Article 16 TSCG: “Within five years, at most”, of the TSCG’s entry into force, “necessary steps shall be taken … with the aim of incorporating the substance of this Treaty [TSCG] into the legal framework of the European Union.” </a:t>
            </a:r>
          </a:p>
          <a:p>
            <a:pPr marL="0" indent="0">
              <a:lnSpc>
                <a:spcPct val="90000"/>
              </a:lnSpc>
              <a:buNone/>
              <a:defRPr/>
            </a:pPr>
            <a:endParaRPr lang="en-GB" dirty="0"/>
          </a:p>
        </p:txBody>
      </p:sp>
    </p:spTree>
    <p:extLst>
      <p:ext uri="{BB962C8B-B14F-4D97-AF65-F5344CB8AC3E}">
        <p14:creationId xmlns:p14="http://schemas.microsoft.com/office/powerpoint/2010/main" val="2548655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648072"/>
          </a:xfrm>
        </p:spPr>
        <p:txBody>
          <a:bodyPr>
            <a:normAutofit/>
          </a:bodyPr>
          <a:lstStyle/>
          <a:p>
            <a:pPr algn="ctr"/>
            <a:r>
              <a:rPr lang="en-GB" sz="2600" b="1" dirty="0" smtClean="0">
                <a:latin typeface="Georgia" pitchFamily="18" charset="0"/>
              </a:rPr>
              <a:t>Pooling of sovereignty</a:t>
            </a:r>
            <a:endParaRPr lang="en-GB" sz="2600" b="1" dirty="0">
              <a:latin typeface="Georgia" pitchFamily="18" charset="0"/>
            </a:endParaRPr>
          </a:p>
        </p:txBody>
      </p:sp>
      <p:sp>
        <p:nvSpPr>
          <p:cNvPr id="3" name="Pladsholder til indhold 2"/>
          <p:cNvSpPr>
            <a:spLocks noGrp="1"/>
          </p:cNvSpPr>
          <p:nvPr>
            <p:ph idx="1"/>
          </p:nvPr>
        </p:nvSpPr>
        <p:spPr>
          <a:xfrm>
            <a:off x="457200" y="1268760"/>
            <a:ext cx="8229600" cy="5589240"/>
          </a:xfrm>
        </p:spPr>
        <p:txBody>
          <a:bodyPr>
            <a:normAutofit fontScale="55000" lnSpcReduction="20000"/>
          </a:bodyPr>
          <a:lstStyle/>
          <a:p>
            <a:pPr marL="0" indent="0">
              <a:buNone/>
            </a:pPr>
            <a:r>
              <a:rPr lang="en-GB" b="1" dirty="0"/>
              <a:t> </a:t>
            </a:r>
            <a:r>
              <a:rPr lang="en-GB" b="1" dirty="0" smtClean="0"/>
              <a:t>     Angela </a:t>
            </a:r>
            <a:r>
              <a:rPr lang="en-GB" b="1" dirty="0"/>
              <a:t>Merkel</a:t>
            </a:r>
            <a:r>
              <a:rPr lang="en-GB" dirty="0"/>
              <a:t>, German Chancellor: </a:t>
            </a:r>
          </a:p>
          <a:p>
            <a:r>
              <a:rPr lang="en-GB" dirty="0"/>
              <a:t>"My vision is political union, because Europe has to follow its own </a:t>
            </a:r>
            <a:r>
              <a:rPr lang="en-GB" dirty="0" smtClean="0"/>
              <a:t>path." </a:t>
            </a:r>
            <a:endParaRPr lang="en-GB" dirty="0"/>
          </a:p>
          <a:p>
            <a:r>
              <a:rPr lang="en-GB" dirty="0" smtClean="0"/>
              <a:t>“Transfer </a:t>
            </a:r>
            <a:r>
              <a:rPr lang="en-GB" dirty="0"/>
              <a:t>more powers to the Commission which will then work as a European government.” </a:t>
            </a:r>
          </a:p>
          <a:p>
            <a:endParaRPr lang="en-GB" dirty="0"/>
          </a:p>
          <a:p>
            <a:r>
              <a:rPr lang="en-GB" dirty="0" smtClean="0"/>
              <a:t>"This implies a strong parliament. The Council, which brings together heads of government, will form the second chamber. Finally, we have the European Court of Justice as the supreme court. This could be the future shape of the European political union in a while and, as I said, after many steps." </a:t>
            </a:r>
          </a:p>
          <a:p>
            <a:pPr marL="0" indent="0" algn="r">
              <a:buNone/>
            </a:pPr>
            <a:r>
              <a:rPr lang="en-GB" sz="2000" dirty="0" smtClean="0"/>
              <a:t>(January 2012 interview with six newspapers)  </a:t>
            </a:r>
          </a:p>
          <a:p>
            <a:endParaRPr lang="en-GB" dirty="0"/>
          </a:p>
          <a:p>
            <a:pPr marL="0" indent="0">
              <a:buNone/>
            </a:pPr>
            <a:r>
              <a:rPr lang="en-GB" b="1" dirty="0"/>
              <a:t> </a:t>
            </a:r>
            <a:r>
              <a:rPr lang="en-GB" b="1" dirty="0" smtClean="0"/>
              <a:t>    Olli </a:t>
            </a:r>
            <a:r>
              <a:rPr lang="en-GB" b="1" dirty="0" err="1" smtClean="0"/>
              <a:t>Rehn</a:t>
            </a:r>
            <a:r>
              <a:rPr lang="en-GB" dirty="0" smtClean="0"/>
              <a:t>, Commissioner </a:t>
            </a:r>
            <a:r>
              <a:rPr lang="en-GB" dirty="0"/>
              <a:t>Economic and Monetary </a:t>
            </a:r>
            <a:r>
              <a:rPr lang="en-GB" dirty="0" smtClean="0"/>
              <a:t>Affairs:  </a:t>
            </a:r>
          </a:p>
          <a:p>
            <a:r>
              <a:rPr lang="en-GB" dirty="0" smtClean="0"/>
              <a:t>December </a:t>
            </a:r>
            <a:r>
              <a:rPr lang="en-GB" dirty="0"/>
              <a:t>2012 report by on the deepening of the EMU  “will also examine what can be done within the current Treaty framework and which measures would require Treaty </a:t>
            </a:r>
            <a:r>
              <a:rPr lang="en-GB" dirty="0" smtClean="0"/>
              <a:t>changes” </a:t>
            </a:r>
          </a:p>
          <a:p>
            <a:pPr marL="393192" lvl="1" indent="0" algn="r">
              <a:buNone/>
            </a:pPr>
            <a:r>
              <a:rPr lang="en-GB" sz="1800" dirty="0" smtClean="0"/>
              <a:t>(</a:t>
            </a:r>
            <a:r>
              <a:rPr lang="en-GB" sz="1800" dirty="0"/>
              <a:t>September 2012 ECON Committee speech)</a:t>
            </a:r>
          </a:p>
          <a:p>
            <a:pPr marL="0" indent="0">
              <a:buNone/>
            </a:pPr>
            <a:endParaRPr lang="en-GB" dirty="0"/>
          </a:p>
          <a:p>
            <a:pPr marL="0" indent="0">
              <a:buNone/>
            </a:pPr>
            <a:r>
              <a:rPr lang="en-GB" b="1" dirty="0"/>
              <a:t> </a:t>
            </a:r>
            <a:r>
              <a:rPr lang="en-GB" b="1" dirty="0" smtClean="0"/>
              <a:t>     José </a:t>
            </a:r>
            <a:r>
              <a:rPr lang="en-GB" b="1" dirty="0"/>
              <a:t>Manuel </a:t>
            </a:r>
            <a:r>
              <a:rPr lang="en-GB" b="1" dirty="0" err="1"/>
              <a:t>Durão</a:t>
            </a:r>
            <a:r>
              <a:rPr lang="en-GB" b="1" dirty="0"/>
              <a:t> </a:t>
            </a:r>
            <a:r>
              <a:rPr lang="en-GB" b="1" dirty="0" err="1"/>
              <a:t>Barroso</a:t>
            </a:r>
            <a:r>
              <a:rPr lang="en-GB" b="1" dirty="0"/>
              <a:t>, </a:t>
            </a:r>
            <a:r>
              <a:rPr lang="en-GB" dirty="0"/>
              <a:t>President of the European Commission: </a:t>
            </a:r>
            <a:endParaRPr lang="en-GB" dirty="0" smtClean="0"/>
          </a:p>
          <a:p>
            <a:r>
              <a:rPr lang="en-GB" dirty="0" smtClean="0"/>
              <a:t>“</a:t>
            </a:r>
            <a:r>
              <a:rPr lang="en-GB" dirty="0"/>
              <a:t>W</a:t>
            </a:r>
            <a:r>
              <a:rPr lang="en-GB" dirty="0" smtClean="0"/>
              <a:t>e </a:t>
            </a:r>
            <a:r>
              <a:rPr lang="en-GB" dirty="0"/>
              <a:t>will need to move towards a federation of nation states. This is what we need. This is our political horizon.” </a:t>
            </a:r>
            <a:endParaRPr lang="en-GB" dirty="0" smtClean="0"/>
          </a:p>
          <a:p>
            <a:pPr marL="0" indent="0" algn="r">
              <a:buNone/>
            </a:pPr>
            <a:r>
              <a:rPr lang="en-GB" sz="2000" dirty="0" smtClean="0"/>
              <a:t>(</a:t>
            </a:r>
            <a:r>
              <a:rPr lang="en-GB" sz="2000" dirty="0"/>
              <a:t>2012 State of the Union Address)</a:t>
            </a:r>
          </a:p>
          <a:p>
            <a:pPr marL="0" indent="0">
              <a:buNone/>
            </a:pPr>
            <a:endParaRPr lang="en-US" dirty="0" smtClean="0"/>
          </a:p>
          <a:p>
            <a:endParaRPr lang="en-GB" dirty="0"/>
          </a:p>
        </p:txBody>
      </p:sp>
    </p:spTree>
    <p:extLst>
      <p:ext uri="{BB962C8B-B14F-4D97-AF65-F5344CB8AC3E}">
        <p14:creationId xmlns:p14="http://schemas.microsoft.com/office/powerpoint/2010/main" val="22789688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836712"/>
            <a:ext cx="8229600" cy="648072"/>
          </a:xfrm>
        </p:spPr>
        <p:txBody>
          <a:bodyPr>
            <a:normAutofit fontScale="90000"/>
          </a:bodyPr>
          <a:lstStyle/>
          <a:p>
            <a:pPr algn="ctr"/>
            <a:r>
              <a:rPr lang="en-GB" sz="2600" b="1" dirty="0" smtClean="0">
                <a:latin typeface="Georgia" pitchFamily="18" charset="0"/>
              </a:rPr>
              <a:t>Today’s excessive leverage: another crisis in the making? </a:t>
            </a:r>
            <a:endParaRPr lang="en-GB" sz="2600" b="1" dirty="0">
              <a:latin typeface="Georgia" pitchFamily="18" charset="0"/>
            </a:endParaRPr>
          </a:p>
        </p:txBody>
      </p:sp>
      <p:sp>
        <p:nvSpPr>
          <p:cNvPr id="3" name="Pladsholder til indhold 2"/>
          <p:cNvSpPr>
            <a:spLocks noGrp="1"/>
          </p:cNvSpPr>
          <p:nvPr>
            <p:ph idx="1"/>
          </p:nvPr>
        </p:nvSpPr>
        <p:spPr>
          <a:xfrm>
            <a:off x="457200" y="1268760"/>
            <a:ext cx="8229600" cy="5589240"/>
          </a:xfrm>
        </p:spPr>
        <p:txBody>
          <a:bodyPr>
            <a:normAutofit/>
          </a:bodyPr>
          <a:lstStyle/>
          <a:p>
            <a:endParaRPr lang="en-US" dirty="0" smtClean="0"/>
          </a:p>
          <a:p>
            <a:pPr marL="0" indent="0">
              <a:buNone/>
            </a:pPr>
            <a:endParaRPr lang="en-GB" dirty="0" smtClean="0"/>
          </a:p>
          <a:p>
            <a:r>
              <a:rPr lang="en-GB" dirty="0" smtClean="0"/>
              <a:t>European </a:t>
            </a:r>
            <a:r>
              <a:rPr lang="en-GB" dirty="0"/>
              <a:t>banks’ loans exceeded deposits by €1.3tn in </a:t>
            </a:r>
            <a:r>
              <a:rPr lang="en-GB" dirty="0" smtClean="0"/>
              <a:t>2011.</a:t>
            </a:r>
            <a:endParaRPr lang="en-GB" dirty="0"/>
          </a:p>
          <a:p>
            <a:pPr marL="0" indent="0">
              <a:buNone/>
            </a:pPr>
            <a:endParaRPr lang="en-GB" dirty="0"/>
          </a:p>
          <a:p>
            <a:r>
              <a:rPr lang="en-GB" dirty="0" smtClean="0"/>
              <a:t>The </a:t>
            </a:r>
            <a:r>
              <a:rPr lang="en-GB" dirty="0"/>
              <a:t>notional value of the worldwide derivatives market is a mind-boggling 1,000 </a:t>
            </a:r>
            <a:r>
              <a:rPr lang="en-GB" dirty="0" smtClean="0"/>
              <a:t>times </a:t>
            </a:r>
            <a:r>
              <a:rPr lang="en-GB" dirty="0"/>
              <a:t>$1.2tn ($1.2 quadrillion), roughly 20 times the size of world economy.</a:t>
            </a:r>
          </a:p>
          <a:p>
            <a:pPr marL="0" indent="0">
              <a:buNone/>
            </a:pPr>
            <a:endParaRPr lang="en-US" dirty="0" smtClean="0"/>
          </a:p>
          <a:p>
            <a:endParaRPr lang="en-GB" dirty="0"/>
          </a:p>
        </p:txBody>
      </p:sp>
    </p:spTree>
    <p:extLst>
      <p:ext uri="{BB962C8B-B14F-4D97-AF65-F5344CB8AC3E}">
        <p14:creationId xmlns:p14="http://schemas.microsoft.com/office/powerpoint/2010/main" val="31527644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564672"/>
          </a:xfrm>
        </p:spPr>
        <p:txBody>
          <a:bodyPr>
            <a:normAutofit/>
          </a:bodyPr>
          <a:lstStyle/>
          <a:p>
            <a:pPr algn="ctr"/>
            <a:r>
              <a:rPr lang="en-GB" sz="2600" b="1" dirty="0">
                <a:latin typeface="Georgia" pitchFamily="18" charset="0"/>
              </a:rPr>
              <a:t>Measures for a new economy</a:t>
            </a:r>
          </a:p>
        </p:txBody>
      </p:sp>
      <p:sp>
        <p:nvSpPr>
          <p:cNvPr id="3" name="Pladsholder til indhold 2"/>
          <p:cNvSpPr>
            <a:spLocks noGrp="1"/>
          </p:cNvSpPr>
          <p:nvPr>
            <p:ph idx="1"/>
          </p:nvPr>
        </p:nvSpPr>
        <p:spPr>
          <a:xfrm>
            <a:off x="457200" y="1196752"/>
            <a:ext cx="8229600" cy="5661248"/>
          </a:xfrm>
        </p:spPr>
        <p:txBody>
          <a:bodyPr>
            <a:normAutofit fontScale="70000" lnSpcReduction="20000"/>
          </a:bodyPr>
          <a:lstStyle/>
          <a:p>
            <a:pPr marL="0" indent="0">
              <a:buNone/>
            </a:pPr>
            <a:r>
              <a:rPr lang="en-GB" b="1" dirty="0"/>
              <a:t>The</a:t>
            </a:r>
            <a:r>
              <a:rPr lang="en-GB" dirty="0"/>
              <a:t> </a:t>
            </a:r>
            <a:r>
              <a:rPr lang="en-GB" b="1" dirty="0"/>
              <a:t>European Central Bank </a:t>
            </a:r>
            <a:r>
              <a:rPr lang="en-GB" dirty="0"/>
              <a:t>must explore every policy alternative within its mandate to bring down sovereign borrowing costs to a sustainable level</a:t>
            </a:r>
            <a:r>
              <a:rPr lang="en-GB" dirty="0" smtClean="0"/>
              <a:t>.</a:t>
            </a:r>
          </a:p>
          <a:p>
            <a:pPr marL="0" indent="0">
              <a:buNone/>
            </a:pPr>
            <a:endParaRPr lang="en-GB" dirty="0"/>
          </a:p>
          <a:p>
            <a:pPr marL="0" indent="0">
              <a:buNone/>
            </a:pPr>
            <a:r>
              <a:rPr lang="en-GB" b="1" i="1" dirty="0"/>
              <a:t>European-level policymakers and national governments shall</a:t>
            </a:r>
            <a:r>
              <a:rPr lang="en-GB" i="1" dirty="0" smtClean="0"/>
              <a:t>:</a:t>
            </a:r>
          </a:p>
          <a:p>
            <a:pPr marL="0" indent="0">
              <a:buNone/>
            </a:pPr>
            <a:endParaRPr lang="en-GB" dirty="0"/>
          </a:p>
          <a:p>
            <a:pPr lvl="0"/>
            <a:r>
              <a:rPr lang="en-GB" b="1" dirty="0" smtClean="0"/>
              <a:t>Advance </a:t>
            </a:r>
            <a:r>
              <a:rPr lang="en-GB" b="1" dirty="0"/>
              <a:t>strong growth and employment initiatives </a:t>
            </a:r>
            <a:r>
              <a:rPr lang="en-GB" dirty="0"/>
              <a:t>– which necessitate increased investment in education – to boost the European economy. </a:t>
            </a:r>
            <a:endParaRPr lang="en-GB" dirty="0" smtClean="0"/>
          </a:p>
          <a:p>
            <a:pPr marL="0" lvl="0" indent="0">
              <a:buNone/>
            </a:pPr>
            <a:endParaRPr lang="en-GB" dirty="0"/>
          </a:p>
          <a:p>
            <a:pPr lvl="0"/>
            <a:r>
              <a:rPr lang="en-GB" b="1" dirty="0" smtClean="0"/>
              <a:t>Reverse </a:t>
            </a:r>
            <a:r>
              <a:rPr lang="en-GB" b="1" dirty="0"/>
              <a:t>the policy of deflationary wage cuts </a:t>
            </a:r>
            <a:r>
              <a:rPr lang="en-GB" dirty="0"/>
              <a:t>as an instrument of fiscal adjustment. </a:t>
            </a:r>
            <a:endParaRPr lang="en-GB" dirty="0" smtClean="0"/>
          </a:p>
          <a:p>
            <a:pPr marL="0" lvl="0" indent="0">
              <a:buNone/>
            </a:pPr>
            <a:endParaRPr lang="en-GB" dirty="0"/>
          </a:p>
          <a:p>
            <a:pPr lvl="0"/>
            <a:r>
              <a:rPr lang="en-GB" b="1" dirty="0"/>
              <a:t>Dismantle tax havens, tackle tax fraud and evasion</a:t>
            </a:r>
            <a:r>
              <a:rPr lang="en-GB" dirty="0"/>
              <a:t>, engage in deeper coordination of tax policies across Europe to strengthen tax revenue and to enhance fiscal contributions. </a:t>
            </a:r>
          </a:p>
          <a:p>
            <a:pPr marL="0" indent="0">
              <a:buNone/>
            </a:pPr>
            <a:endParaRPr lang="en-GB" dirty="0"/>
          </a:p>
        </p:txBody>
      </p:sp>
    </p:spTree>
    <p:extLst>
      <p:ext uri="{BB962C8B-B14F-4D97-AF65-F5344CB8AC3E}">
        <p14:creationId xmlns:p14="http://schemas.microsoft.com/office/powerpoint/2010/main" val="20390449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576064"/>
          </a:xfrm>
        </p:spPr>
        <p:txBody>
          <a:bodyPr>
            <a:normAutofit/>
          </a:bodyPr>
          <a:lstStyle/>
          <a:p>
            <a:r>
              <a:rPr lang="en-GB" sz="2400" b="1" dirty="0" smtClean="0"/>
              <a:t>                       </a:t>
            </a:r>
            <a:r>
              <a:rPr lang="en-GB" sz="2400" b="1" dirty="0">
                <a:latin typeface="Georgia" pitchFamily="18" charset="0"/>
              </a:rPr>
              <a:t>Measures for a new economy</a:t>
            </a:r>
            <a:endParaRPr lang="en-GB" sz="2400" b="1" dirty="0"/>
          </a:p>
        </p:txBody>
      </p:sp>
      <p:sp>
        <p:nvSpPr>
          <p:cNvPr id="3" name="Pladsholder til indhold 2"/>
          <p:cNvSpPr>
            <a:spLocks noGrp="1"/>
          </p:cNvSpPr>
          <p:nvPr>
            <p:ph idx="1"/>
          </p:nvPr>
        </p:nvSpPr>
        <p:spPr>
          <a:xfrm>
            <a:off x="457200" y="1052736"/>
            <a:ext cx="8229600" cy="5805264"/>
          </a:xfrm>
        </p:spPr>
        <p:txBody>
          <a:bodyPr>
            <a:normAutofit fontScale="77500" lnSpcReduction="20000"/>
          </a:bodyPr>
          <a:lstStyle/>
          <a:p>
            <a:pPr lvl="0"/>
            <a:r>
              <a:rPr lang="en-GB" b="1" dirty="0"/>
              <a:t>Harmonise the corporate tax base across Europe</a:t>
            </a:r>
            <a:r>
              <a:rPr lang="en-GB" dirty="0"/>
              <a:t>, set a minimum tax rate for businesses, and </a:t>
            </a:r>
            <a:r>
              <a:rPr lang="en-GB" b="1" dirty="0"/>
              <a:t>adopt fair and effective progressive tax systems</a:t>
            </a:r>
            <a:r>
              <a:rPr lang="en-GB" dirty="0"/>
              <a:t> to obtain additional revenue for education budgets</a:t>
            </a:r>
            <a:r>
              <a:rPr lang="en-GB" dirty="0" smtClean="0"/>
              <a:t>.</a:t>
            </a:r>
          </a:p>
          <a:p>
            <a:pPr marL="0" lvl="0" indent="0">
              <a:buNone/>
            </a:pPr>
            <a:endParaRPr lang="en-GB" dirty="0"/>
          </a:p>
          <a:p>
            <a:pPr lvl="0"/>
            <a:r>
              <a:rPr lang="en-GB" b="1" dirty="0"/>
              <a:t>Adopt a Europe-wide financial transaction tax</a:t>
            </a:r>
            <a:r>
              <a:rPr lang="en-GB" b="1" dirty="0" smtClean="0"/>
              <a:t>.</a:t>
            </a:r>
          </a:p>
          <a:p>
            <a:pPr marL="0" lvl="0" indent="0">
              <a:buNone/>
            </a:pPr>
            <a:endParaRPr lang="en-GB" dirty="0"/>
          </a:p>
          <a:p>
            <a:pPr lvl="0"/>
            <a:r>
              <a:rPr lang="en-GB" b="1" dirty="0"/>
              <a:t>Advance effective Europe-wide regulatory and supervisory framework </a:t>
            </a:r>
            <a:r>
              <a:rPr lang="en-GB" dirty="0"/>
              <a:t>to tackle regulatory arbitrage and provide for transparent central clearance of over-the-counter (OTC) derivatives, sound macro-prudential analysis, and the harmonisation of capital and liquidity requirements while curbing excessive risk-taking</a:t>
            </a:r>
            <a:r>
              <a:rPr lang="en-GB" dirty="0" smtClean="0"/>
              <a:t>.</a:t>
            </a:r>
          </a:p>
          <a:p>
            <a:pPr marL="0" lvl="0" indent="0">
              <a:buNone/>
            </a:pPr>
            <a:endParaRPr lang="en-GB" dirty="0"/>
          </a:p>
          <a:p>
            <a:pPr lvl="0"/>
            <a:r>
              <a:rPr lang="en-GB" b="1" dirty="0"/>
              <a:t>Advance the issuance of jointly-backed Eurobonds </a:t>
            </a:r>
            <a:r>
              <a:rPr lang="en-GB" dirty="0"/>
              <a:t>as an instrument of debt solidarity with a view to decreasing interest rates on sovereign debt.</a:t>
            </a:r>
          </a:p>
          <a:p>
            <a:pPr marL="0" indent="0">
              <a:buNone/>
            </a:pPr>
            <a:endParaRPr lang="en-GB" dirty="0"/>
          </a:p>
        </p:txBody>
      </p:sp>
    </p:spTree>
    <p:extLst>
      <p:ext uri="{BB962C8B-B14F-4D97-AF65-F5344CB8AC3E}">
        <p14:creationId xmlns:p14="http://schemas.microsoft.com/office/powerpoint/2010/main" val="32316690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720080"/>
          </a:xfrm>
        </p:spPr>
        <p:txBody>
          <a:bodyPr>
            <a:normAutofit/>
          </a:bodyPr>
          <a:lstStyle/>
          <a:p>
            <a:pPr algn="ctr"/>
            <a:r>
              <a:rPr lang="en-GB" sz="2600" b="1" dirty="0">
                <a:latin typeface="Georgia" pitchFamily="18" charset="0"/>
              </a:rPr>
              <a:t>Measures for a new economy</a:t>
            </a:r>
            <a:endParaRPr lang="en-GB" sz="2600" b="1" dirty="0"/>
          </a:p>
        </p:txBody>
      </p:sp>
      <p:sp>
        <p:nvSpPr>
          <p:cNvPr id="3" name="Pladsholder til indhold 2"/>
          <p:cNvSpPr>
            <a:spLocks noGrp="1"/>
          </p:cNvSpPr>
          <p:nvPr>
            <p:ph idx="1"/>
          </p:nvPr>
        </p:nvSpPr>
        <p:spPr>
          <a:xfrm>
            <a:off x="457200" y="1268760"/>
            <a:ext cx="8229600" cy="5112568"/>
          </a:xfrm>
        </p:spPr>
        <p:txBody>
          <a:bodyPr>
            <a:normAutofit fontScale="85000" lnSpcReduction="10000"/>
          </a:bodyPr>
          <a:lstStyle/>
          <a:p>
            <a:pPr lvl="0"/>
            <a:r>
              <a:rPr lang="en-GB" b="1" dirty="0"/>
              <a:t>Adopt a framework for the allocation of unused structural funds </a:t>
            </a:r>
            <a:r>
              <a:rPr lang="en-GB" dirty="0"/>
              <a:t>to support sustainable investment, including investment in education</a:t>
            </a:r>
            <a:r>
              <a:rPr lang="en-GB" dirty="0" smtClean="0"/>
              <a:t>.</a:t>
            </a:r>
          </a:p>
          <a:p>
            <a:pPr marL="0" lvl="0" indent="0">
              <a:buNone/>
            </a:pPr>
            <a:endParaRPr lang="en-GB" dirty="0"/>
          </a:p>
          <a:p>
            <a:pPr lvl="0"/>
            <a:r>
              <a:rPr lang="en-GB" b="1" dirty="0"/>
              <a:t>Tackle corruption </a:t>
            </a:r>
            <a:r>
              <a:rPr lang="en-GB" dirty="0"/>
              <a:t>and engage in corporate governance reform which boosts transparency and accountability standards as well as democratic participation</a:t>
            </a:r>
            <a:r>
              <a:rPr lang="en-GB" dirty="0" smtClean="0"/>
              <a:t>.</a:t>
            </a:r>
          </a:p>
          <a:p>
            <a:pPr marL="0" lvl="0" indent="0">
              <a:buNone/>
            </a:pPr>
            <a:endParaRPr lang="en-GB" dirty="0"/>
          </a:p>
          <a:p>
            <a:pPr lvl="0"/>
            <a:r>
              <a:rPr lang="en-GB" b="1" dirty="0"/>
              <a:t>Prevent the privatisation and commercialisation of education services, </a:t>
            </a:r>
            <a:r>
              <a:rPr lang="en-GB" dirty="0"/>
              <a:t>support national social dialogue structures, trade union rights, social cohesion, and solidarity among generations. </a:t>
            </a:r>
          </a:p>
          <a:p>
            <a:pPr>
              <a:buNone/>
            </a:pPr>
            <a:endParaRPr lang="en-GB" dirty="0" smtClean="0"/>
          </a:p>
        </p:txBody>
      </p:sp>
    </p:spTree>
    <p:extLst>
      <p:ext uri="{BB962C8B-B14F-4D97-AF65-F5344CB8AC3E}">
        <p14:creationId xmlns:p14="http://schemas.microsoft.com/office/powerpoint/2010/main" val="30870884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052736"/>
            <a:ext cx="8229600" cy="5271864"/>
          </a:xfrm>
        </p:spPr>
        <p:txBody>
          <a:bodyPr/>
          <a:lstStyle/>
          <a:p>
            <a:pPr algn="ctr">
              <a:buNone/>
              <a:defRPr/>
            </a:pPr>
            <a:r>
              <a:rPr lang="en-US" sz="2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latin typeface="+mj-lt"/>
              </a:rPr>
              <a:t>A new Treaty ? Alternative ways ? </a:t>
            </a:r>
          </a:p>
          <a:p>
            <a:pPr algn="ctr">
              <a:buNone/>
              <a:defRPr/>
            </a:pPr>
            <a:r>
              <a:rPr lang="en-US" sz="2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latin typeface="+mj-lt"/>
              </a:rPr>
              <a:t>Exit the Crisis with solidarity</a:t>
            </a:r>
          </a:p>
          <a:p>
            <a:pPr algn="ctr">
              <a:buNone/>
              <a:defRPr/>
            </a:pPr>
            <a:endParaRPr lang="en-US" sz="2800" b="1" cap="all" dirty="0" smtClean="0">
              <a:ln/>
              <a:effectLst>
                <a:outerShdw blurRad="50800" dist="38100" dir="5400000" algn="t" rotWithShape="0">
                  <a:prstClr val="black">
                    <a:alpha val="40000"/>
                  </a:prstClr>
                </a:outerShdw>
                <a:reflection blurRad="10000" stA="55000" endPos="48000" dist="500" dir="5400000" sy="-100000" algn="bl" rotWithShape="0"/>
              </a:effectLst>
            </a:endParaRPr>
          </a:p>
          <a:p>
            <a:pPr algn="ctr">
              <a:buNone/>
              <a:defRPr/>
            </a:pPr>
            <a:endParaRPr lang="en-US" sz="2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endParaRPr>
          </a:p>
          <a:p>
            <a:pPr algn="ctr">
              <a:buNone/>
              <a:defRPr/>
            </a:pPr>
            <a:endParaRPr lang="en-US" sz="2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endParaRPr>
          </a:p>
          <a:p>
            <a:pPr algn="ctr">
              <a:buNone/>
              <a:defRPr/>
            </a:pPr>
            <a:endParaRPr lang="en-US" sz="2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endParaRPr>
          </a:p>
          <a:p>
            <a:pPr algn="ctr">
              <a:buNone/>
              <a:defRPr/>
            </a:pPr>
            <a:r>
              <a:rPr lang="en-US" sz="2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latin typeface="+mj-lt"/>
              </a:rPr>
              <a:t>Thank you for your attention.</a:t>
            </a:r>
          </a:p>
          <a:p>
            <a:pPr algn="ctr">
              <a:buNone/>
              <a:defRPr/>
            </a:pPr>
            <a:endParaRPr lang="en-US" sz="2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endParaRPr>
          </a:p>
          <a:p>
            <a:pPr algn="ctr">
              <a:buNone/>
              <a:defRPr/>
            </a:pPr>
            <a:endParaRPr lang="en-US" sz="1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endParaRPr>
          </a:p>
          <a:p>
            <a:pPr algn="ctr">
              <a:buNone/>
              <a:defRPr/>
            </a:pPr>
            <a:r>
              <a:rPr lang="en-US" sz="1800" b="1" cap="all" dirty="0" smtClean="0">
                <a:ln/>
                <a:solidFill>
                  <a:srgbClr val="0070C0"/>
                </a:solidFill>
                <a:effectLst>
                  <a:outerShdw blurRad="50800" dist="38100" dir="5400000" algn="t" rotWithShape="0">
                    <a:prstClr val="black">
                      <a:alpha val="40000"/>
                    </a:prstClr>
                  </a:outerShdw>
                  <a:reflection blurRad="10000" stA="55000" endPos="48000" dist="500" dir="5400000" sy="-100000" algn="bl" rotWithShape="0"/>
                </a:effectLst>
              </a:rPr>
              <a:t>www.csee-etuce.org</a:t>
            </a:r>
          </a:p>
          <a:p>
            <a:endParaRPr lang="en-GB" dirty="0"/>
          </a:p>
        </p:txBody>
      </p:sp>
      <p:pic>
        <p:nvPicPr>
          <p:cNvPr id="2050" name="Picture 2"/>
          <p:cNvPicPr>
            <a:picLocks noChangeAspect="1" noChangeArrowheads="1"/>
          </p:cNvPicPr>
          <p:nvPr/>
        </p:nvPicPr>
        <p:blipFill>
          <a:blip r:embed="rId3" cstate="print"/>
          <a:srcRect/>
          <a:stretch>
            <a:fillRect/>
          </a:stretch>
        </p:blipFill>
        <p:spPr bwMode="auto">
          <a:xfrm>
            <a:off x="3131840" y="2204864"/>
            <a:ext cx="2520280" cy="1933785"/>
          </a:xfrm>
          <a:prstGeom prst="rect">
            <a:avLst/>
          </a:prstGeom>
          <a:noFill/>
          <a:ln w="9525">
            <a:noFill/>
            <a:miter lim="800000"/>
            <a:headEnd/>
            <a:tailEnd/>
          </a:ln>
        </p:spPr>
      </p:pic>
    </p:spTree>
    <p:extLst>
      <p:ext uri="{BB962C8B-B14F-4D97-AF65-F5344CB8AC3E}">
        <p14:creationId xmlns:p14="http://schemas.microsoft.com/office/powerpoint/2010/main" val="12195809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836712"/>
            <a:ext cx="8147248" cy="650336"/>
          </a:xfrm>
        </p:spPr>
        <p:txBody>
          <a:bodyPr>
            <a:normAutofit/>
          </a:bodyPr>
          <a:lstStyle/>
          <a:p>
            <a:pPr algn="ctr"/>
            <a:r>
              <a:rPr lang="en-US" sz="2800" b="1" dirty="0" smtClean="0"/>
              <a:t>State of the Financial and Economic Crisis in Europe</a:t>
            </a:r>
            <a:endParaRPr lang="en-GB" sz="2800" b="1" dirty="0"/>
          </a:p>
        </p:txBody>
      </p:sp>
      <p:sp>
        <p:nvSpPr>
          <p:cNvPr id="3" name="Pladsholder til indhold 2"/>
          <p:cNvSpPr>
            <a:spLocks noGrp="1"/>
          </p:cNvSpPr>
          <p:nvPr>
            <p:ph idx="1"/>
          </p:nvPr>
        </p:nvSpPr>
        <p:spPr>
          <a:xfrm>
            <a:off x="457200" y="1935480"/>
            <a:ext cx="8229600" cy="4922520"/>
          </a:xfrm>
        </p:spPr>
        <p:txBody>
          <a:bodyPr>
            <a:normAutofit fontScale="77500" lnSpcReduction="20000"/>
          </a:bodyPr>
          <a:lstStyle/>
          <a:p>
            <a:pPr lvl="0"/>
            <a:r>
              <a:rPr lang="en-GB" sz="2400" dirty="0"/>
              <a:t>Between October 2008 and October 2011, €4.5tn in public support and guarantees went to European banks and brought about a sovereign debt crisis</a:t>
            </a:r>
            <a:r>
              <a:rPr lang="en-GB" sz="2400" dirty="0" smtClean="0"/>
              <a:t>.</a:t>
            </a:r>
          </a:p>
          <a:p>
            <a:pPr marL="0" lvl="0" indent="0">
              <a:buNone/>
            </a:pPr>
            <a:endParaRPr lang="en-GB" sz="2400" dirty="0"/>
          </a:p>
          <a:p>
            <a:pPr lvl="0"/>
            <a:r>
              <a:rPr lang="en-GB" sz="2400" dirty="0"/>
              <a:t>European Financial Stability Facility + European Stability Mechanism (from July 2012</a:t>
            </a:r>
            <a:r>
              <a:rPr lang="en-GB" sz="2400" dirty="0" smtClean="0"/>
              <a:t>)</a:t>
            </a:r>
            <a:endParaRPr lang="en-GB" sz="2400" dirty="0"/>
          </a:p>
          <a:p>
            <a:pPr lvl="0"/>
            <a:r>
              <a:rPr lang="en-GB" sz="2400" dirty="0"/>
              <a:t>10-yr bond yields surge above 7% in Spain (June 2012</a:t>
            </a:r>
            <a:r>
              <a:rPr lang="en-GB" sz="2400" dirty="0" smtClean="0"/>
              <a:t>)</a:t>
            </a:r>
          </a:p>
          <a:p>
            <a:pPr lvl="0"/>
            <a:r>
              <a:rPr lang="en-GB" sz="2400" dirty="0" smtClean="0"/>
              <a:t>Rescue </a:t>
            </a:r>
            <a:r>
              <a:rPr lang="en-GB" sz="2400" dirty="0"/>
              <a:t>loans with adjustment </a:t>
            </a:r>
            <a:r>
              <a:rPr lang="en-GB" sz="2400" dirty="0" smtClean="0"/>
              <a:t>conditions</a:t>
            </a:r>
            <a:endParaRPr lang="en-GB" sz="2400" dirty="0"/>
          </a:p>
          <a:p>
            <a:pPr marL="0" lvl="0" indent="0">
              <a:buNone/>
            </a:pPr>
            <a:endParaRPr lang="en-GB" sz="2400" dirty="0"/>
          </a:p>
          <a:p>
            <a:pPr lvl="0"/>
            <a:r>
              <a:rPr lang="en-GB" sz="2400" dirty="0"/>
              <a:t>Greece €247bn (May 2010, Feb 2012 from </a:t>
            </a:r>
            <a:r>
              <a:rPr lang="en-GB" sz="2400" dirty="0" smtClean="0"/>
              <a:t>EFSF,ESM</a:t>
            </a:r>
            <a:r>
              <a:rPr lang="en-GB" sz="2400" dirty="0"/>
              <a:t>, EU, IMF)</a:t>
            </a:r>
          </a:p>
          <a:p>
            <a:pPr lvl="0"/>
            <a:r>
              <a:rPr lang="fr-FR" sz="2400" dirty="0"/>
              <a:t>Ireland €67.5bn (</a:t>
            </a:r>
            <a:r>
              <a:rPr lang="fr-FR" sz="2400" dirty="0" smtClean="0"/>
              <a:t>November </a:t>
            </a:r>
            <a:r>
              <a:rPr lang="fr-FR" sz="2400" dirty="0"/>
              <a:t>2010 EFSF, EU, IMF)</a:t>
            </a:r>
            <a:endParaRPr lang="en-GB" sz="2400" dirty="0"/>
          </a:p>
          <a:p>
            <a:pPr lvl="0"/>
            <a:r>
              <a:rPr lang="en-GB" sz="2400" dirty="0"/>
              <a:t>Portugal €78bn (May 2011 from EFSF, EU, IMF</a:t>
            </a:r>
          </a:p>
          <a:p>
            <a:pPr lvl="0"/>
            <a:r>
              <a:rPr lang="en-GB" sz="2400" dirty="0"/>
              <a:t>Spain up to €100bn in June 2012 from EFSF, </a:t>
            </a:r>
            <a:r>
              <a:rPr lang="en-GB" sz="2400" dirty="0" smtClean="0"/>
              <a:t>ESM. Real bail out looming.</a:t>
            </a:r>
          </a:p>
          <a:p>
            <a:pPr lvl="0"/>
            <a:r>
              <a:rPr lang="en-GB" sz="2400" dirty="0"/>
              <a:t>C</a:t>
            </a:r>
            <a:r>
              <a:rPr lang="en-GB" sz="2400" dirty="0" smtClean="0"/>
              <a:t>yprus currently under review</a:t>
            </a:r>
            <a:endParaRPr lang="en-GB" sz="2400" dirty="0"/>
          </a:p>
          <a:p>
            <a:endParaRPr lang="en-GB" sz="2400" dirty="0"/>
          </a:p>
          <a:p>
            <a:pPr lvl="0"/>
            <a:r>
              <a:rPr lang="en-GB" sz="2400" b="1" u="sng" dirty="0"/>
              <a:t>Financial assistance has come hand in hand with calls for uncompromising cuts in public expenditure</a:t>
            </a:r>
            <a:r>
              <a:rPr lang="en-GB" sz="2400" b="1" u="sng" dirty="0" smtClean="0"/>
              <a:t>.</a:t>
            </a:r>
            <a:endParaRPr lang="en-GB" sz="2400" b="1" dirty="0"/>
          </a:p>
        </p:txBody>
      </p:sp>
    </p:spTree>
    <p:extLst>
      <p:ext uri="{BB962C8B-B14F-4D97-AF65-F5344CB8AC3E}">
        <p14:creationId xmlns:p14="http://schemas.microsoft.com/office/powerpoint/2010/main" val="18044311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636680"/>
          </a:xfrm>
        </p:spPr>
        <p:txBody>
          <a:bodyPr>
            <a:normAutofit/>
          </a:bodyPr>
          <a:lstStyle/>
          <a:p>
            <a:pPr algn="ctr"/>
            <a:r>
              <a:rPr lang="en-GB" sz="2800" b="1" i="1" dirty="0"/>
              <a:t>Austerity Troika</a:t>
            </a:r>
            <a:r>
              <a:rPr lang="en-GB" sz="2800" b="1" dirty="0"/>
              <a:t>: </a:t>
            </a:r>
            <a:r>
              <a:rPr lang="en-GB" sz="2800" b="1" dirty="0" smtClean="0"/>
              <a:t>an alliance </a:t>
            </a:r>
            <a:r>
              <a:rPr lang="en-GB" sz="2800" b="1" dirty="0"/>
              <a:t>of international lenders</a:t>
            </a:r>
          </a:p>
        </p:txBody>
      </p:sp>
      <p:sp>
        <p:nvSpPr>
          <p:cNvPr id="3" name="Pladsholder til indhold 2"/>
          <p:cNvSpPr>
            <a:spLocks noGrp="1"/>
          </p:cNvSpPr>
          <p:nvPr>
            <p:ph idx="1"/>
          </p:nvPr>
        </p:nvSpPr>
        <p:spPr>
          <a:xfrm>
            <a:off x="457200" y="1412776"/>
            <a:ext cx="8229600" cy="4911824"/>
          </a:xfrm>
        </p:spPr>
        <p:txBody>
          <a:bodyPr>
            <a:normAutofit fontScale="92500" lnSpcReduction="10000"/>
          </a:bodyPr>
          <a:lstStyle/>
          <a:p>
            <a:endParaRPr lang="en-GB" sz="2400" dirty="0" smtClean="0"/>
          </a:p>
          <a:p>
            <a:r>
              <a:rPr lang="en-GB" sz="2400" b="1" dirty="0" smtClean="0"/>
              <a:t>Troika:</a:t>
            </a:r>
            <a:r>
              <a:rPr lang="en-GB" sz="2400" dirty="0" smtClean="0"/>
              <a:t> European Commission -EC</a:t>
            </a:r>
            <a:r>
              <a:rPr lang="en-GB" sz="2400" dirty="0"/>
              <a:t>, </a:t>
            </a:r>
            <a:r>
              <a:rPr lang="en-GB" sz="2400" dirty="0" smtClean="0"/>
              <a:t>European Central Bank -ECB, International Monetary Fund- IMF</a:t>
            </a:r>
          </a:p>
          <a:p>
            <a:pPr marL="0" indent="0">
              <a:buNone/>
            </a:pPr>
            <a:endParaRPr lang="en-GB" sz="2400" dirty="0" smtClean="0"/>
          </a:p>
          <a:p>
            <a:r>
              <a:rPr lang="en-GB" sz="2400" dirty="0"/>
              <a:t>“authoritarian unilateralism that renders national social partners </a:t>
            </a:r>
            <a:r>
              <a:rPr lang="en-GB" sz="2400" dirty="0" smtClean="0"/>
              <a:t>redundant” </a:t>
            </a:r>
            <a:r>
              <a:rPr lang="en-GB" sz="2100" dirty="0"/>
              <a:t>(ETUC</a:t>
            </a:r>
            <a:r>
              <a:rPr lang="en-GB" sz="2100" dirty="0" smtClean="0"/>
              <a:t>)</a:t>
            </a:r>
          </a:p>
          <a:p>
            <a:pPr marL="0" indent="0">
              <a:buNone/>
            </a:pPr>
            <a:endParaRPr lang="en-GB" sz="2400" dirty="0" smtClean="0"/>
          </a:p>
          <a:p>
            <a:r>
              <a:rPr lang="en-GB" sz="2400" i="1" dirty="0"/>
              <a:t>Greece: </a:t>
            </a:r>
            <a:r>
              <a:rPr lang="en-GB" sz="2400" dirty="0"/>
              <a:t>30% of population below poverty line, minimum wage cut 22%, young workers’ pay 32</a:t>
            </a:r>
            <a:r>
              <a:rPr lang="en-GB" sz="2400" dirty="0" smtClean="0"/>
              <a:t>%. Troikas memoranda set out the issues to be implemented.</a:t>
            </a:r>
          </a:p>
          <a:p>
            <a:pPr marL="0" indent="0">
              <a:buNone/>
            </a:pPr>
            <a:endParaRPr lang="en-GB" sz="2400" dirty="0"/>
          </a:p>
          <a:p>
            <a:r>
              <a:rPr lang="en-GB" sz="2400" i="1" dirty="0"/>
              <a:t>Portugal: </a:t>
            </a:r>
            <a:r>
              <a:rPr lang="en-GB" sz="2400" dirty="0"/>
              <a:t>fiscal adjustment evaluated five times within 16 </a:t>
            </a:r>
            <a:r>
              <a:rPr lang="en-GB" sz="2400" dirty="0" smtClean="0"/>
              <a:t>months directed by the Troika.</a:t>
            </a:r>
            <a:endParaRPr lang="en-GB" sz="2400" dirty="0"/>
          </a:p>
          <a:p>
            <a:pPr>
              <a:buNone/>
            </a:pPr>
            <a:endParaRPr lang="en-GB" sz="5900" dirty="0" smtClean="0"/>
          </a:p>
        </p:txBody>
      </p:sp>
    </p:spTree>
    <p:extLst>
      <p:ext uri="{BB962C8B-B14F-4D97-AF65-F5344CB8AC3E}">
        <p14:creationId xmlns:p14="http://schemas.microsoft.com/office/powerpoint/2010/main" val="32109627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564672"/>
          </a:xfrm>
        </p:spPr>
        <p:txBody>
          <a:bodyPr>
            <a:normAutofit/>
          </a:bodyPr>
          <a:lstStyle/>
          <a:p>
            <a:pPr algn="ctr"/>
            <a:r>
              <a:rPr lang="en-GB" sz="2800" b="1" dirty="0" smtClean="0">
                <a:latin typeface="Georgia" pitchFamily="18" charset="0"/>
              </a:rPr>
              <a:t>New tones from IMF ?</a:t>
            </a:r>
            <a:endParaRPr lang="en-GB" sz="2800" b="1" dirty="0">
              <a:latin typeface="Georgia" pitchFamily="18" charset="0"/>
            </a:endParaRPr>
          </a:p>
        </p:txBody>
      </p:sp>
      <p:sp>
        <p:nvSpPr>
          <p:cNvPr id="3" name="Pladsholder til indhold 2"/>
          <p:cNvSpPr>
            <a:spLocks noGrp="1"/>
          </p:cNvSpPr>
          <p:nvPr>
            <p:ph idx="1"/>
          </p:nvPr>
        </p:nvSpPr>
        <p:spPr>
          <a:xfrm>
            <a:off x="457200" y="1484784"/>
            <a:ext cx="8229600" cy="4839816"/>
          </a:xfrm>
        </p:spPr>
        <p:txBody>
          <a:bodyPr>
            <a:normAutofit fontScale="92500" lnSpcReduction="10000"/>
          </a:bodyPr>
          <a:lstStyle/>
          <a:p>
            <a:endParaRPr lang="en-GB" dirty="0" smtClean="0"/>
          </a:p>
          <a:p>
            <a:r>
              <a:rPr lang="en-GB" dirty="0" smtClean="0"/>
              <a:t>IMF </a:t>
            </a:r>
            <a:r>
              <a:rPr lang="en-GB" dirty="0"/>
              <a:t>admits that the fiscal multiplier – measuring the impact of fiscal policy on growth – of 0.5 has in fact been in the 0.9 to 1.7 </a:t>
            </a:r>
            <a:r>
              <a:rPr lang="en-GB" dirty="0" smtClean="0"/>
              <a:t>range. *)</a:t>
            </a:r>
          </a:p>
          <a:p>
            <a:r>
              <a:rPr lang="en-GB" dirty="0" smtClean="0"/>
              <a:t>for </a:t>
            </a:r>
            <a:r>
              <a:rPr lang="en-GB" dirty="0"/>
              <a:t>each €1 in budget cuts, the economy contracts by up to €</a:t>
            </a:r>
            <a:r>
              <a:rPr lang="en-GB" dirty="0" smtClean="0"/>
              <a:t>1.7 </a:t>
            </a:r>
            <a:endParaRPr lang="en-GB" dirty="0"/>
          </a:p>
          <a:p>
            <a:r>
              <a:rPr lang="en-GB" dirty="0" smtClean="0"/>
              <a:t>Austerity alone cannot </a:t>
            </a:r>
            <a:r>
              <a:rPr lang="en-GB" dirty="0"/>
              <a:t>bring </a:t>
            </a:r>
            <a:r>
              <a:rPr lang="en-GB" dirty="0" smtClean="0"/>
              <a:t>growth.</a:t>
            </a:r>
          </a:p>
          <a:p>
            <a:r>
              <a:rPr lang="en-GB" dirty="0" smtClean="0"/>
              <a:t>Debt is not the problem.</a:t>
            </a:r>
          </a:p>
          <a:p>
            <a:r>
              <a:rPr lang="en-GB" dirty="0" smtClean="0"/>
              <a:t>Lack of growth is the problem.</a:t>
            </a:r>
          </a:p>
          <a:p>
            <a:pPr marL="0" indent="0">
              <a:buNone/>
            </a:pPr>
            <a:r>
              <a:rPr lang="en-GB" dirty="0" smtClean="0"/>
              <a:t>*</a:t>
            </a:r>
            <a:r>
              <a:rPr lang="en-GB" sz="1800" dirty="0" smtClean="0"/>
              <a:t>) IMF World Economic Outlook Oct. 2012 </a:t>
            </a:r>
            <a:endParaRPr lang="en-GB" dirty="0"/>
          </a:p>
          <a:p>
            <a:endParaRPr lang="en-GB" dirty="0" smtClean="0"/>
          </a:p>
          <a:p>
            <a:endParaRPr lang="en-GB" dirty="0"/>
          </a:p>
        </p:txBody>
      </p:sp>
    </p:spTree>
    <p:extLst>
      <p:ext uri="{BB962C8B-B14F-4D97-AF65-F5344CB8AC3E}">
        <p14:creationId xmlns:p14="http://schemas.microsoft.com/office/powerpoint/2010/main" val="38697803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80728"/>
            <a:ext cx="8219256" cy="5760640"/>
          </a:xfrm>
        </p:spPr>
        <p:txBody>
          <a:bodyPr>
            <a:normAutofit fontScale="5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r">
              <a:buNone/>
            </a:pPr>
            <a:r>
              <a:rPr lang="en-US" sz="1900" dirty="0" smtClean="0"/>
              <a:t>Source: FT</a:t>
            </a:r>
            <a:endParaRPr lang="en-GB" sz="19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915" y="476672"/>
            <a:ext cx="8202170" cy="5795372"/>
          </a:xfrm>
          <a:prstGeom prst="rect">
            <a:avLst/>
          </a:prstGeom>
        </p:spPr>
      </p:pic>
    </p:spTree>
    <p:extLst>
      <p:ext uri="{BB962C8B-B14F-4D97-AF65-F5344CB8AC3E}">
        <p14:creationId xmlns:p14="http://schemas.microsoft.com/office/powerpoint/2010/main" val="1676747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1143000"/>
          </a:xfrm>
        </p:spPr>
        <p:txBody>
          <a:bodyPr>
            <a:normAutofit/>
          </a:bodyPr>
          <a:lstStyle/>
          <a:p>
            <a:pPr algn="ctr"/>
            <a:r>
              <a:rPr lang="en-GB" sz="2600" b="1" dirty="0">
                <a:latin typeface="Georgia" pitchFamily="18" charset="0"/>
              </a:rPr>
              <a:t>General government gross debt </a:t>
            </a:r>
            <a:r>
              <a:rPr lang="en-GB" sz="2600" b="1" dirty="0" smtClean="0">
                <a:latin typeface="Georgia" pitchFamily="18" charset="0"/>
              </a:rPr>
              <a:t/>
            </a:r>
            <a:br>
              <a:rPr lang="en-GB" sz="2600" b="1" dirty="0" smtClean="0">
                <a:latin typeface="Georgia" pitchFamily="18" charset="0"/>
              </a:rPr>
            </a:br>
            <a:r>
              <a:rPr lang="en-GB" sz="2600" b="1" dirty="0" smtClean="0">
                <a:latin typeface="Georgia" pitchFamily="18" charset="0"/>
              </a:rPr>
              <a:t>(% </a:t>
            </a:r>
            <a:r>
              <a:rPr lang="en-GB" sz="2600" b="1" dirty="0">
                <a:latin typeface="Georgia" pitchFamily="18" charset="0"/>
              </a:rPr>
              <a:t>of GDP</a:t>
            </a:r>
            <a:r>
              <a:rPr lang="en-GB" sz="2600" b="1" dirty="0" smtClean="0">
                <a:latin typeface="Georgia" pitchFamily="18" charset="0"/>
              </a:rPr>
              <a:t>)</a:t>
            </a:r>
            <a:endParaRPr lang="en-GB" sz="2600" b="1" dirty="0">
              <a:latin typeface="Georgia" pitchFamily="18" charset="0"/>
            </a:endParaRPr>
          </a:p>
        </p:txBody>
      </p:sp>
      <p:sp>
        <p:nvSpPr>
          <p:cNvPr id="3" name="Pladsholder til indhold 2"/>
          <p:cNvSpPr>
            <a:spLocks noGrp="1"/>
          </p:cNvSpPr>
          <p:nvPr>
            <p:ph idx="1"/>
          </p:nvPr>
        </p:nvSpPr>
        <p:spPr>
          <a:xfrm>
            <a:off x="457200" y="1700808"/>
            <a:ext cx="8229600" cy="5157192"/>
          </a:xfrm>
        </p:spPr>
        <p:txBody>
          <a:bodyPr>
            <a:normAutofit fontScale="77500" lnSpcReduction="20000"/>
          </a:bodyPr>
          <a:lstStyle/>
          <a:p>
            <a:pPr marL="0" indent="0">
              <a:buNone/>
              <a:defRPr/>
            </a:pPr>
            <a:endParaRPr lang="en-GB" dirty="0" smtClean="0"/>
          </a:p>
          <a:p>
            <a:pPr marL="292100" indent="-292100">
              <a:buNone/>
              <a:defRPr/>
            </a:pPr>
            <a:r>
              <a:rPr lang="en-GB" dirty="0" smtClean="0"/>
              <a:t>  </a:t>
            </a:r>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r>
              <a:rPr lang="en-US" sz="1200" dirty="0" smtClean="0"/>
              <a:t>Source: IMF</a:t>
            </a:r>
            <a:endParaRPr lang="en-GB" sz="12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628800"/>
            <a:ext cx="9144000" cy="4775200"/>
          </a:xfrm>
          <a:prstGeom prst="rect">
            <a:avLst/>
          </a:prstGeom>
        </p:spPr>
      </p:pic>
    </p:spTree>
    <p:extLst>
      <p:ext uri="{BB962C8B-B14F-4D97-AF65-F5344CB8AC3E}">
        <p14:creationId xmlns:p14="http://schemas.microsoft.com/office/powerpoint/2010/main" val="25286800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29600" cy="576064"/>
          </a:xfrm>
        </p:spPr>
        <p:txBody>
          <a:bodyPr>
            <a:noAutofit/>
          </a:bodyPr>
          <a:lstStyle/>
          <a:p>
            <a:pPr algn="ctr"/>
            <a:r>
              <a:rPr lang="en-GB" sz="2600" b="1" dirty="0">
                <a:latin typeface="Georgia" pitchFamily="18" charset="0"/>
              </a:rPr>
              <a:t>Evolution of teachers' and school heads' salaries </a:t>
            </a:r>
            <a:r>
              <a:rPr lang="en-GB" sz="1500" b="1" dirty="0" smtClean="0">
                <a:latin typeface="Georgia" pitchFamily="18" charset="0"/>
              </a:rPr>
              <a:t>(absolute </a:t>
            </a:r>
            <a:r>
              <a:rPr lang="en-GB" sz="1500" b="1" dirty="0">
                <a:latin typeface="Georgia" pitchFamily="18" charset="0"/>
              </a:rPr>
              <a:t>terms compared with the previous year </a:t>
            </a:r>
            <a:r>
              <a:rPr lang="en-GB" sz="1500" b="1" dirty="0" smtClean="0">
                <a:latin typeface="Georgia" pitchFamily="18" charset="0"/>
              </a:rPr>
              <a:t>2010/2011)</a:t>
            </a:r>
            <a:endParaRPr lang="en-GB" sz="1500" b="1" dirty="0">
              <a:latin typeface="Georgia" pitchFamily="18" charset="0"/>
            </a:endParaRPr>
          </a:p>
        </p:txBody>
      </p:sp>
      <p:sp>
        <p:nvSpPr>
          <p:cNvPr id="3" name="Content Placeholder 2"/>
          <p:cNvSpPr>
            <a:spLocks noGrp="1"/>
          </p:cNvSpPr>
          <p:nvPr>
            <p:ph idx="1"/>
          </p:nvPr>
        </p:nvSpPr>
        <p:spPr>
          <a:xfrm>
            <a:off x="457200" y="1412776"/>
            <a:ext cx="8229600" cy="5445224"/>
          </a:xfrm>
        </p:spPr>
        <p:txBody>
          <a:bodyPr>
            <a:normAutofit lnSpcReduction="10000"/>
          </a:bodyPr>
          <a:lstStyle/>
          <a:p>
            <a:pPr marL="0" indent="0">
              <a:buNone/>
            </a:pPr>
            <a:endParaRPr lang="en-US" dirty="0"/>
          </a:p>
          <a:p>
            <a:pPr marL="0" indent="0">
              <a:buNone/>
            </a:pPr>
            <a:endParaRPr lang="en-US"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r>
              <a:rPr lang="en-US" sz="1200" dirty="0" smtClean="0"/>
              <a:t>Source: Eurydice</a:t>
            </a:r>
            <a:endParaRPr lang="en-GB" sz="1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556792"/>
            <a:ext cx="5424692" cy="491480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3628014"/>
            <a:ext cx="5667902" cy="772355"/>
          </a:xfrm>
          <a:prstGeom prst="rect">
            <a:avLst/>
          </a:prstGeom>
        </p:spPr>
      </p:pic>
    </p:spTree>
    <p:extLst>
      <p:ext uri="{BB962C8B-B14F-4D97-AF65-F5344CB8AC3E}">
        <p14:creationId xmlns:p14="http://schemas.microsoft.com/office/powerpoint/2010/main" val="9362619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29600" cy="564672"/>
          </a:xfrm>
        </p:spPr>
        <p:txBody>
          <a:bodyPr>
            <a:noAutofit/>
          </a:bodyPr>
          <a:lstStyle/>
          <a:p>
            <a:pPr algn="ctr"/>
            <a:r>
              <a:rPr lang="en-GB" sz="2600" b="1" dirty="0">
                <a:latin typeface="Georgia" pitchFamily="18" charset="0"/>
              </a:rPr>
              <a:t>Evolution of teachers' and school heads' salaries </a:t>
            </a:r>
            <a:r>
              <a:rPr lang="en-GB" sz="1500" b="1" dirty="0">
                <a:latin typeface="Georgia" pitchFamily="18" charset="0"/>
              </a:rPr>
              <a:t>(absolute terms compared with the previous year </a:t>
            </a:r>
            <a:r>
              <a:rPr lang="en-GB" sz="1500" b="1" dirty="0" smtClean="0">
                <a:latin typeface="Georgia" pitchFamily="18" charset="0"/>
              </a:rPr>
              <a:t>2011/2012)</a:t>
            </a:r>
            <a:endParaRPr lang="en-GB" sz="1500" dirty="0"/>
          </a:p>
        </p:txBody>
      </p:sp>
      <p:sp>
        <p:nvSpPr>
          <p:cNvPr id="3" name="Content Placeholder 2"/>
          <p:cNvSpPr>
            <a:spLocks noGrp="1"/>
          </p:cNvSpPr>
          <p:nvPr>
            <p:ph idx="1"/>
          </p:nvPr>
        </p:nvSpPr>
        <p:spPr>
          <a:xfrm>
            <a:off x="457200" y="1340768"/>
            <a:ext cx="8229600" cy="5517232"/>
          </a:xfrm>
        </p:spPr>
        <p:txBody>
          <a:bodyPr>
            <a:normAutofit lnSpcReduction="10000"/>
          </a:bodyPr>
          <a:lstStyle/>
          <a:p>
            <a:pPr marL="0" indent="0">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a:p>
          <a:p>
            <a:pPr marL="0" indent="0" algn="r">
              <a:buNone/>
            </a:pPr>
            <a:endParaRPr lang="en-US" sz="1200" dirty="0" smtClean="0"/>
          </a:p>
          <a:p>
            <a:pPr marL="0" indent="0" algn="r">
              <a:buNone/>
            </a:pPr>
            <a:endParaRPr lang="en-US" sz="1200" dirty="0" smtClean="0"/>
          </a:p>
          <a:p>
            <a:pPr marL="0" indent="0" algn="r">
              <a:buNone/>
            </a:pPr>
            <a:endParaRPr lang="en-US" sz="1200" dirty="0"/>
          </a:p>
          <a:p>
            <a:pPr marL="0" indent="0" algn="r">
              <a:buNone/>
            </a:pPr>
            <a:r>
              <a:rPr lang="en-US" sz="1200" dirty="0" smtClean="0"/>
              <a:t>Source</a:t>
            </a:r>
            <a:r>
              <a:rPr lang="en-US" sz="1200" dirty="0"/>
              <a:t>: Eurydice</a:t>
            </a:r>
            <a:endParaRPr lang="en-GB" sz="1200" dirty="0"/>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556792"/>
            <a:ext cx="5649164" cy="511256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51920" y="3866562"/>
            <a:ext cx="5112568" cy="696681"/>
          </a:xfrm>
          <a:prstGeom prst="rect">
            <a:avLst/>
          </a:prstGeom>
        </p:spPr>
      </p:pic>
    </p:spTree>
    <p:extLst>
      <p:ext uri="{BB962C8B-B14F-4D97-AF65-F5344CB8AC3E}">
        <p14:creationId xmlns:p14="http://schemas.microsoft.com/office/powerpoint/2010/main" val="2697391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8944" y="476672"/>
            <a:ext cx="8229600" cy="792088"/>
          </a:xfrm>
        </p:spPr>
        <p:txBody>
          <a:bodyPr>
            <a:noAutofit/>
          </a:bodyPr>
          <a:lstStyle/>
          <a:p>
            <a:pPr algn="ctr"/>
            <a:r>
              <a:rPr lang="en-GB" sz="2400" b="1" dirty="0" smtClean="0">
                <a:latin typeface="Georgia" pitchFamily="18" charset="0"/>
              </a:rPr>
              <a:t>ETUCE Action and Campaign Framework on the </a:t>
            </a:r>
            <a:br>
              <a:rPr lang="en-GB" sz="2400" b="1" dirty="0" smtClean="0">
                <a:latin typeface="Georgia" pitchFamily="18" charset="0"/>
              </a:rPr>
            </a:br>
            <a:r>
              <a:rPr lang="en-GB" sz="2400" b="1" dirty="0" smtClean="0">
                <a:latin typeface="Georgia" pitchFamily="18" charset="0"/>
              </a:rPr>
              <a:t>Financial and Economic Crisis (Survey)</a:t>
            </a:r>
            <a:endParaRPr lang="en-GB" sz="2400" b="1" dirty="0">
              <a:latin typeface="Georgia" pitchFamily="18" charset="0"/>
            </a:endParaRPr>
          </a:p>
        </p:txBody>
      </p:sp>
      <p:sp>
        <p:nvSpPr>
          <p:cNvPr id="5" name="Rectangle 4"/>
          <p:cNvSpPr/>
          <p:nvPr/>
        </p:nvSpPr>
        <p:spPr>
          <a:xfrm>
            <a:off x="539552" y="6237312"/>
            <a:ext cx="8028384" cy="523220"/>
          </a:xfrm>
          <a:prstGeom prst="rect">
            <a:avLst/>
          </a:prstGeom>
        </p:spPr>
        <p:txBody>
          <a:bodyPr wrap="square">
            <a:spAutoFit/>
          </a:bodyPr>
          <a:lstStyle/>
          <a:p>
            <a:r>
              <a:rPr lang="en-GB" sz="1400" dirty="0" smtClean="0"/>
              <a:t>55 </a:t>
            </a:r>
            <a:r>
              <a:rPr lang="en-GB" sz="1400" dirty="0"/>
              <a:t>teacher trade </a:t>
            </a:r>
            <a:r>
              <a:rPr lang="en-GB" sz="1400" dirty="0" smtClean="0"/>
              <a:t>unions’ responses from 26 </a:t>
            </a:r>
            <a:r>
              <a:rPr lang="en-GB" sz="1400" dirty="0"/>
              <a:t>EU and 14 non-EU </a:t>
            </a:r>
            <a:r>
              <a:rPr lang="en-GB" sz="1400" dirty="0" smtClean="0"/>
              <a:t>countries between February </a:t>
            </a:r>
            <a:r>
              <a:rPr lang="en-GB" sz="1400" dirty="0"/>
              <a:t>and </a:t>
            </a:r>
            <a:r>
              <a:rPr lang="en-GB" sz="1400" dirty="0" smtClean="0"/>
              <a:t>March </a:t>
            </a:r>
            <a:r>
              <a:rPr lang="en-GB" sz="1400" dirty="0"/>
              <a:t>2012.</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49433134"/>
              </p:ext>
            </p:extLst>
          </p:nvPr>
        </p:nvGraphicFramePr>
        <p:xfrm>
          <a:off x="457200" y="1341438"/>
          <a:ext cx="8229600" cy="5400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62253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I Document" ma:contentTypeID="0x010100AA2F8202531E2B479DC903BD7BCD5C3F00E04239BAE3CFF643A8203BF81E96DC51" ma:contentTypeVersion="53" ma:contentTypeDescription="" ma:contentTypeScope="" ma:versionID="3ecdb67ee59564c7ec43419591cb38be">
  <xsd:schema xmlns:xsd="http://www.w3.org/2001/XMLSchema" xmlns:xs="http://www.w3.org/2001/XMLSchema" xmlns:p="http://schemas.microsoft.com/office/2006/metadata/properties" xmlns:ns2="db13979b-e751-4565-a77b-71e7edb4f069" targetNamespace="http://schemas.microsoft.com/office/2006/metadata/properties" ma:root="true" ma:fieldsID="68c9f9e723ff3b8d29c1e4b1699411ec" ns2:_="">
    <xsd:import namespace="db13979b-e751-4565-a77b-71e7edb4f069"/>
    <xsd:element name="properties">
      <xsd:complexType>
        <xsd:sequence>
          <xsd:element name="documentManagement">
            <xsd:complexType>
              <xsd:all>
                <xsd:element ref="ns2:Date" minOccurs="0"/>
                <xsd:element ref="ns2:DocumentLanguage" minOccurs="0"/>
                <xsd:element ref="ns2:AvailableOnWebsite" minOccurs="0"/>
                <xsd:element ref="ns2:EIRegion" minOccurs="0"/>
                <xsd:element ref="ns2:EIUnit" minOccurs="0"/>
                <xsd:element ref="ns2:EIOrgan" minOccurs="0"/>
                <xsd:element ref="ns2:EI_x0020_Event" minOccurs="0"/>
                <xsd:element ref="ns2:EITopic" minOccurs="0"/>
                <xsd:element ref="ns2:DocumentSource" minOccurs="0"/>
                <xsd:element ref="ns2:EITermbaseTaxHTField0" minOccurs="0"/>
                <xsd:element ref="ns2:TaxCatchAll" minOccurs="0"/>
                <xsd:element ref="ns2:TaxCatchAllLabel" minOccurs="0"/>
                <xsd:element ref="ns2:l360261a294540c48d9b0fdee2fb1d22" minOccurs="0"/>
                <xsd:element ref="ns2:hd0be951f11940a08013d67eec6505c8" minOccurs="0"/>
                <xsd:element ref="ns2:o79ce48fd8d44e5eaac3fd0fc82a2951" minOccurs="0"/>
                <xsd:element ref="ns2:kd7281ab553349538e0242a0ee89a9e1" minOccurs="0"/>
                <xsd:element ref="ns2:i64256cf79b641ea809ba8b9a8069568"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13979b-e751-4565-a77b-71e7edb4f069" elementFormDefault="qualified">
    <xsd:import namespace="http://schemas.microsoft.com/office/2006/documentManagement/types"/>
    <xsd:import namespace="http://schemas.microsoft.com/office/infopath/2007/PartnerControls"/>
    <xsd:element name="Date" ma:index="2" nillable="true" ma:displayName="Date" ma:description="EI document date." ma:format="DateOnly" ma:internalName="Date">
      <xsd:simpleType>
        <xsd:restriction base="dms:DateTime"/>
      </xsd:simpleType>
    </xsd:element>
    <xsd:element name="DocumentLanguage" ma:index="5" nillable="true" ma:displayName="Document Language" ma:default="English" ma:format="RadioButtons" ma:internalName="DocumentLanguage">
      <xsd:simpleType>
        <xsd:restriction base="dms:Choice">
          <xsd:enumeration value="English"/>
          <xsd:enumeration value="French"/>
          <xsd:enumeration value="Spanish"/>
          <xsd:enumeration value="Other"/>
          <xsd:enumeration value="Multiple"/>
        </xsd:restriction>
      </xsd:simpleType>
    </xsd:element>
    <xsd:element name="AvailableOnWebsite" ma:index="6" nillable="true" ma:displayName="Available On Website" ma:default="1" ma:description="Make this document available on the public EI website." ma:internalName="AvailableOnWebsite">
      <xsd:simpleType>
        <xsd:restriction base="dms:Boolean"/>
      </xsd:simpleType>
    </xsd:element>
    <xsd:element name="EIRegion" ma:index="7" nillable="true" ma:displayName="EI Region" ma:description="Education International region." ma:hidden="true" ma:list="{29c7dc5d-89a6-4101-a71e-0c6c975a07cf}" ma:internalName="EIRegion"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Unit" ma:index="8" nillable="true" ma:displayName="EI Unit" ma:hidden="true" ma:list="068bb678-3c6d-45ba-97bd-4f06a914f196" ma:internalName="EIUnit"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Organ" ma:index="9" nillable="true" ma:displayName="EI Group" ma:hidden="true" ma:list="{2698a646-4c05-4ac8-9e4f-4a88bcd5d2e2}" ma:internalName="EIOrgan"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_x0020_Event" ma:index="11" nillable="true" ma:displayName="EI Event" ma:hidden="true" ma:list="{0292d145-1b29-4696-ba3c-d4afe19ee511}" ma:internalName="EI_x0020_Event" ma:readOnly="false" ma:showField="EventTitleForChoiceDropdown" ma:web="db13979b-e751-4565-a77b-71e7edb4f069">
      <xsd:simpleType>
        <xsd:restriction base="dms:Lookup"/>
      </xsd:simpleType>
    </xsd:element>
    <xsd:element name="EITopic" ma:index="12" nillable="true" ma:displayName="EI Topic" ma:hidden="true" ma:list="dd9f5b98-3a89-4125-b977-90d82d0197dd" ma:internalName="EITopic"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DocumentSource" ma:index="13" nillable="true" ma:displayName="Document Source" ma:description="Organisation which issued the document." ma:list="{49ba241f-8346-4576-b9e1-b1a7b41f86e8}" ma:internalName="DocumentSource" ma:showField="Title" ma:web="db13979b-e751-4565-a77b-71e7edb4f069">
      <xsd:simpleType>
        <xsd:restriction base="dms:Lookup"/>
      </xsd:simpleType>
    </xsd:element>
    <xsd:element name="EITermbaseTaxHTField0" ma:index="19" nillable="true" ma:taxonomy="true" ma:internalName="EITermbaseTaxHTField0" ma:taxonomyFieldName="EITermbase" ma:displayName="EIDocType" ma:readOnly="false" ma:default="" ma:fieldId="{58649bc0-05b1-4c82-b72c-a96912b32633}" ma:taxonomyMulti="true" ma:sspId="0af2f461-2480-4a31-ac78-b054563ee389" ma:termSetId="2591b47b-c34c-4ee1-a350-73f6d52a178b" ma:anchorId="00000000-0000-0000-0000-000000000000" ma:open="true" ma:isKeyword="false">
      <xsd:complexType>
        <xsd:sequence>
          <xsd:element ref="pc:Terms" minOccurs="0" maxOccurs="1"/>
        </xsd:sequence>
      </xsd:complexType>
    </xsd:element>
    <xsd:element name="TaxCatchAll" ma:index="20" nillable="true" ma:displayName="Taxonomy Catch All Column" ma:hidden="true" ma:list="{e31c9898-5599-4d3d-bde2-aae45224e11b}" ma:internalName="TaxCatchAll" ma:showField="CatchAllData"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e31c9898-5599-4d3d-bde2-aae45224e11b}" ma:internalName="TaxCatchAllLabel" ma:readOnly="true" ma:showField="CatchAllDataLabel"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l360261a294540c48d9b0fdee2fb1d22" ma:index="23" nillable="true" ma:taxonomy="true" ma:internalName="l360261a294540c48d9b0fdee2fb1d22" ma:taxonomyFieldName="EIEvent" ma:displayName="EIEvent" ma:default="" ma:fieldId="{5360261a-2945-40c4-8d9b-0fdee2fb1d22}" ma:taxonomyMulti="true" ma:sspId="0af2f461-2480-4a31-ac78-b054563ee389" ma:termSetId="46d855b6-eb13-4760-91d1-66f27ae7dc32" ma:anchorId="00000000-0000-0000-0000-000000000000" ma:open="true" ma:isKeyword="false">
      <xsd:complexType>
        <xsd:sequence>
          <xsd:element ref="pc:Terms" minOccurs="0" maxOccurs="1"/>
        </xsd:sequence>
      </xsd:complexType>
    </xsd:element>
    <xsd:element name="hd0be951f11940a08013d67eec6505c8" ma:index="25" nillable="true" ma:taxonomy="true" ma:internalName="hd0be951f11940a08013d67eec6505c8" ma:taxonomyFieldName="EIUnit1" ma:displayName="EIUnit" ma:readOnly="false" ma:default="" ma:fieldId="{1d0be951-f119-40a0-8013-d67eec6505c8}" ma:taxonomyMulti="true" ma:sspId="0af2f461-2480-4a31-ac78-b054563ee389" ma:termSetId="5f7ca6b7-bc5d-4a29-b9c5-9d61f96be714" ma:anchorId="00000000-0000-0000-0000-000000000000" ma:open="false" ma:isKeyword="false">
      <xsd:complexType>
        <xsd:sequence>
          <xsd:element ref="pc:Terms" minOccurs="0" maxOccurs="1"/>
        </xsd:sequence>
      </xsd:complexType>
    </xsd:element>
    <xsd:element name="o79ce48fd8d44e5eaac3fd0fc82a2951" ma:index="27" nillable="true" ma:taxonomy="true" ma:internalName="o79ce48fd8d44e5eaac3fd0fc82a2951" ma:taxonomyFieldName="EIGroup" ma:displayName="EIGroup" ma:default="" ma:fieldId="{879ce48f-d8d4-4e5e-aac3-fd0fc82a2951}" ma:taxonomyMulti="true" ma:sspId="0af2f461-2480-4a31-ac78-b054563ee389" ma:termSetId="1e97bc08-ae7e-4277-9be6-12765f62b22d" ma:anchorId="00000000-0000-0000-0000-000000000000" ma:open="false" ma:isKeyword="false">
      <xsd:complexType>
        <xsd:sequence>
          <xsd:element ref="pc:Terms" minOccurs="0" maxOccurs="1"/>
        </xsd:sequence>
      </xsd:complexType>
    </xsd:element>
    <xsd:element name="kd7281ab553349538e0242a0ee89a9e1" ma:index="29" nillable="true" ma:taxonomy="true" ma:internalName="kd7281ab553349538e0242a0ee89a9e1" ma:taxonomyFieldName="EITopic1" ma:displayName="EITopic" ma:default="" ma:fieldId="{4d7281ab-5533-4953-8e02-42a0ee89a9e1}" ma:taxonomyMulti="true" ma:sspId="0af2f461-2480-4a31-ac78-b054563ee389" ma:termSetId="e2436a82-f458-4e28-a4e0-fa06e0b95176" ma:anchorId="00000000-0000-0000-0000-000000000000" ma:open="false" ma:isKeyword="false">
      <xsd:complexType>
        <xsd:sequence>
          <xsd:element ref="pc:Terms" minOccurs="0" maxOccurs="1"/>
        </xsd:sequence>
      </xsd:complexType>
    </xsd:element>
    <xsd:element name="i64256cf79b641ea809ba8b9a8069568" ma:index="31" nillable="true" ma:taxonomy="true" ma:internalName="i64256cf79b641ea809ba8b9a8069568" ma:taxonomyFieldName="EIRegion1" ma:displayName="EIRegion" ma:default="" ma:fieldId="{264256cf-79b6-41ea-809b-a8b9a8069568}" ma:taxonomyMulti="true" ma:sspId="0af2f461-2480-4a31-ac78-b054563ee389" ma:termSetId="126f87e2-8982-4d73-8d0c-1d6ec05017e8"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http://portal/_cts/EIDocument/8b5470c660bc9b5ccustomXsn.xsn</xsnLocation>
  <cached>True</cached>
  <openByDefault>True</openByDefault>
  <xsnScope>http://portal</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EIUnit xmlns="db13979b-e751-4565-a77b-71e7edb4f069"/>
    <l360261a294540c48d9b0fdee2fb1d22 xmlns="db13979b-e751-4565-a77b-71e7edb4f069">
      <Terms xmlns="http://schemas.microsoft.com/office/infopath/2007/PartnerControls"/>
    </l360261a294540c48d9b0fdee2fb1d22>
    <EIRegion xmlns="db13979b-e751-4565-a77b-71e7edb4f069"/>
    <AvailableOnWebsite xmlns="db13979b-e751-4565-a77b-71e7edb4f069">true</AvailableOnWebsite>
    <EIOrgan xmlns="db13979b-e751-4565-a77b-71e7edb4f069"/>
    <EI_x0020_Event xmlns="db13979b-e751-4565-a77b-71e7edb4f069" xsi:nil="true"/>
    <kd7281ab553349538e0242a0ee89a9e1 xmlns="db13979b-e751-4565-a77b-71e7edb4f069">
      <Terms xmlns="http://schemas.microsoft.com/office/infopath/2007/PartnerControls"/>
    </kd7281ab553349538e0242a0ee89a9e1>
    <i64256cf79b641ea809ba8b9a8069568 xmlns="db13979b-e751-4565-a77b-71e7edb4f069">
      <Terms xmlns="http://schemas.microsoft.com/office/infopath/2007/PartnerControls"/>
    </i64256cf79b641ea809ba8b9a8069568>
    <EITopic xmlns="db13979b-e751-4565-a77b-71e7edb4f069"/>
    <DocumentSource xmlns="db13979b-e751-4565-a77b-71e7edb4f069" xsi:nil="true"/>
    <DocumentLanguage xmlns="db13979b-e751-4565-a77b-71e7edb4f069">English</DocumentLanguage>
    <o79ce48fd8d44e5eaac3fd0fc82a2951 xmlns="db13979b-e751-4565-a77b-71e7edb4f069">
      <Terms xmlns="http://schemas.microsoft.com/office/infopath/2007/PartnerControls"/>
    </o79ce48fd8d44e5eaac3fd0fc82a2951>
    <EITermbaseTaxHTField0 xmlns="db13979b-e751-4565-a77b-71e7edb4f069">
      <Terms xmlns="http://schemas.microsoft.com/office/infopath/2007/PartnerControls"/>
    </EITermbaseTaxHTField0>
    <TaxCatchAll xmlns="db13979b-e751-4565-a77b-71e7edb4f069"/>
    <Date xmlns="db13979b-e751-4565-a77b-71e7edb4f069" xsi:nil="true"/>
    <hd0be951f11940a08013d67eec6505c8 xmlns="db13979b-e751-4565-a77b-71e7edb4f069">
      <Terms xmlns="http://schemas.microsoft.com/office/infopath/2007/PartnerControls"/>
    </hd0be951f11940a08013d67eec6505c8>
  </documentManagement>
</p:properties>
</file>

<file path=customXml/itemProps1.xml><?xml version="1.0" encoding="utf-8"?>
<ds:datastoreItem xmlns:ds="http://schemas.openxmlformats.org/officeDocument/2006/customXml" ds:itemID="{C5ABD1CB-6025-453A-B85D-C322744524AA}"/>
</file>

<file path=customXml/itemProps2.xml><?xml version="1.0" encoding="utf-8"?>
<ds:datastoreItem xmlns:ds="http://schemas.openxmlformats.org/officeDocument/2006/customXml" ds:itemID="{5E515A86-10CB-44D8-B805-CD60C9C39850}"/>
</file>

<file path=customXml/itemProps3.xml><?xml version="1.0" encoding="utf-8"?>
<ds:datastoreItem xmlns:ds="http://schemas.openxmlformats.org/officeDocument/2006/customXml" ds:itemID="{15F5A1F3-3184-4ED4-8770-8875E44F2062}"/>
</file>

<file path=customXml/itemProps4.xml><?xml version="1.0" encoding="utf-8"?>
<ds:datastoreItem xmlns:ds="http://schemas.openxmlformats.org/officeDocument/2006/customXml" ds:itemID="{4F75190B-64DF-45A0-BF8F-E0673975843F}"/>
</file>

<file path=docProps/app.xml><?xml version="1.0" encoding="utf-8"?>
<Properties xmlns="http://schemas.openxmlformats.org/officeDocument/2006/extended-properties" xmlns:vt="http://schemas.openxmlformats.org/officeDocument/2006/docPropsVTypes">
  <TotalTime>0</TotalTime>
  <Words>1352</Words>
  <Application>Microsoft Macintosh PowerPoint</Application>
  <PresentationFormat>On-screen Show (4:3)</PresentationFormat>
  <Paragraphs>261</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Europe facing dilemma in Crisis exit </vt:lpstr>
      <vt:lpstr>State of the Financial and Economic Crisis in Europe</vt:lpstr>
      <vt:lpstr>Austerity Troika: an alliance of international lenders</vt:lpstr>
      <vt:lpstr>New tones from IMF ?</vt:lpstr>
      <vt:lpstr>PowerPoint Presentation</vt:lpstr>
      <vt:lpstr>General government gross debt  (% of GDP)</vt:lpstr>
      <vt:lpstr>Evolution of teachers' and school heads' salaries (absolute terms compared with the previous year 2010/2011)</vt:lpstr>
      <vt:lpstr>Evolution of teachers' and school heads' salaries (absolute terms compared with the previous year 2011/2012)</vt:lpstr>
      <vt:lpstr>ETUCE Action and Campaign Framework on the  Financial and Economic Crisis (Survey)</vt:lpstr>
      <vt:lpstr>Survey on the impact of the economic crisis on teacher education</vt:lpstr>
      <vt:lpstr>European economic governance: towards a new Treaty? </vt:lpstr>
      <vt:lpstr>European economic governance: towards a new Treaty? </vt:lpstr>
      <vt:lpstr>Pooling of sovereignty</vt:lpstr>
      <vt:lpstr>Today’s excessive leverage: another crisis in the making? </vt:lpstr>
      <vt:lpstr>Measures for a new economy</vt:lpstr>
      <vt:lpstr>                       Measures for a new economy</vt:lpstr>
      <vt:lpstr>Measures for a new economy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 facing dilemma in Crisis exit </dc:title>
  <dc:creator>Mireille de Koning</dc:creator>
  <cp:lastModifiedBy>Mireille de Koning</cp:lastModifiedBy>
  <cp:revision>1</cp:revision>
  <dcterms:created xsi:type="dcterms:W3CDTF">2012-10-19T10:25:35Z</dcterms:created>
  <dcterms:modified xsi:type="dcterms:W3CDTF">2012-10-19T10:26:16Z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1858232729</vt:i4>
  </property>
  <property fmtid="{D5CDD505-2E9C-101B-9397-08002B2CF9AE}" pid="3" name="_NewReviewCycle">
    <vt:lpwstr/>
  </property>
  <property fmtid="{D5CDD505-2E9C-101B-9397-08002B2CF9AE}" pid="4" name="_EmailSubject">
    <vt:lpwstr>speeeches</vt:lpwstr>
  </property>
  <property fmtid="{D5CDD505-2E9C-101B-9397-08002B2CF9AE}" pid="5" name="_AuthorEmail">
    <vt:lpwstr>Mireille.Dekoning@ei-ie.org</vt:lpwstr>
  </property>
  <property fmtid="{D5CDD505-2E9C-101B-9397-08002B2CF9AE}" pid="6" name="_AuthorEmailDisplayName">
    <vt:lpwstr>Mireille Dekoning</vt:lpwstr>
  </property>
  <property fmtid="{D5CDD505-2E9C-101B-9397-08002B2CF9AE}" pid="7" name="ContentTypeId">
    <vt:lpwstr>0x010100AA2F8202531E2B479DC903BD7BCD5C3F00E04239BAE3CFF643A8203BF81E96DC51</vt:lpwstr>
  </property>
</Properties>
</file>