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79" r:id="rId3"/>
    <p:sldId id="308" r:id="rId4"/>
    <p:sldId id="304" r:id="rId5"/>
    <p:sldId id="306" r:id="rId6"/>
    <p:sldId id="305" r:id="rId7"/>
    <p:sldId id="281" r:id="rId8"/>
    <p:sldId id="257" r:id="rId9"/>
    <p:sldId id="300" r:id="rId10"/>
    <p:sldId id="299" r:id="rId11"/>
    <p:sldId id="260" r:id="rId12"/>
    <p:sldId id="271" r:id="rId13"/>
    <p:sldId id="303" r:id="rId14"/>
    <p:sldId id="30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92"/>
    <a:srgbClr val="283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300"/>
    <p:restoredTop sz="78729" autoAdjust="0"/>
  </p:normalViewPr>
  <p:slideViewPr>
    <p:cSldViewPr>
      <p:cViewPr>
        <p:scale>
          <a:sx n="87" d="100"/>
          <a:sy n="87" d="100"/>
        </p:scale>
        <p:origin x="224" y="4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presProps" Target="presProps.xml"/><Relationship Id="rId8" Type="http://schemas.openxmlformats.org/officeDocument/2006/relationships/slide" Target="slides/slide7.xml"/><Relationship Id="rId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handoutMaster" Target="handoutMasters/handoutMaster1.xml"/><Relationship Id="rId7" Type="http://schemas.openxmlformats.org/officeDocument/2006/relationships/slide" Target="slides/slide6.xml"/><Relationship Id="rId25" Type="http://schemas.openxmlformats.org/officeDocument/2006/relationships/customXml" Target="../customXml/item4.xml"/><Relationship Id="rId20" Type="http://schemas.openxmlformats.org/officeDocument/2006/relationships/theme" Target="theme/theme1.xml"/><Relationship Id="rId16" Type="http://schemas.openxmlformats.org/officeDocument/2006/relationships/notesMaster" Target="notesMasters/notesMaster1.xml"/><Relationship Id="rId2" Type="http://schemas.openxmlformats.org/officeDocument/2006/relationships/slide" Target="slides/slide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4" Type="http://schemas.openxmlformats.org/officeDocument/2006/relationships/customXml" Target="../customXml/item3.xml"/><Relationship Id="rId15" Type="http://schemas.openxmlformats.org/officeDocument/2006/relationships/slide" Target="slides/slide14.xml"/><Relationship Id="rId5" Type="http://schemas.openxmlformats.org/officeDocument/2006/relationships/slide" Target="slides/slide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9" Type="http://schemas.openxmlformats.org/officeDocument/2006/relationships/slide" Target="slides/slide8.xml"/><Relationship Id="rId14" Type="http://schemas.openxmlformats.org/officeDocument/2006/relationships/slide" Target="slides/slide13.xml"/><Relationship Id="rId4" Type="http://schemas.openxmlformats.org/officeDocument/2006/relationships/slide" Target="slides/slide3.xml"/><Relationship Id="rId22"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F2D6B-DA9C-0F42-90DF-624C8D4E348D}" type="doc">
      <dgm:prSet loTypeId="urn:microsoft.com/office/officeart/2005/8/layout/vList4#7" loCatId="" qsTypeId="urn:microsoft.com/office/officeart/2005/8/quickstyle/simple4" qsCatId="simple" csTypeId="urn:microsoft.com/office/officeart/2005/8/colors/accent1_2" csCatId="accent1" phldr="1"/>
      <dgm:spPr/>
      <dgm:t>
        <a:bodyPr/>
        <a:lstStyle/>
        <a:p>
          <a:endParaRPr lang="en-US"/>
        </a:p>
      </dgm:t>
    </dgm:pt>
    <dgm:pt modelId="{11EE1090-53D0-794D-928D-73904AB15FD3}">
      <dgm:prSet/>
      <dgm:spPr/>
      <dgm:t>
        <a:bodyPr/>
        <a:lstStyle/>
        <a:p>
          <a:pPr rtl="0"/>
          <a:r>
            <a:rPr lang="en-US" dirty="0" smtClean="0"/>
            <a:t>Prepare for rapid response media work</a:t>
          </a:r>
          <a:endParaRPr lang="en-US" dirty="0"/>
        </a:p>
      </dgm:t>
    </dgm:pt>
    <dgm:pt modelId="{BB06CD53-A6EB-494B-A18C-992E73272380}" type="parTrans" cxnId="{D8B0D6E1-64B2-7440-B891-9D6DBB7BC7C6}">
      <dgm:prSet/>
      <dgm:spPr/>
      <dgm:t>
        <a:bodyPr/>
        <a:lstStyle/>
        <a:p>
          <a:endParaRPr lang="en-US"/>
        </a:p>
      </dgm:t>
    </dgm:pt>
    <dgm:pt modelId="{CF084C47-4143-A64A-B2F3-D8149130468E}" type="sibTrans" cxnId="{D8B0D6E1-64B2-7440-B891-9D6DBB7BC7C6}">
      <dgm:prSet/>
      <dgm:spPr/>
      <dgm:t>
        <a:bodyPr/>
        <a:lstStyle/>
        <a:p>
          <a:endParaRPr lang="en-US"/>
        </a:p>
      </dgm:t>
    </dgm:pt>
    <dgm:pt modelId="{B251D03D-5A50-2D4C-A319-994CD7AC3C20}">
      <dgm:prSet/>
      <dgm:spPr/>
      <dgm:t>
        <a:bodyPr/>
        <a:lstStyle/>
        <a:p>
          <a:pPr rtl="0"/>
          <a:r>
            <a:rPr lang="en-US" dirty="0" smtClean="0"/>
            <a:t>Offer rank-and-file campaign surrogates</a:t>
          </a:r>
          <a:endParaRPr lang="en-US" dirty="0"/>
        </a:p>
      </dgm:t>
    </dgm:pt>
    <dgm:pt modelId="{D6A4576E-8AAA-6248-BFF2-8C9148D32A52}" type="parTrans" cxnId="{6E9C19BC-DE13-7642-BA8E-12FBB4105AE9}">
      <dgm:prSet/>
      <dgm:spPr/>
      <dgm:t>
        <a:bodyPr/>
        <a:lstStyle/>
        <a:p>
          <a:endParaRPr lang="en-US"/>
        </a:p>
      </dgm:t>
    </dgm:pt>
    <dgm:pt modelId="{F073AE2C-66C7-364F-9FA5-F040EBC35CE5}" type="sibTrans" cxnId="{6E9C19BC-DE13-7642-BA8E-12FBB4105AE9}">
      <dgm:prSet/>
      <dgm:spPr/>
      <dgm:t>
        <a:bodyPr/>
        <a:lstStyle/>
        <a:p>
          <a:endParaRPr lang="en-US"/>
        </a:p>
      </dgm:t>
    </dgm:pt>
    <dgm:pt modelId="{8DCBDB24-F8A3-1744-8E78-7CF84B0BE432}">
      <dgm:prSet/>
      <dgm:spPr/>
      <dgm:t>
        <a:bodyPr/>
        <a:lstStyle/>
        <a:p>
          <a:pPr rtl="0"/>
          <a:r>
            <a:rPr lang="en-US" dirty="0" smtClean="0"/>
            <a:t>Help with event turnout/Bird-dogging</a:t>
          </a:r>
          <a:endParaRPr lang="en-US" dirty="0"/>
        </a:p>
      </dgm:t>
    </dgm:pt>
    <dgm:pt modelId="{B526B797-2667-D046-9839-2E217D825E90}" type="parTrans" cxnId="{7D98F790-6AFA-774A-B6BF-FAAC743C6976}">
      <dgm:prSet/>
      <dgm:spPr/>
      <dgm:t>
        <a:bodyPr/>
        <a:lstStyle/>
        <a:p>
          <a:endParaRPr lang="en-US"/>
        </a:p>
      </dgm:t>
    </dgm:pt>
    <dgm:pt modelId="{17F38B00-0306-3D4A-A623-30CA2A7D5AB4}" type="sibTrans" cxnId="{7D98F790-6AFA-774A-B6BF-FAAC743C6976}">
      <dgm:prSet/>
      <dgm:spPr/>
      <dgm:t>
        <a:bodyPr/>
        <a:lstStyle/>
        <a:p>
          <a:endParaRPr lang="en-US"/>
        </a:p>
      </dgm:t>
    </dgm:pt>
    <dgm:pt modelId="{FBA68120-3320-494B-A8D6-8F3E13AC9EFE}">
      <dgm:prSet/>
      <dgm:spPr/>
      <dgm:t>
        <a:bodyPr/>
        <a:lstStyle/>
        <a:p>
          <a:pPr rtl="0"/>
          <a:r>
            <a:rPr lang="en-US" dirty="0" smtClean="0"/>
            <a:t>Inspire independent activism and leadership</a:t>
          </a:r>
          <a:endParaRPr lang="en-US" dirty="0"/>
        </a:p>
      </dgm:t>
    </dgm:pt>
    <dgm:pt modelId="{C761C226-0C74-824F-A040-0D02B50C7878}" type="parTrans" cxnId="{DF74AEAD-B2DF-1A4E-AAF1-DBB35CDD30D6}">
      <dgm:prSet/>
      <dgm:spPr/>
      <dgm:t>
        <a:bodyPr/>
        <a:lstStyle/>
        <a:p>
          <a:endParaRPr lang="en-US"/>
        </a:p>
      </dgm:t>
    </dgm:pt>
    <dgm:pt modelId="{FA8139E4-DD56-B547-9297-660A796B69E6}" type="sibTrans" cxnId="{DF74AEAD-B2DF-1A4E-AAF1-DBB35CDD30D6}">
      <dgm:prSet/>
      <dgm:spPr/>
      <dgm:t>
        <a:bodyPr/>
        <a:lstStyle/>
        <a:p>
          <a:endParaRPr lang="en-US"/>
        </a:p>
      </dgm:t>
    </dgm:pt>
    <dgm:pt modelId="{D5BA506E-3C43-A641-AAC4-7FC8164F3A95}">
      <dgm:prSet/>
      <dgm:spPr/>
      <dgm:t>
        <a:bodyPr/>
        <a:lstStyle/>
        <a:p>
          <a:pPr rtl="0"/>
          <a:r>
            <a:rPr lang="en-US" smtClean="0"/>
            <a:t>Create a digital echo chamber</a:t>
          </a:r>
          <a:endParaRPr lang="en-US"/>
        </a:p>
      </dgm:t>
    </dgm:pt>
    <dgm:pt modelId="{CE4605D9-FD79-5C4E-9232-EDE7B57678E9}" type="parTrans" cxnId="{ACB4548E-C6D4-4548-94B7-A8C2C744320D}">
      <dgm:prSet/>
      <dgm:spPr/>
      <dgm:t>
        <a:bodyPr/>
        <a:lstStyle/>
        <a:p>
          <a:endParaRPr lang="en-US"/>
        </a:p>
      </dgm:t>
    </dgm:pt>
    <dgm:pt modelId="{B5EB55C2-7043-DF43-95FA-CA088A1D9213}" type="sibTrans" cxnId="{ACB4548E-C6D4-4548-94B7-A8C2C744320D}">
      <dgm:prSet/>
      <dgm:spPr/>
      <dgm:t>
        <a:bodyPr/>
        <a:lstStyle/>
        <a:p>
          <a:endParaRPr lang="en-US"/>
        </a:p>
      </dgm:t>
    </dgm:pt>
    <dgm:pt modelId="{8D7BE61F-41BB-7944-8C98-9021B6A76830}" type="pres">
      <dgm:prSet presAssocID="{80DF2D6B-DA9C-0F42-90DF-624C8D4E348D}" presName="linear" presStyleCnt="0">
        <dgm:presLayoutVars>
          <dgm:dir/>
          <dgm:resizeHandles val="exact"/>
        </dgm:presLayoutVars>
      </dgm:prSet>
      <dgm:spPr/>
      <dgm:t>
        <a:bodyPr/>
        <a:lstStyle/>
        <a:p>
          <a:endParaRPr lang="en-US"/>
        </a:p>
      </dgm:t>
    </dgm:pt>
    <dgm:pt modelId="{C45DD606-09F6-B845-83CB-0FFB26C71654}" type="pres">
      <dgm:prSet presAssocID="{11EE1090-53D0-794D-928D-73904AB15FD3}" presName="comp" presStyleCnt="0"/>
      <dgm:spPr/>
    </dgm:pt>
    <dgm:pt modelId="{11920B24-0900-D942-A83C-01DA1E0ECC6D}" type="pres">
      <dgm:prSet presAssocID="{11EE1090-53D0-794D-928D-73904AB15FD3}" presName="box" presStyleLbl="node1" presStyleIdx="0" presStyleCnt="5"/>
      <dgm:spPr/>
      <dgm:t>
        <a:bodyPr/>
        <a:lstStyle/>
        <a:p>
          <a:endParaRPr lang="en-US"/>
        </a:p>
      </dgm:t>
    </dgm:pt>
    <dgm:pt modelId="{9CBF724E-DAA5-9048-BA30-D6C08EBD4436}" type="pres">
      <dgm:prSet presAssocID="{11EE1090-53D0-794D-928D-73904AB15FD3}" presName="img" presStyleLbl="fgImgPlace1" presStyleIdx="0" presStyleCnt="5"/>
      <dgm:spPr/>
    </dgm:pt>
    <dgm:pt modelId="{82E7726B-7DE2-7B4B-B051-8E7D3F7416DD}" type="pres">
      <dgm:prSet presAssocID="{11EE1090-53D0-794D-928D-73904AB15FD3}" presName="text" presStyleLbl="node1" presStyleIdx="0" presStyleCnt="5">
        <dgm:presLayoutVars>
          <dgm:bulletEnabled val="1"/>
        </dgm:presLayoutVars>
      </dgm:prSet>
      <dgm:spPr/>
      <dgm:t>
        <a:bodyPr/>
        <a:lstStyle/>
        <a:p>
          <a:endParaRPr lang="en-US"/>
        </a:p>
      </dgm:t>
    </dgm:pt>
    <dgm:pt modelId="{C0223606-7519-E246-A598-4F9BD27106A4}" type="pres">
      <dgm:prSet presAssocID="{CF084C47-4143-A64A-B2F3-D8149130468E}" presName="spacer" presStyleCnt="0"/>
      <dgm:spPr/>
    </dgm:pt>
    <dgm:pt modelId="{A10A3945-5CC0-E044-800D-27C3F8877E63}" type="pres">
      <dgm:prSet presAssocID="{B251D03D-5A50-2D4C-A319-994CD7AC3C20}" presName="comp" presStyleCnt="0"/>
      <dgm:spPr/>
    </dgm:pt>
    <dgm:pt modelId="{AFA7B026-4895-4445-A92F-39729DFF2F30}" type="pres">
      <dgm:prSet presAssocID="{B251D03D-5A50-2D4C-A319-994CD7AC3C20}" presName="box" presStyleLbl="node1" presStyleIdx="1" presStyleCnt="5"/>
      <dgm:spPr/>
      <dgm:t>
        <a:bodyPr/>
        <a:lstStyle/>
        <a:p>
          <a:endParaRPr lang="en-US"/>
        </a:p>
      </dgm:t>
    </dgm:pt>
    <dgm:pt modelId="{34764C8D-912A-8048-BAF2-48357C9B8F2E}" type="pres">
      <dgm:prSet presAssocID="{B251D03D-5A50-2D4C-A319-994CD7AC3C20}" presName="img" presStyleLbl="fgImgPlace1" presStyleIdx="1" presStyleCnt="5"/>
      <dgm:spPr/>
    </dgm:pt>
    <dgm:pt modelId="{710F0F9F-BC4A-344D-A47F-1718521208BC}" type="pres">
      <dgm:prSet presAssocID="{B251D03D-5A50-2D4C-A319-994CD7AC3C20}" presName="text" presStyleLbl="node1" presStyleIdx="1" presStyleCnt="5">
        <dgm:presLayoutVars>
          <dgm:bulletEnabled val="1"/>
        </dgm:presLayoutVars>
      </dgm:prSet>
      <dgm:spPr/>
      <dgm:t>
        <a:bodyPr/>
        <a:lstStyle/>
        <a:p>
          <a:endParaRPr lang="en-US"/>
        </a:p>
      </dgm:t>
    </dgm:pt>
    <dgm:pt modelId="{88A6A04B-ADBA-F541-AF85-0B38501701F6}" type="pres">
      <dgm:prSet presAssocID="{F073AE2C-66C7-364F-9FA5-F040EBC35CE5}" presName="spacer" presStyleCnt="0"/>
      <dgm:spPr/>
    </dgm:pt>
    <dgm:pt modelId="{1D06D2F7-988D-104B-B524-177EAA54FE50}" type="pres">
      <dgm:prSet presAssocID="{8DCBDB24-F8A3-1744-8E78-7CF84B0BE432}" presName="comp" presStyleCnt="0"/>
      <dgm:spPr/>
    </dgm:pt>
    <dgm:pt modelId="{8815A97C-06F9-574D-A522-B836E3C57400}" type="pres">
      <dgm:prSet presAssocID="{8DCBDB24-F8A3-1744-8E78-7CF84B0BE432}" presName="box" presStyleLbl="node1" presStyleIdx="2" presStyleCnt="5"/>
      <dgm:spPr/>
      <dgm:t>
        <a:bodyPr/>
        <a:lstStyle/>
        <a:p>
          <a:endParaRPr lang="en-US"/>
        </a:p>
      </dgm:t>
    </dgm:pt>
    <dgm:pt modelId="{AAFB15E8-4B23-5B4D-BCDF-20125F4C7A82}" type="pres">
      <dgm:prSet presAssocID="{8DCBDB24-F8A3-1744-8E78-7CF84B0BE432}" presName="img" presStyleLbl="fgImgPlace1" presStyleIdx="2" presStyleCnt="5"/>
      <dgm:spPr/>
    </dgm:pt>
    <dgm:pt modelId="{F2F7DAC6-DE77-7245-BEA5-11D05EB1223E}" type="pres">
      <dgm:prSet presAssocID="{8DCBDB24-F8A3-1744-8E78-7CF84B0BE432}" presName="text" presStyleLbl="node1" presStyleIdx="2" presStyleCnt="5">
        <dgm:presLayoutVars>
          <dgm:bulletEnabled val="1"/>
        </dgm:presLayoutVars>
      </dgm:prSet>
      <dgm:spPr/>
      <dgm:t>
        <a:bodyPr/>
        <a:lstStyle/>
        <a:p>
          <a:endParaRPr lang="en-US"/>
        </a:p>
      </dgm:t>
    </dgm:pt>
    <dgm:pt modelId="{A015C7DE-0B04-7B49-BD68-9434CF698D6F}" type="pres">
      <dgm:prSet presAssocID="{17F38B00-0306-3D4A-A623-30CA2A7D5AB4}" presName="spacer" presStyleCnt="0"/>
      <dgm:spPr/>
    </dgm:pt>
    <dgm:pt modelId="{28932076-4869-0444-A915-C2AC37B1F03E}" type="pres">
      <dgm:prSet presAssocID="{FBA68120-3320-494B-A8D6-8F3E13AC9EFE}" presName="comp" presStyleCnt="0"/>
      <dgm:spPr/>
    </dgm:pt>
    <dgm:pt modelId="{933623F8-2AD7-2E4B-A1E9-20E77292AC4D}" type="pres">
      <dgm:prSet presAssocID="{FBA68120-3320-494B-A8D6-8F3E13AC9EFE}" presName="box" presStyleLbl="node1" presStyleIdx="3" presStyleCnt="5"/>
      <dgm:spPr/>
      <dgm:t>
        <a:bodyPr/>
        <a:lstStyle/>
        <a:p>
          <a:endParaRPr lang="en-US"/>
        </a:p>
      </dgm:t>
    </dgm:pt>
    <dgm:pt modelId="{9A69F86F-624B-D146-8C12-5E90128F1464}" type="pres">
      <dgm:prSet presAssocID="{FBA68120-3320-494B-A8D6-8F3E13AC9EFE}" presName="img" presStyleLbl="fgImgPlace1" presStyleIdx="3" presStyleCnt="5"/>
      <dgm:spPr/>
    </dgm:pt>
    <dgm:pt modelId="{A5216380-2030-9C48-BCC2-4633774BC985}" type="pres">
      <dgm:prSet presAssocID="{FBA68120-3320-494B-A8D6-8F3E13AC9EFE}" presName="text" presStyleLbl="node1" presStyleIdx="3" presStyleCnt="5">
        <dgm:presLayoutVars>
          <dgm:bulletEnabled val="1"/>
        </dgm:presLayoutVars>
      </dgm:prSet>
      <dgm:spPr/>
      <dgm:t>
        <a:bodyPr/>
        <a:lstStyle/>
        <a:p>
          <a:endParaRPr lang="en-US"/>
        </a:p>
      </dgm:t>
    </dgm:pt>
    <dgm:pt modelId="{E21D7792-B9EA-6444-B04E-295D30BC4983}" type="pres">
      <dgm:prSet presAssocID="{FA8139E4-DD56-B547-9297-660A796B69E6}" presName="spacer" presStyleCnt="0"/>
      <dgm:spPr/>
    </dgm:pt>
    <dgm:pt modelId="{56B0F0BF-032D-F448-BCC6-F29D0CBD1DC6}" type="pres">
      <dgm:prSet presAssocID="{D5BA506E-3C43-A641-AAC4-7FC8164F3A95}" presName="comp" presStyleCnt="0"/>
      <dgm:spPr/>
    </dgm:pt>
    <dgm:pt modelId="{9F66B223-A36E-0F44-831F-6C1402CDA679}" type="pres">
      <dgm:prSet presAssocID="{D5BA506E-3C43-A641-AAC4-7FC8164F3A95}" presName="box" presStyleLbl="node1" presStyleIdx="4" presStyleCnt="5"/>
      <dgm:spPr/>
      <dgm:t>
        <a:bodyPr/>
        <a:lstStyle/>
        <a:p>
          <a:endParaRPr lang="en-US"/>
        </a:p>
      </dgm:t>
    </dgm:pt>
    <dgm:pt modelId="{3E3671A1-3988-2B46-A0E5-0BCEE0D86617}" type="pres">
      <dgm:prSet presAssocID="{D5BA506E-3C43-A641-AAC4-7FC8164F3A95}" presName="img" presStyleLbl="fgImgPlace1" presStyleIdx="4" presStyleCnt="5"/>
      <dgm:spPr/>
    </dgm:pt>
    <dgm:pt modelId="{70BDC736-2AA1-7D48-8095-D5B1569A5B09}" type="pres">
      <dgm:prSet presAssocID="{D5BA506E-3C43-A641-AAC4-7FC8164F3A95}" presName="text" presStyleLbl="node1" presStyleIdx="4" presStyleCnt="5">
        <dgm:presLayoutVars>
          <dgm:bulletEnabled val="1"/>
        </dgm:presLayoutVars>
      </dgm:prSet>
      <dgm:spPr/>
      <dgm:t>
        <a:bodyPr/>
        <a:lstStyle/>
        <a:p>
          <a:endParaRPr lang="en-US"/>
        </a:p>
      </dgm:t>
    </dgm:pt>
  </dgm:ptLst>
  <dgm:cxnLst>
    <dgm:cxn modelId="{C03193D8-5EDB-2D42-96DD-DC49870B1E52}" type="presOf" srcId="{11EE1090-53D0-794D-928D-73904AB15FD3}" destId="{82E7726B-7DE2-7B4B-B051-8E7D3F7416DD}" srcOrd="1" destOrd="0" presId="urn:microsoft.com/office/officeart/2005/8/layout/vList4#7"/>
    <dgm:cxn modelId="{ACB4548E-C6D4-4548-94B7-A8C2C744320D}" srcId="{80DF2D6B-DA9C-0F42-90DF-624C8D4E348D}" destId="{D5BA506E-3C43-A641-AAC4-7FC8164F3A95}" srcOrd="4" destOrd="0" parTransId="{CE4605D9-FD79-5C4E-9232-EDE7B57678E9}" sibTransId="{B5EB55C2-7043-DF43-95FA-CA088A1D9213}"/>
    <dgm:cxn modelId="{DF74AEAD-B2DF-1A4E-AAF1-DBB35CDD30D6}" srcId="{80DF2D6B-DA9C-0F42-90DF-624C8D4E348D}" destId="{FBA68120-3320-494B-A8D6-8F3E13AC9EFE}" srcOrd="3" destOrd="0" parTransId="{C761C226-0C74-824F-A040-0D02B50C7878}" sibTransId="{FA8139E4-DD56-B547-9297-660A796B69E6}"/>
    <dgm:cxn modelId="{6E9C19BC-DE13-7642-BA8E-12FBB4105AE9}" srcId="{80DF2D6B-DA9C-0F42-90DF-624C8D4E348D}" destId="{B251D03D-5A50-2D4C-A319-994CD7AC3C20}" srcOrd="1" destOrd="0" parTransId="{D6A4576E-8AAA-6248-BFF2-8C9148D32A52}" sibTransId="{F073AE2C-66C7-364F-9FA5-F040EBC35CE5}"/>
    <dgm:cxn modelId="{C4606F56-FDF9-AD44-842B-F2A44C2C0950}" type="presOf" srcId="{80DF2D6B-DA9C-0F42-90DF-624C8D4E348D}" destId="{8D7BE61F-41BB-7944-8C98-9021B6A76830}" srcOrd="0" destOrd="0" presId="urn:microsoft.com/office/officeart/2005/8/layout/vList4#7"/>
    <dgm:cxn modelId="{84C7B6FF-829E-EA4A-8D51-2567790F5E2C}" type="presOf" srcId="{8DCBDB24-F8A3-1744-8E78-7CF84B0BE432}" destId="{F2F7DAC6-DE77-7245-BEA5-11D05EB1223E}" srcOrd="1" destOrd="0" presId="urn:microsoft.com/office/officeart/2005/8/layout/vList4#7"/>
    <dgm:cxn modelId="{D8B0D6E1-64B2-7440-B891-9D6DBB7BC7C6}" srcId="{80DF2D6B-DA9C-0F42-90DF-624C8D4E348D}" destId="{11EE1090-53D0-794D-928D-73904AB15FD3}" srcOrd="0" destOrd="0" parTransId="{BB06CD53-A6EB-494B-A18C-992E73272380}" sibTransId="{CF084C47-4143-A64A-B2F3-D8149130468E}"/>
    <dgm:cxn modelId="{B3469DEF-0225-E542-918D-4D8052203BD8}" type="presOf" srcId="{FBA68120-3320-494B-A8D6-8F3E13AC9EFE}" destId="{A5216380-2030-9C48-BCC2-4633774BC985}" srcOrd="1" destOrd="0" presId="urn:microsoft.com/office/officeart/2005/8/layout/vList4#7"/>
    <dgm:cxn modelId="{9B276E24-CDE0-6944-AFD6-1C19DCFFF276}" type="presOf" srcId="{FBA68120-3320-494B-A8D6-8F3E13AC9EFE}" destId="{933623F8-2AD7-2E4B-A1E9-20E77292AC4D}" srcOrd="0" destOrd="0" presId="urn:microsoft.com/office/officeart/2005/8/layout/vList4#7"/>
    <dgm:cxn modelId="{4EDE9D75-B805-0C47-B50F-24AB118760AD}" type="presOf" srcId="{11EE1090-53D0-794D-928D-73904AB15FD3}" destId="{11920B24-0900-D942-A83C-01DA1E0ECC6D}" srcOrd="0" destOrd="0" presId="urn:microsoft.com/office/officeart/2005/8/layout/vList4#7"/>
    <dgm:cxn modelId="{F8B0C617-E08C-D645-9B9D-6CBA6F20FDC5}" type="presOf" srcId="{D5BA506E-3C43-A641-AAC4-7FC8164F3A95}" destId="{9F66B223-A36E-0F44-831F-6C1402CDA679}" srcOrd="0" destOrd="0" presId="urn:microsoft.com/office/officeart/2005/8/layout/vList4#7"/>
    <dgm:cxn modelId="{ED5E3134-B932-9341-8F97-C768DE0DB68F}" type="presOf" srcId="{B251D03D-5A50-2D4C-A319-994CD7AC3C20}" destId="{710F0F9F-BC4A-344D-A47F-1718521208BC}" srcOrd="1" destOrd="0" presId="urn:microsoft.com/office/officeart/2005/8/layout/vList4#7"/>
    <dgm:cxn modelId="{7D98F790-6AFA-774A-B6BF-FAAC743C6976}" srcId="{80DF2D6B-DA9C-0F42-90DF-624C8D4E348D}" destId="{8DCBDB24-F8A3-1744-8E78-7CF84B0BE432}" srcOrd="2" destOrd="0" parTransId="{B526B797-2667-D046-9839-2E217D825E90}" sibTransId="{17F38B00-0306-3D4A-A623-30CA2A7D5AB4}"/>
    <dgm:cxn modelId="{BC0036E3-6674-3A40-A380-7584A47ADAB4}" type="presOf" srcId="{8DCBDB24-F8A3-1744-8E78-7CF84B0BE432}" destId="{8815A97C-06F9-574D-A522-B836E3C57400}" srcOrd="0" destOrd="0" presId="urn:microsoft.com/office/officeart/2005/8/layout/vList4#7"/>
    <dgm:cxn modelId="{E385C82D-2A7B-FA46-A2B4-B0580D0280EA}" type="presOf" srcId="{D5BA506E-3C43-A641-AAC4-7FC8164F3A95}" destId="{70BDC736-2AA1-7D48-8095-D5B1569A5B09}" srcOrd="1" destOrd="0" presId="urn:microsoft.com/office/officeart/2005/8/layout/vList4#7"/>
    <dgm:cxn modelId="{30556C2C-CE1A-DC48-AE0F-4CF36983739C}" type="presOf" srcId="{B251D03D-5A50-2D4C-A319-994CD7AC3C20}" destId="{AFA7B026-4895-4445-A92F-39729DFF2F30}" srcOrd="0" destOrd="0" presId="urn:microsoft.com/office/officeart/2005/8/layout/vList4#7"/>
    <dgm:cxn modelId="{7802A2EF-1D21-634F-9DBC-E0769122101A}" type="presParOf" srcId="{8D7BE61F-41BB-7944-8C98-9021B6A76830}" destId="{C45DD606-09F6-B845-83CB-0FFB26C71654}" srcOrd="0" destOrd="0" presId="urn:microsoft.com/office/officeart/2005/8/layout/vList4#7"/>
    <dgm:cxn modelId="{D843A918-51CC-BF4A-B838-8BD0BDE9D1FA}" type="presParOf" srcId="{C45DD606-09F6-B845-83CB-0FFB26C71654}" destId="{11920B24-0900-D942-A83C-01DA1E0ECC6D}" srcOrd="0" destOrd="0" presId="urn:microsoft.com/office/officeart/2005/8/layout/vList4#7"/>
    <dgm:cxn modelId="{F5832AE9-2792-314E-8267-9811090BBD69}" type="presParOf" srcId="{C45DD606-09F6-B845-83CB-0FFB26C71654}" destId="{9CBF724E-DAA5-9048-BA30-D6C08EBD4436}" srcOrd="1" destOrd="0" presId="urn:microsoft.com/office/officeart/2005/8/layout/vList4#7"/>
    <dgm:cxn modelId="{4C1B19AA-D1EC-414D-A18F-777EAB50B516}" type="presParOf" srcId="{C45DD606-09F6-B845-83CB-0FFB26C71654}" destId="{82E7726B-7DE2-7B4B-B051-8E7D3F7416DD}" srcOrd="2" destOrd="0" presId="urn:microsoft.com/office/officeart/2005/8/layout/vList4#7"/>
    <dgm:cxn modelId="{78D3ED63-28D5-3A47-9AA5-2667575C6CA8}" type="presParOf" srcId="{8D7BE61F-41BB-7944-8C98-9021B6A76830}" destId="{C0223606-7519-E246-A598-4F9BD27106A4}" srcOrd="1" destOrd="0" presId="urn:microsoft.com/office/officeart/2005/8/layout/vList4#7"/>
    <dgm:cxn modelId="{53A56963-F98D-D44C-BA62-DD8483693FFC}" type="presParOf" srcId="{8D7BE61F-41BB-7944-8C98-9021B6A76830}" destId="{A10A3945-5CC0-E044-800D-27C3F8877E63}" srcOrd="2" destOrd="0" presId="urn:microsoft.com/office/officeart/2005/8/layout/vList4#7"/>
    <dgm:cxn modelId="{B45B6758-D9D4-554F-8095-FBA6AF25765D}" type="presParOf" srcId="{A10A3945-5CC0-E044-800D-27C3F8877E63}" destId="{AFA7B026-4895-4445-A92F-39729DFF2F30}" srcOrd="0" destOrd="0" presId="urn:microsoft.com/office/officeart/2005/8/layout/vList4#7"/>
    <dgm:cxn modelId="{8C62D7BD-1EAE-0641-866C-7AB89C31087D}" type="presParOf" srcId="{A10A3945-5CC0-E044-800D-27C3F8877E63}" destId="{34764C8D-912A-8048-BAF2-48357C9B8F2E}" srcOrd="1" destOrd="0" presId="urn:microsoft.com/office/officeart/2005/8/layout/vList4#7"/>
    <dgm:cxn modelId="{14B8A248-921A-6443-AC83-D21E641ED704}" type="presParOf" srcId="{A10A3945-5CC0-E044-800D-27C3F8877E63}" destId="{710F0F9F-BC4A-344D-A47F-1718521208BC}" srcOrd="2" destOrd="0" presId="urn:microsoft.com/office/officeart/2005/8/layout/vList4#7"/>
    <dgm:cxn modelId="{89FAF69C-CD03-3541-8739-AA94B19E7297}" type="presParOf" srcId="{8D7BE61F-41BB-7944-8C98-9021B6A76830}" destId="{88A6A04B-ADBA-F541-AF85-0B38501701F6}" srcOrd="3" destOrd="0" presId="urn:microsoft.com/office/officeart/2005/8/layout/vList4#7"/>
    <dgm:cxn modelId="{46E25E4A-5CEA-624A-83E7-4B2C0F86AE43}" type="presParOf" srcId="{8D7BE61F-41BB-7944-8C98-9021B6A76830}" destId="{1D06D2F7-988D-104B-B524-177EAA54FE50}" srcOrd="4" destOrd="0" presId="urn:microsoft.com/office/officeart/2005/8/layout/vList4#7"/>
    <dgm:cxn modelId="{28B18726-F7EB-474D-9CDF-D998903F8A55}" type="presParOf" srcId="{1D06D2F7-988D-104B-B524-177EAA54FE50}" destId="{8815A97C-06F9-574D-A522-B836E3C57400}" srcOrd="0" destOrd="0" presId="urn:microsoft.com/office/officeart/2005/8/layout/vList4#7"/>
    <dgm:cxn modelId="{D5717E88-4BEE-6E43-9066-0A5658384D37}" type="presParOf" srcId="{1D06D2F7-988D-104B-B524-177EAA54FE50}" destId="{AAFB15E8-4B23-5B4D-BCDF-20125F4C7A82}" srcOrd="1" destOrd="0" presId="urn:microsoft.com/office/officeart/2005/8/layout/vList4#7"/>
    <dgm:cxn modelId="{509D0C6E-08A1-6F42-90D0-CBE8345AFF8E}" type="presParOf" srcId="{1D06D2F7-988D-104B-B524-177EAA54FE50}" destId="{F2F7DAC6-DE77-7245-BEA5-11D05EB1223E}" srcOrd="2" destOrd="0" presId="urn:microsoft.com/office/officeart/2005/8/layout/vList4#7"/>
    <dgm:cxn modelId="{87438CF3-728C-C44D-AD21-9DFB731E302C}" type="presParOf" srcId="{8D7BE61F-41BB-7944-8C98-9021B6A76830}" destId="{A015C7DE-0B04-7B49-BD68-9434CF698D6F}" srcOrd="5" destOrd="0" presId="urn:microsoft.com/office/officeart/2005/8/layout/vList4#7"/>
    <dgm:cxn modelId="{FF8FA832-813D-BA4D-AA03-E61E217F1FD5}" type="presParOf" srcId="{8D7BE61F-41BB-7944-8C98-9021B6A76830}" destId="{28932076-4869-0444-A915-C2AC37B1F03E}" srcOrd="6" destOrd="0" presId="urn:microsoft.com/office/officeart/2005/8/layout/vList4#7"/>
    <dgm:cxn modelId="{DB8B639C-99A3-C940-A006-6B133E310E12}" type="presParOf" srcId="{28932076-4869-0444-A915-C2AC37B1F03E}" destId="{933623F8-2AD7-2E4B-A1E9-20E77292AC4D}" srcOrd="0" destOrd="0" presId="urn:microsoft.com/office/officeart/2005/8/layout/vList4#7"/>
    <dgm:cxn modelId="{F6ACA6FB-1F37-6149-BC37-F69B834C5898}" type="presParOf" srcId="{28932076-4869-0444-A915-C2AC37B1F03E}" destId="{9A69F86F-624B-D146-8C12-5E90128F1464}" srcOrd="1" destOrd="0" presId="urn:microsoft.com/office/officeart/2005/8/layout/vList4#7"/>
    <dgm:cxn modelId="{7A93B259-481E-594B-AFBA-7B611BA55E93}" type="presParOf" srcId="{28932076-4869-0444-A915-C2AC37B1F03E}" destId="{A5216380-2030-9C48-BCC2-4633774BC985}" srcOrd="2" destOrd="0" presId="urn:microsoft.com/office/officeart/2005/8/layout/vList4#7"/>
    <dgm:cxn modelId="{16312BA6-8A0C-CE4F-A151-B73FB8E0546C}" type="presParOf" srcId="{8D7BE61F-41BB-7944-8C98-9021B6A76830}" destId="{E21D7792-B9EA-6444-B04E-295D30BC4983}" srcOrd="7" destOrd="0" presId="urn:microsoft.com/office/officeart/2005/8/layout/vList4#7"/>
    <dgm:cxn modelId="{6C862CB1-CABA-1C4E-95E8-9D4903A56399}" type="presParOf" srcId="{8D7BE61F-41BB-7944-8C98-9021B6A76830}" destId="{56B0F0BF-032D-F448-BCC6-F29D0CBD1DC6}" srcOrd="8" destOrd="0" presId="urn:microsoft.com/office/officeart/2005/8/layout/vList4#7"/>
    <dgm:cxn modelId="{FA629582-DB55-DD49-A34A-DDAF467F037D}" type="presParOf" srcId="{56B0F0BF-032D-F448-BCC6-F29D0CBD1DC6}" destId="{9F66B223-A36E-0F44-831F-6C1402CDA679}" srcOrd="0" destOrd="0" presId="urn:microsoft.com/office/officeart/2005/8/layout/vList4#7"/>
    <dgm:cxn modelId="{2BD2F68F-3993-8849-8F68-FB5ECE2ED5E0}" type="presParOf" srcId="{56B0F0BF-032D-F448-BCC6-F29D0CBD1DC6}" destId="{3E3671A1-3988-2B46-A0E5-0BCEE0D86617}" srcOrd="1" destOrd="0" presId="urn:microsoft.com/office/officeart/2005/8/layout/vList4#7"/>
    <dgm:cxn modelId="{CB77C494-6215-284D-80A0-83207DB7731A}" type="presParOf" srcId="{56B0F0BF-032D-F448-BCC6-F29D0CBD1DC6}" destId="{70BDC736-2AA1-7D48-8095-D5B1569A5B09}" srcOrd="2" destOrd="0" presId="urn:microsoft.com/office/officeart/2005/8/layout/vList4#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20B24-0900-D942-A83C-01DA1E0ECC6D}">
      <dsp:nvSpPr>
        <dsp:cNvPr id="0" name=""/>
        <dsp:cNvSpPr/>
      </dsp:nvSpPr>
      <dsp:spPr>
        <a:xfrm>
          <a:off x="0" y="0"/>
          <a:ext cx="8229600" cy="837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Prepare for rapid response media work</a:t>
          </a:r>
          <a:endParaRPr lang="en-US" sz="2700" kern="1200" dirty="0"/>
        </a:p>
      </dsp:txBody>
      <dsp:txXfrm>
        <a:off x="1729676" y="0"/>
        <a:ext cx="6499923" cy="837568"/>
      </dsp:txXfrm>
    </dsp:sp>
    <dsp:sp modelId="{9CBF724E-DAA5-9048-BA30-D6C08EBD4436}">
      <dsp:nvSpPr>
        <dsp:cNvPr id="0" name=""/>
        <dsp:cNvSpPr/>
      </dsp:nvSpPr>
      <dsp:spPr>
        <a:xfrm>
          <a:off x="83756" y="83756"/>
          <a:ext cx="1645920" cy="67005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FA7B026-4895-4445-A92F-39729DFF2F30}">
      <dsp:nvSpPr>
        <dsp:cNvPr id="0" name=""/>
        <dsp:cNvSpPr/>
      </dsp:nvSpPr>
      <dsp:spPr>
        <a:xfrm>
          <a:off x="0" y="921325"/>
          <a:ext cx="8229600" cy="837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Offer rank-and-file campaign surrogates</a:t>
          </a:r>
          <a:endParaRPr lang="en-US" sz="2700" kern="1200" dirty="0"/>
        </a:p>
      </dsp:txBody>
      <dsp:txXfrm>
        <a:off x="1729676" y="921325"/>
        <a:ext cx="6499923" cy="837568"/>
      </dsp:txXfrm>
    </dsp:sp>
    <dsp:sp modelId="{34764C8D-912A-8048-BAF2-48357C9B8F2E}">
      <dsp:nvSpPr>
        <dsp:cNvPr id="0" name=""/>
        <dsp:cNvSpPr/>
      </dsp:nvSpPr>
      <dsp:spPr>
        <a:xfrm>
          <a:off x="83756" y="1005082"/>
          <a:ext cx="1645920" cy="67005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815A97C-06F9-574D-A522-B836E3C57400}">
      <dsp:nvSpPr>
        <dsp:cNvPr id="0" name=""/>
        <dsp:cNvSpPr/>
      </dsp:nvSpPr>
      <dsp:spPr>
        <a:xfrm>
          <a:off x="0" y="1842650"/>
          <a:ext cx="8229600" cy="837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Help with event turnout/Bird-dogging</a:t>
          </a:r>
          <a:endParaRPr lang="en-US" sz="2700" kern="1200" dirty="0"/>
        </a:p>
      </dsp:txBody>
      <dsp:txXfrm>
        <a:off x="1729676" y="1842650"/>
        <a:ext cx="6499923" cy="837568"/>
      </dsp:txXfrm>
    </dsp:sp>
    <dsp:sp modelId="{AAFB15E8-4B23-5B4D-BCDF-20125F4C7A82}">
      <dsp:nvSpPr>
        <dsp:cNvPr id="0" name=""/>
        <dsp:cNvSpPr/>
      </dsp:nvSpPr>
      <dsp:spPr>
        <a:xfrm>
          <a:off x="83756" y="1926407"/>
          <a:ext cx="1645920" cy="67005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3623F8-2AD7-2E4B-A1E9-20E77292AC4D}">
      <dsp:nvSpPr>
        <dsp:cNvPr id="0" name=""/>
        <dsp:cNvSpPr/>
      </dsp:nvSpPr>
      <dsp:spPr>
        <a:xfrm>
          <a:off x="0" y="2763975"/>
          <a:ext cx="8229600" cy="837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Inspire independent activism and leadership</a:t>
          </a:r>
          <a:endParaRPr lang="en-US" sz="2700" kern="1200" dirty="0"/>
        </a:p>
      </dsp:txBody>
      <dsp:txXfrm>
        <a:off x="1729676" y="2763975"/>
        <a:ext cx="6499923" cy="837568"/>
      </dsp:txXfrm>
    </dsp:sp>
    <dsp:sp modelId="{9A69F86F-624B-D146-8C12-5E90128F1464}">
      <dsp:nvSpPr>
        <dsp:cNvPr id="0" name=""/>
        <dsp:cNvSpPr/>
      </dsp:nvSpPr>
      <dsp:spPr>
        <a:xfrm>
          <a:off x="83756" y="2847732"/>
          <a:ext cx="1645920" cy="67005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F66B223-A36E-0F44-831F-6C1402CDA679}">
      <dsp:nvSpPr>
        <dsp:cNvPr id="0" name=""/>
        <dsp:cNvSpPr/>
      </dsp:nvSpPr>
      <dsp:spPr>
        <a:xfrm>
          <a:off x="0" y="3685300"/>
          <a:ext cx="8229600" cy="837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smtClean="0"/>
            <a:t>Create a digital echo chamber</a:t>
          </a:r>
          <a:endParaRPr lang="en-US" sz="2700" kern="1200"/>
        </a:p>
      </dsp:txBody>
      <dsp:txXfrm>
        <a:off x="1729676" y="3685300"/>
        <a:ext cx="6499923" cy="837568"/>
      </dsp:txXfrm>
    </dsp:sp>
    <dsp:sp modelId="{3E3671A1-3988-2B46-A0E5-0BCEE0D86617}">
      <dsp:nvSpPr>
        <dsp:cNvPr id="0" name=""/>
        <dsp:cNvSpPr/>
      </dsp:nvSpPr>
      <dsp:spPr>
        <a:xfrm>
          <a:off x="83756" y="3769057"/>
          <a:ext cx="1645920" cy="67005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7">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0C8906-428E-4F99-BE03-37F5A7BF99F9}" type="datetimeFigureOut">
              <a:rPr lang="en-US" smtClean="0"/>
              <a:pPr/>
              <a:t>12/8/16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424F6A-7EF3-43AB-A58F-5D6DB0C69B94}" type="slidenum">
              <a:rPr lang="en-US" smtClean="0"/>
              <a:pPr/>
              <a:t>‹#›</a:t>
            </a:fld>
            <a:endParaRPr lang="en-US"/>
          </a:p>
        </p:txBody>
      </p:sp>
    </p:spTree>
    <p:extLst>
      <p:ext uri="{BB962C8B-B14F-4D97-AF65-F5344CB8AC3E}">
        <p14:creationId xmlns:p14="http://schemas.microsoft.com/office/powerpoint/2010/main" val="271967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E5174-9E56-4930-8002-BAD2EA7F278C}" type="datetimeFigureOut">
              <a:rPr lang="en-US" smtClean="0"/>
              <a:pPr/>
              <a:t>12/8/16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C0190B-9BBF-4708-9ACD-1DEA74745A34}" type="slidenum">
              <a:rPr lang="en-US" smtClean="0"/>
              <a:pPr/>
              <a:t>‹#›</a:t>
            </a:fld>
            <a:endParaRPr lang="en-US"/>
          </a:p>
        </p:txBody>
      </p:sp>
    </p:spTree>
    <p:extLst>
      <p:ext uri="{BB962C8B-B14F-4D97-AF65-F5344CB8AC3E}">
        <p14:creationId xmlns:p14="http://schemas.microsoft.com/office/powerpoint/2010/main" val="96797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Students-centered</a:t>
            </a:r>
          </a:p>
          <a:p>
            <a:endParaRPr lang="en-US" dirty="0" smtClean="0"/>
          </a:p>
          <a:p>
            <a:r>
              <a:rPr lang="en-US" dirty="0" smtClean="0"/>
              <a:t>Does it help students and your members?</a:t>
            </a:r>
          </a:p>
          <a:p>
            <a:r>
              <a:rPr lang="en-US" dirty="0" smtClean="0"/>
              <a:t>Do your members</a:t>
            </a:r>
            <a:r>
              <a:rPr lang="en-US" baseline="0" dirty="0" smtClean="0"/>
              <a:t> recognize the value of your work?</a:t>
            </a:r>
          </a:p>
          <a:p>
            <a:r>
              <a:rPr lang="en-US" baseline="0" dirty="0" smtClean="0"/>
              <a:t>Does it help your association grow? </a:t>
            </a:r>
          </a:p>
          <a:p>
            <a:r>
              <a:rPr lang="en-US" baseline="0" dirty="0" smtClean="0"/>
              <a:t> - membership</a:t>
            </a:r>
          </a:p>
          <a:p>
            <a:r>
              <a:rPr lang="en-US" baseline="0" dirty="0" smtClean="0"/>
              <a:t> - internal organization and engagement </a:t>
            </a:r>
            <a:r>
              <a:rPr lang="en-US" baseline="0" dirty="0" smtClean="0"/>
              <a:t>efforts</a:t>
            </a:r>
          </a:p>
          <a:p>
            <a:endParaRPr lang="en-US" baseline="0" dirty="0" smtClean="0"/>
          </a:p>
          <a:p>
            <a:r>
              <a:rPr lang="en-US" sz="1200" b="0" i="0" u="none" strike="noStrike" kern="1200" dirty="0" smtClean="0">
                <a:solidFill>
                  <a:schemeClr val="tx1"/>
                </a:solidFill>
                <a:effectLst/>
                <a:latin typeface="+mn-lt"/>
                <a:ea typeface="+mn-ea"/>
                <a:cs typeface="+mn-cs"/>
              </a:rPr>
              <a:t>Diversity of job titles</a:t>
            </a:r>
          </a:p>
          <a:p>
            <a:r>
              <a:rPr lang="en-US" sz="1200" b="0" i="0" u="none" strike="noStrike" kern="1200" dirty="0" smtClean="0">
                <a:solidFill>
                  <a:schemeClr val="tx1"/>
                </a:solidFill>
                <a:effectLst/>
                <a:latin typeface="+mn-lt"/>
                <a:ea typeface="+mn-ea"/>
                <a:cs typeface="+mn-cs"/>
              </a:rPr>
              <a:t>Gender, racial, age</a:t>
            </a:r>
          </a:p>
          <a:p>
            <a:r>
              <a:rPr lang="en-US" sz="1200" b="0" i="0" u="none" strike="noStrike" kern="1200" dirty="0" smtClean="0">
                <a:solidFill>
                  <a:schemeClr val="tx1"/>
                </a:solidFill>
                <a:effectLst/>
                <a:latin typeface="+mn-lt"/>
                <a:ea typeface="+mn-ea"/>
                <a:cs typeface="+mn-cs"/>
              </a:rPr>
              <a:t>Key media markets and geographies</a:t>
            </a:r>
          </a:p>
          <a:p>
            <a:r>
              <a:rPr lang="en-US" sz="1200" b="0" i="0" u="none" strike="noStrike" kern="1200" dirty="0" smtClean="0">
                <a:solidFill>
                  <a:schemeClr val="tx1"/>
                </a:solidFill>
                <a:effectLst/>
                <a:latin typeface="+mn-lt"/>
                <a:ea typeface="+mn-ea"/>
                <a:cs typeface="+mn-cs"/>
              </a:rPr>
              <a:t>Keeping a healthy</a:t>
            </a:r>
            <a:r>
              <a:rPr lang="en-US" sz="1200" b="0" i="0" u="none" strike="noStrike" kern="1200" baseline="0" dirty="0" smtClean="0">
                <a:solidFill>
                  <a:schemeClr val="tx1"/>
                </a:solidFill>
                <a:effectLst/>
                <a:latin typeface="+mn-lt"/>
                <a:ea typeface="+mn-ea"/>
                <a:cs typeface="+mn-cs"/>
              </a:rPr>
              <a:t> speaker’s bureau is a numbers game.</a:t>
            </a:r>
            <a:endParaRPr lang="en-US" dirty="0" smtClean="0"/>
          </a:p>
          <a:p>
            <a:endParaRPr lang="en-US" baseline="0" dirty="0" smtClean="0"/>
          </a:p>
          <a:p>
            <a:r>
              <a:rPr lang="en-US" baseline="0" dirty="0" smtClean="0"/>
              <a:t>There were a number of pay offs for this work.</a:t>
            </a:r>
          </a:p>
          <a:p>
            <a:pPr marL="228600" indent="-228600">
              <a:buAutoNum type="arabicParenR"/>
            </a:pPr>
            <a:r>
              <a:rPr lang="en-US" baseline="0" dirty="0" smtClean="0"/>
              <a:t>We had pre-trained members at the ready to push into the media narrative.</a:t>
            </a:r>
          </a:p>
          <a:p>
            <a:pPr marL="228600" indent="-228600">
              <a:buAutoNum type="arabicParenR"/>
            </a:pPr>
            <a:r>
              <a:rPr lang="en-US" baseline="0" dirty="0" smtClean="0"/>
              <a:t>We had members to offer the campaign as surrogates when they needed them.</a:t>
            </a:r>
          </a:p>
          <a:p>
            <a:pPr marL="228600" indent="-228600">
              <a:buAutoNum type="arabicParenR"/>
            </a:pPr>
            <a:r>
              <a:rPr lang="en-US" baseline="0" dirty="0" smtClean="0"/>
              <a:t>We were able to make all of our deliverables (paid creative products) more authentic because we had captured so much material from the trainings.</a:t>
            </a:r>
          </a:p>
          <a:p>
            <a:pPr marL="228600" indent="-228600">
              <a:buAutoNum type="arabicParenR"/>
            </a:pPr>
            <a:endParaRPr lang="en-US" baseline="0" dirty="0" smtClean="0"/>
          </a:p>
          <a:p>
            <a:pPr marL="0" indent="0">
              <a:buFontTx/>
              <a:buNone/>
            </a:pPr>
            <a:r>
              <a:rPr lang="en-US" baseline="0" dirty="0" smtClean="0"/>
              <a:t>Lesson Learned:</a:t>
            </a:r>
          </a:p>
          <a:p>
            <a:pPr marL="0" indent="0">
              <a:buNone/>
            </a:pPr>
            <a:r>
              <a:rPr lang="en-US" baseline="0" dirty="0" smtClean="0"/>
              <a:t>We learned that a speakers’ bureau is really a living, breathing thing. We had to stay in touch with these members, and continually recruit, train, and communicate with them. </a:t>
            </a:r>
          </a:p>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1</a:t>
            </a:fld>
            <a:endParaRPr lang="en-US"/>
          </a:p>
        </p:txBody>
      </p:sp>
    </p:spTree>
    <p:extLst>
      <p:ext uri="{BB962C8B-B14F-4D97-AF65-F5344CB8AC3E}">
        <p14:creationId xmlns:p14="http://schemas.microsoft.com/office/powerpoint/2010/main" val="114432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Used members to persuade and engage</a:t>
            </a:r>
            <a:endParaRPr lang="en-US" baseline="0" dirty="0" smtClean="0"/>
          </a:p>
          <a:p>
            <a:endParaRPr lang="en-US" baseline="0" dirty="0" smtClean="0"/>
          </a:p>
          <a:p>
            <a:r>
              <a:rPr lang="en-US" baseline="0" dirty="0" smtClean="0"/>
              <a:t>Test: the Analyst Institute who determined that the “recall” of these ads among their target audience was the highest they’d ever seen. The ads effectively persuaded members to support Hillary in the primary and were particularly effective among millennial members. </a:t>
            </a:r>
          </a:p>
          <a:p>
            <a:endParaRPr lang="en-US" baseline="0" dirty="0" smtClean="0"/>
          </a:p>
          <a:p>
            <a:r>
              <a:rPr lang="en-US" baseline="0" dirty="0" smtClean="0"/>
              <a:t>One important lesson we learned in with these videos is that it’s incredibly hard to push programs like these virally through Facebook anymore. We had to put serious dollars behind the videos as paid content before they were seen by our targets.</a:t>
            </a:r>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10</a:t>
            </a:fld>
            <a:endParaRPr lang="en-US"/>
          </a:p>
        </p:txBody>
      </p:sp>
    </p:spTree>
    <p:extLst>
      <p:ext uri="{BB962C8B-B14F-4D97-AF65-F5344CB8AC3E}">
        <p14:creationId xmlns:p14="http://schemas.microsoft.com/office/powerpoint/2010/main" val="272602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where your voice is most impactful:</a:t>
            </a:r>
            <a:r>
              <a:rPr lang="en-US" baseline="0" dirty="0" smtClean="0"/>
              <a:t> </a:t>
            </a:r>
            <a:endParaRPr lang="en-US" dirty="0" smtClean="0"/>
          </a:p>
          <a:p>
            <a:r>
              <a:rPr lang="en-US" dirty="0" smtClean="0"/>
              <a:t>In the final 5 weeks of the campaign: 100 media inquiries. Half of them were</a:t>
            </a:r>
            <a:r>
              <a:rPr lang="en-US" baseline="0" dirty="0" smtClean="0"/>
              <a:t> national, and half were state-based requests</a:t>
            </a:r>
          </a:p>
          <a:p>
            <a:r>
              <a:rPr lang="en-US" baseline="0" dirty="0" smtClean="0"/>
              <a:t>USA Today, Washington Post, </a:t>
            </a:r>
            <a:r>
              <a:rPr lang="en-US" baseline="0" dirty="0" err="1" smtClean="0"/>
              <a:t>NYTimes</a:t>
            </a:r>
            <a:r>
              <a:rPr lang="en-US" baseline="0" dirty="0" smtClean="0"/>
              <a:t>, national TV, etc.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using for school climate, response to Sec of Education, etc.</a:t>
            </a:r>
          </a:p>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11</a:t>
            </a:fld>
            <a:endParaRPr lang="en-US"/>
          </a:p>
        </p:txBody>
      </p:sp>
    </p:spTree>
    <p:extLst>
      <p:ext uri="{BB962C8B-B14F-4D97-AF65-F5344CB8AC3E}">
        <p14:creationId xmlns:p14="http://schemas.microsoft.com/office/powerpoint/2010/main" val="1467492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What worked:</a:t>
            </a:r>
            <a:endParaRPr lang="en-US" b="0" dirty="0" smtClean="0">
              <a:effectLst/>
            </a:endParaRPr>
          </a:p>
          <a:p>
            <a:pPr rtl="0"/>
            <a:r>
              <a:rPr lang="en-US" sz="1200" b="0" i="1" u="none" strike="noStrike" kern="1200" dirty="0" smtClean="0">
                <a:solidFill>
                  <a:schemeClr val="tx1"/>
                </a:solidFill>
                <a:effectLst/>
                <a:latin typeface="+mn-lt"/>
                <a:ea typeface="+mn-ea"/>
                <a:cs typeface="+mn-cs"/>
              </a:rPr>
              <a:t>Localize and</a:t>
            </a:r>
            <a:r>
              <a:rPr lang="en-US" sz="1200" b="0" i="1" u="none" strike="noStrike" kern="1200" baseline="0" dirty="0" smtClean="0">
                <a:solidFill>
                  <a:schemeClr val="tx1"/>
                </a:solidFill>
                <a:effectLst/>
                <a:latin typeface="+mn-lt"/>
                <a:ea typeface="+mn-ea"/>
                <a:cs typeface="+mn-cs"/>
              </a:rPr>
              <a:t> personalize it</a:t>
            </a:r>
            <a:endParaRPr lang="en-US" b="0" dirty="0" smtClean="0">
              <a:effectLst/>
            </a:endParaRPr>
          </a:p>
          <a:p>
            <a:pPr rtl="0"/>
            <a:endParaRPr lang="en-US" b="0" dirty="0" smtClean="0">
              <a:effectLst/>
            </a:endParaRPr>
          </a:p>
          <a:p>
            <a:pPr rtl="0"/>
            <a:r>
              <a:rPr lang="en-US" b="0" dirty="0" smtClean="0">
                <a:effectLst/>
              </a:rPr>
              <a:t>Use</a:t>
            </a:r>
            <a:r>
              <a:rPr lang="en-US" b="0" baseline="0" dirty="0" smtClean="0">
                <a:effectLst/>
              </a:rPr>
              <a:t> visuals, be short and to the point. Do not write a novel before your first ask. 150 words.</a:t>
            </a:r>
            <a:r>
              <a:rPr lang="en-US" b="0" dirty="0" smtClean="0">
                <a:effectLst/>
              </a:rPr>
              <a:t/>
            </a:r>
            <a:br>
              <a:rPr lang="en-US" b="0" dirty="0" smtClean="0">
                <a:effectLst/>
              </a:rPr>
            </a:br>
            <a:endParaRPr lang="en-US" b="0" dirty="0" smtClean="0">
              <a:effectLst/>
            </a:endParaRPr>
          </a:p>
          <a:p>
            <a:pPr rtl="0"/>
            <a:r>
              <a:rPr lang="en-US" sz="1200" b="1" i="0" u="none" strike="noStrike" kern="1200" dirty="0" smtClean="0">
                <a:solidFill>
                  <a:schemeClr val="tx1"/>
                </a:solidFill>
                <a:effectLst/>
                <a:latin typeface="+mn-lt"/>
                <a:ea typeface="+mn-ea"/>
                <a:cs typeface="+mn-cs"/>
              </a:rPr>
              <a:t>Opportunities</a:t>
            </a:r>
            <a:endParaRPr lang="en-US" b="0" dirty="0" smtClean="0">
              <a:effectLst/>
            </a:endParaRPr>
          </a:p>
          <a:p>
            <a:pPr rtl="0"/>
            <a:r>
              <a:rPr lang="en-US" sz="1200" b="0" i="1" u="none" strike="noStrike" kern="1200" dirty="0" smtClean="0">
                <a:solidFill>
                  <a:schemeClr val="tx1"/>
                </a:solidFill>
                <a:effectLst/>
                <a:latin typeface="+mn-lt"/>
                <a:ea typeface="+mn-ea"/>
                <a:cs typeface="+mn-cs"/>
              </a:rPr>
              <a:t>Experimentation: Always test</a:t>
            </a:r>
            <a:r>
              <a:rPr lang="en-US" sz="1200" b="0" i="1" u="none" strike="noStrike" kern="1200" baseline="0" dirty="0" smtClean="0">
                <a:solidFill>
                  <a:schemeClr val="tx1"/>
                </a:solidFill>
                <a:effectLst/>
                <a:latin typeface="+mn-lt"/>
                <a:ea typeface="+mn-ea"/>
                <a:cs typeface="+mn-cs"/>
              </a:rPr>
              <a:t> -- </a:t>
            </a:r>
            <a:r>
              <a:rPr lang="en-US" sz="1200" b="0" i="0" u="none" strike="noStrike" kern="1200" dirty="0" smtClean="0">
                <a:solidFill>
                  <a:schemeClr val="tx1"/>
                </a:solidFill>
                <a:effectLst/>
                <a:latin typeface="+mn-lt"/>
                <a:ea typeface="+mn-ea"/>
                <a:cs typeface="+mn-cs"/>
              </a:rPr>
              <a:t>We have a large enough community to do not just short-term tests around tactics and messaging, but long-term testing</a:t>
            </a:r>
            <a:endParaRPr lang="en-US" b="0" dirty="0" smtClean="0">
              <a:effectLst/>
            </a:endParaRPr>
          </a:p>
          <a:p>
            <a:pPr rtl="0"/>
            <a:endParaRPr lang="en-US" b="0" dirty="0" smtClean="0">
              <a:effectLst/>
            </a:endParaRPr>
          </a:p>
        </p:txBody>
      </p:sp>
      <p:sp>
        <p:nvSpPr>
          <p:cNvPr id="4" name="Slide Number Placeholder 3"/>
          <p:cNvSpPr>
            <a:spLocks noGrp="1"/>
          </p:cNvSpPr>
          <p:nvPr>
            <p:ph type="sldNum" sz="quarter" idx="10"/>
          </p:nvPr>
        </p:nvSpPr>
        <p:spPr/>
        <p:txBody>
          <a:bodyPr/>
          <a:lstStyle/>
          <a:p>
            <a:fld id="{C7C0190B-9BBF-4708-9ACD-1DEA74745A34}" type="slidenum">
              <a:rPr lang="en-US" smtClean="0"/>
              <a:pPr/>
              <a:t>12</a:t>
            </a:fld>
            <a:endParaRPr lang="en-US"/>
          </a:p>
        </p:txBody>
      </p:sp>
    </p:spTree>
    <p:extLst>
      <p:ext uri="{BB962C8B-B14F-4D97-AF65-F5344CB8AC3E}">
        <p14:creationId xmlns:p14="http://schemas.microsoft.com/office/powerpoint/2010/main" val="1373294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13</a:t>
            </a:fld>
            <a:endParaRPr lang="en-US"/>
          </a:p>
        </p:txBody>
      </p:sp>
    </p:spTree>
    <p:extLst>
      <p:ext uri="{BB962C8B-B14F-4D97-AF65-F5344CB8AC3E}">
        <p14:creationId xmlns:p14="http://schemas.microsoft.com/office/powerpoint/2010/main" val="176556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a:t>
            </a:r>
            <a:r>
              <a:rPr lang="en-US" baseline="0" dirty="0" smtClean="0"/>
              <a:t> climate</a:t>
            </a:r>
          </a:p>
          <a:p>
            <a:r>
              <a:rPr lang="en-US" baseline="0" dirty="0" err="1" smtClean="0"/>
              <a:t>DeVos</a:t>
            </a:r>
            <a:endParaRPr lang="en-US" baseline="0" dirty="0" smtClean="0"/>
          </a:p>
          <a:p>
            <a:r>
              <a:rPr lang="en-US" baseline="0" dirty="0" smtClean="0"/>
              <a:t>Choice</a:t>
            </a:r>
          </a:p>
          <a:p>
            <a:r>
              <a:rPr lang="en-US" baseline="0" dirty="0" smtClean="0"/>
              <a:t>Civil rights</a:t>
            </a:r>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14</a:t>
            </a:fld>
            <a:endParaRPr lang="en-US"/>
          </a:p>
        </p:txBody>
      </p:sp>
    </p:spTree>
    <p:extLst>
      <p:ext uri="{BB962C8B-B14F-4D97-AF65-F5344CB8AC3E}">
        <p14:creationId xmlns:p14="http://schemas.microsoft.com/office/powerpoint/2010/main" val="81162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Educate,</a:t>
            </a:r>
            <a:r>
              <a:rPr lang="en-US" sz="1200" kern="1200" baseline="0" dirty="0" smtClean="0">
                <a:solidFill>
                  <a:schemeClr val="tx1"/>
                </a:solidFill>
                <a:latin typeface="+mn-lt"/>
                <a:ea typeface="+mn-ea"/>
                <a:cs typeface="+mn-cs"/>
              </a:rPr>
              <a:t> engage and grow</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Find: </a:t>
            </a:r>
            <a:r>
              <a:rPr lang="en-US" sz="1200" kern="1200" baseline="0" dirty="0" smtClean="0">
                <a:solidFill>
                  <a:schemeClr val="tx1"/>
                </a:solidFill>
                <a:latin typeface="+mn-lt"/>
                <a:ea typeface="+mn-ea"/>
                <a:cs typeface="+mn-cs"/>
              </a:rPr>
              <a:t>your audience. Go to them. Force them to engage in your campaign.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Use</a:t>
            </a:r>
            <a:r>
              <a:rPr lang="en-US" sz="1200" kern="1200" baseline="0" dirty="0" smtClean="0">
                <a:solidFill>
                  <a:schemeClr val="tx1"/>
                </a:solidFill>
                <a:latin typeface="+mn-lt"/>
                <a:ea typeface="+mn-ea"/>
                <a:cs typeface="+mn-cs"/>
              </a:rPr>
              <a:t> your data and be vigilant about collecting and analyzing ongoing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Educate -- Make </a:t>
            </a:r>
            <a:r>
              <a:rPr lang="en-US" sz="1200" kern="1200" baseline="0" dirty="0" smtClean="0">
                <a:solidFill>
                  <a:schemeClr val="tx1"/>
                </a:solidFill>
                <a:latin typeface="+mn-lt"/>
                <a:ea typeface="+mn-ea"/>
                <a:cs typeface="+mn-cs"/>
              </a:rPr>
              <a:t>sure you use every campaign to push your agenda and show your value and strength as an organization.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Don’t try to do everything, and know what angles will work for you</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Continue with</a:t>
            </a:r>
            <a:r>
              <a:rPr lang="en-US" sz="1200" kern="1200" baseline="0" dirty="0" smtClean="0">
                <a:solidFill>
                  <a:schemeClr val="tx1"/>
                </a:solidFill>
                <a:latin typeface="+mn-lt"/>
                <a:ea typeface="+mn-ea"/>
                <a:cs typeface="+mn-cs"/>
              </a:rPr>
              <a:t> what works but embrace the new. </a:t>
            </a:r>
            <a:r>
              <a:rPr lang="en-US" sz="1200" kern="1200" dirty="0" smtClean="0">
                <a:solidFill>
                  <a:schemeClr val="tx1"/>
                </a:solidFill>
                <a:latin typeface="+mn-lt"/>
                <a:ea typeface="+mn-ea"/>
                <a:cs typeface="+mn-cs"/>
              </a:rPr>
              <a:t>More sophisticated tools, and more sophisticated use of the tools.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C0190B-9BBF-4708-9ACD-1DEA74745A34}" type="slidenum">
              <a:rPr lang="en-US" smtClean="0"/>
              <a:pPr/>
              <a:t>2</a:t>
            </a:fld>
            <a:endParaRPr lang="en-US"/>
          </a:p>
        </p:txBody>
      </p:sp>
    </p:spTree>
    <p:extLst>
      <p:ext uri="{BB962C8B-B14F-4D97-AF65-F5344CB8AC3E}">
        <p14:creationId xmlns:p14="http://schemas.microsoft.com/office/powerpoint/2010/main" val="110782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Competing</a:t>
            </a:r>
            <a:r>
              <a:rPr lang="en-US" baseline="0" dirty="0" smtClean="0"/>
              <a:t> interests all over the place, and the US Congress is not known for passing major legislation</a:t>
            </a:r>
          </a:p>
          <a:p>
            <a:endParaRPr lang="en-US" baseline="0" dirty="0" smtClean="0"/>
          </a:p>
          <a:p>
            <a:r>
              <a:rPr lang="en-US" baseline="0" dirty="0" smtClean="0"/>
              <a:t>Our members care, but sometimes they aren’t aware what they should care about and why. It takes several touches to get their attention. </a:t>
            </a:r>
          </a:p>
          <a:p>
            <a:endParaRPr lang="en-US" baseline="0" dirty="0" smtClean="0"/>
          </a:p>
          <a:p>
            <a:r>
              <a:rPr lang="en-US" baseline="0" dirty="0" smtClean="0"/>
              <a:t>The US Congress has an attention span on par with my 1 year old daughter,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3</a:t>
            </a:fld>
            <a:endParaRPr lang="en-US"/>
          </a:p>
        </p:txBody>
      </p:sp>
    </p:spTree>
    <p:extLst>
      <p:ext uri="{BB962C8B-B14F-4D97-AF65-F5344CB8AC3E}">
        <p14:creationId xmlns:p14="http://schemas.microsoft.com/office/powerpoint/2010/main" val="50217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had been 14 years since it passed, and several</a:t>
            </a:r>
            <a:r>
              <a:rPr lang="en-US" baseline="0" dirty="0" smtClean="0"/>
              <a:t> failed attempts to finally rewrite the law.</a:t>
            </a:r>
            <a:endParaRPr lang="en-US" dirty="0" smtClean="0"/>
          </a:p>
          <a:p>
            <a:endParaRPr lang="en-US" baseline="0" dirty="0" smtClean="0"/>
          </a:p>
          <a:p>
            <a:r>
              <a:rPr lang="en-US" baseline="0" dirty="0" smtClean="0"/>
              <a:t>We used many tried and true methods, </a:t>
            </a:r>
            <a:r>
              <a:rPr lang="en-US" baseline="0" dirty="0" smtClean="0"/>
              <a:t>email </a:t>
            </a:r>
            <a:r>
              <a:rPr lang="en-US" baseline="0" dirty="0" smtClean="0"/>
              <a:t>communications, </a:t>
            </a:r>
            <a:r>
              <a:rPr lang="en-US" baseline="0" dirty="0" smtClean="0"/>
              <a:t>&amp; earned media but </a:t>
            </a:r>
            <a:r>
              <a:rPr lang="en-US" baseline="0" dirty="0" smtClean="0"/>
              <a:t>we need to move beyond these to break through and have an impact</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Google search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Cookie</a:t>
            </a:r>
          </a:p>
          <a:p>
            <a:endParaRPr lang="en-US" baseline="0" dirty="0" smtClean="0"/>
          </a:p>
          <a:p>
            <a:r>
              <a:rPr lang="en-US" baseline="0" dirty="0" smtClean="0"/>
              <a:t>To use our resources wisely and in an effort to </a:t>
            </a:r>
          </a:p>
          <a:p>
            <a:r>
              <a:rPr lang="en-US" baseline="0" dirty="0" smtClean="0"/>
              <a:t>Deliver a message directly to our audience based on ZIP Code, organization and building IP address, </a:t>
            </a:r>
          </a:p>
          <a:p>
            <a:endParaRPr lang="en-US" baseline="0" dirty="0" smtClean="0"/>
          </a:p>
          <a:p>
            <a:r>
              <a:rPr lang="en-US" baseline="0" dirty="0" smtClean="0"/>
              <a:t>List match</a:t>
            </a:r>
          </a:p>
          <a:p>
            <a:r>
              <a:rPr lang="en-US" sz="1200" kern="1200" dirty="0" smtClean="0">
                <a:solidFill>
                  <a:schemeClr val="tx1"/>
                </a:solidFill>
                <a:latin typeface="+mn-lt"/>
                <a:ea typeface="+mn-ea"/>
                <a:cs typeface="+mn-cs"/>
              </a:rPr>
              <a:t>36% of our emails matched, approx. $.40 per match</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needed to find a way to use limited resources to drive </a:t>
            </a:r>
            <a:r>
              <a:rPr lang="en-US" baseline="0" dirty="0" smtClean="0"/>
              <a:t>advocacy.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Emails your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Mobile – one touch click to call</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4</a:t>
            </a:fld>
            <a:endParaRPr lang="en-US"/>
          </a:p>
        </p:txBody>
      </p:sp>
    </p:spTree>
    <p:extLst>
      <p:ext uri="{BB962C8B-B14F-4D97-AF65-F5344CB8AC3E}">
        <p14:creationId xmlns:p14="http://schemas.microsoft.com/office/powerpoint/2010/main" val="52908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Engage, Educate members and Analyze results</a:t>
            </a:r>
          </a:p>
          <a:p>
            <a:endParaRPr lang="en-US" baseline="0" dirty="0" smtClean="0"/>
          </a:p>
          <a:p>
            <a:r>
              <a:rPr lang="en-US" baseline="0" dirty="0" smtClean="0"/>
              <a:t>Measured results – National Journal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Award winning campaign</a:t>
            </a:r>
            <a:r>
              <a:rPr lang="en-US" baseline="0" dirty="0" smtClean="0"/>
              <a:t> to replace No Child Left Behind</a:t>
            </a:r>
          </a:p>
        </p:txBody>
      </p:sp>
      <p:sp>
        <p:nvSpPr>
          <p:cNvPr id="4" name="Slide Number Placeholder 3"/>
          <p:cNvSpPr>
            <a:spLocks noGrp="1"/>
          </p:cNvSpPr>
          <p:nvPr>
            <p:ph type="sldNum" sz="quarter" idx="10"/>
          </p:nvPr>
        </p:nvSpPr>
        <p:spPr/>
        <p:txBody>
          <a:bodyPr/>
          <a:lstStyle/>
          <a:p>
            <a:fld id="{C7C0190B-9BBF-4708-9ACD-1DEA74745A34}" type="slidenum">
              <a:rPr lang="en-US" smtClean="0"/>
              <a:pPr/>
              <a:t>5</a:t>
            </a:fld>
            <a:endParaRPr lang="en-US"/>
          </a:p>
        </p:txBody>
      </p:sp>
    </p:spTree>
    <p:extLst>
      <p:ext uri="{BB962C8B-B14F-4D97-AF65-F5344CB8AC3E}">
        <p14:creationId xmlns:p14="http://schemas.microsoft.com/office/powerpoint/2010/main" val="121942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6</a:t>
            </a:fld>
            <a:endParaRPr lang="en-US"/>
          </a:p>
        </p:txBody>
      </p:sp>
    </p:spTree>
    <p:extLst>
      <p:ext uri="{BB962C8B-B14F-4D97-AF65-F5344CB8AC3E}">
        <p14:creationId xmlns:p14="http://schemas.microsoft.com/office/powerpoint/2010/main" val="165046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school teachers and other educators who work in schools and classrooms have been near the top of the list of America’s most admired spokespersons for decades, and according to the Harris polling firm, teachers are one of the “most admired professions.” </a:t>
            </a:r>
          </a:p>
          <a:p>
            <a:r>
              <a:rPr lang="en-US" dirty="0" smtClean="0"/>
              <a:t>• Educators are considered one of the most effective messengers in their communities and when they talk, their communities listen. </a:t>
            </a:r>
          </a:p>
          <a:p>
            <a:r>
              <a:rPr lang="en-US" dirty="0" smtClean="0"/>
              <a:t>• Whether it’s an issue campaign or a candidate running for office at the local, state or federal level, educators are active in getting out the vote. </a:t>
            </a:r>
            <a:r>
              <a:rPr lang="en-US" sz="1200" b="0" i="0" u="none" strike="noStrike" kern="1200" dirty="0" smtClean="0">
                <a:solidFill>
                  <a:schemeClr val="tx1"/>
                </a:solidFill>
                <a:effectLst/>
                <a:latin typeface="+mn-lt"/>
                <a:ea typeface="+mn-ea"/>
                <a:cs typeface="+mn-cs"/>
              </a:rPr>
              <a:t>educators have the power to effect real change and shape outcomes.</a:t>
            </a:r>
            <a:endParaRPr lang="en-US" dirty="0"/>
          </a:p>
        </p:txBody>
      </p:sp>
      <p:sp>
        <p:nvSpPr>
          <p:cNvPr id="4" name="Slide Number Placeholder 3"/>
          <p:cNvSpPr>
            <a:spLocks noGrp="1"/>
          </p:cNvSpPr>
          <p:nvPr>
            <p:ph type="sldNum" sz="quarter" idx="10"/>
          </p:nvPr>
        </p:nvSpPr>
        <p:spPr/>
        <p:txBody>
          <a:bodyPr/>
          <a:lstStyle/>
          <a:p>
            <a:fld id="{28140FD6-B5C8-4206-A27B-CA9099226F3B}" type="slidenum">
              <a:rPr lang="en-US" smtClean="0"/>
              <a:pPr/>
              <a:t>7</a:t>
            </a:fld>
            <a:endParaRPr lang="en-US"/>
          </a:p>
        </p:txBody>
      </p:sp>
    </p:spTree>
    <p:extLst>
      <p:ext uri="{BB962C8B-B14F-4D97-AF65-F5344CB8AC3E}">
        <p14:creationId xmlns:p14="http://schemas.microsoft.com/office/powerpoint/2010/main" val="119359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Knowing</a:t>
            </a:r>
            <a:r>
              <a:rPr lang="en-US" baseline="0" dirty="0" smtClean="0"/>
              <a:t> that our members are our greatest asset, we developed the NEA Member Voices Program. Over the last two years, we trained hundreds of spokespersons from all over the country. We brought members to DC, we went out to the states and we did individual webinars.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needed to find a way to use limited resources to drive advocacy</a:t>
            </a:r>
          </a:p>
          <a:p>
            <a:endParaRPr lang="en-US" baseline="0" dirty="0" smtClean="0"/>
          </a:p>
        </p:txBody>
      </p:sp>
      <p:sp>
        <p:nvSpPr>
          <p:cNvPr id="4" name="Slide Number Placeholder 3"/>
          <p:cNvSpPr>
            <a:spLocks noGrp="1"/>
          </p:cNvSpPr>
          <p:nvPr>
            <p:ph type="sldNum" sz="quarter" idx="10"/>
          </p:nvPr>
        </p:nvSpPr>
        <p:spPr/>
        <p:txBody>
          <a:bodyPr/>
          <a:lstStyle/>
          <a:p>
            <a:fld id="{C7C0190B-9BBF-4708-9ACD-1DEA74745A34}" type="slidenum">
              <a:rPr lang="en-US" smtClean="0"/>
              <a:pPr/>
              <a:t>8</a:t>
            </a:fld>
            <a:endParaRPr lang="en-US"/>
          </a:p>
        </p:txBody>
      </p:sp>
    </p:spTree>
    <p:extLst>
      <p:ext uri="{BB962C8B-B14F-4D97-AF65-F5344CB8AC3E}">
        <p14:creationId xmlns:p14="http://schemas.microsoft.com/office/powerpoint/2010/main" val="71414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Training curriculum</a:t>
            </a:r>
          </a:p>
          <a:p>
            <a:r>
              <a:rPr lang="en-US" dirty="0" smtClean="0"/>
              <a:t>Media skills</a:t>
            </a:r>
          </a:p>
          <a:p>
            <a:r>
              <a:rPr lang="en-US" dirty="0" smtClean="0"/>
              <a:t>Activism</a:t>
            </a:r>
            <a:r>
              <a:rPr lang="en-US" baseline="0" dirty="0" smtClean="0"/>
              <a:t> skills – New Hampshire practiced bird dogging</a:t>
            </a:r>
            <a:endParaRPr lang="en-US" dirty="0" smtClean="0"/>
          </a:p>
          <a:p>
            <a:r>
              <a:rPr lang="en-US" dirty="0" smtClean="0"/>
              <a:t>Message</a:t>
            </a:r>
            <a:r>
              <a:rPr lang="en-US" baseline="0" dirty="0" smtClean="0"/>
              <a:t> </a:t>
            </a:r>
            <a:r>
              <a:rPr lang="en-US" dirty="0" smtClean="0"/>
              <a:t>Skills</a:t>
            </a:r>
          </a:p>
          <a:p>
            <a:r>
              <a:rPr lang="en-US" dirty="0" smtClean="0"/>
              <a:t>Establish relationship</a:t>
            </a:r>
          </a:p>
          <a:p>
            <a:r>
              <a:rPr lang="en-US" dirty="0" smtClean="0"/>
              <a:t>Generate Creative Assets</a:t>
            </a:r>
          </a:p>
          <a:p>
            <a:r>
              <a:rPr lang="en-US" dirty="0" smtClean="0"/>
              <a:t>We take advantage of every opportunity</a:t>
            </a:r>
            <a:r>
              <a:rPr lang="en-US" baseline="0" dirty="0" smtClean="0"/>
              <a:t> with educators, we filmed them, with took photos, we interviewed them. We collected their social media information.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C7C0190B-9BBF-4708-9ACD-1DEA74745A34}" type="slidenum">
              <a:rPr lang="en-US" smtClean="0"/>
              <a:pPr/>
              <a:t>9</a:t>
            </a:fld>
            <a:endParaRPr lang="en-US"/>
          </a:p>
        </p:txBody>
      </p:sp>
    </p:spTree>
    <p:extLst>
      <p:ext uri="{BB962C8B-B14F-4D97-AF65-F5344CB8AC3E}">
        <p14:creationId xmlns:p14="http://schemas.microsoft.com/office/powerpoint/2010/main" val="194996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BD02C-3A7E-4F15-9C4D-99B659FC7D43}" type="datetimeFigureOut">
              <a:rPr lang="en-US" smtClean="0"/>
              <a:pPr/>
              <a:t>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285298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02C-3A7E-4F15-9C4D-99B659FC7D43}" type="datetimeFigureOut">
              <a:rPr lang="en-US" smtClean="0"/>
              <a:pPr/>
              <a:t>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7609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02C-3A7E-4F15-9C4D-99B659FC7D43}" type="datetimeFigureOut">
              <a:rPr lang="en-US" smtClean="0"/>
              <a:pPr/>
              <a:t>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273398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02C-3A7E-4F15-9C4D-99B659FC7D43}" type="datetimeFigureOut">
              <a:rPr lang="en-US" smtClean="0"/>
              <a:pPr/>
              <a:t>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41391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BD02C-3A7E-4F15-9C4D-99B659FC7D43}" type="datetimeFigureOut">
              <a:rPr lang="en-US" smtClean="0"/>
              <a:pPr/>
              <a:t>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302892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BD02C-3A7E-4F15-9C4D-99B659FC7D43}" type="datetimeFigureOut">
              <a:rPr lang="en-US" smtClean="0"/>
              <a:pPr/>
              <a:t>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326913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BD02C-3A7E-4F15-9C4D-99B659FC7D43}" type="datetimeFigureOut">
              <a:rPr lang="en-US" smtClean="0"/>
              <a:pPr/>
              <a:t>12/8/16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90943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BD02C-3A7E-4F15-9C4D-99B659FC7D43}" type="datetimeFigureOut">
              <a:rPr lang="en-US" smtClean="0"/>
              <a:pPr/>
              <a:t>12/8/16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9948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BD02C-3A7E-4F15-9C4D-99B659FC7D43}" type="datetimeFigureOut">
              <a:rPr lang="en-US" smtClean="0"/>
              <a:pPr/>
              <a:t>12/8/16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385288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BD02C-3A7E-4F15-9C4D-99B659FC7D43}" type="datetimeFigureOut">
              <a:rPr lang="en-US" smtClean="0"/>
              <a:pPr/>
              <a:t>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158063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BD02C-3A7E-4F15-9C4D-99B659FC7D43}" type="datetimeFigureOut">
              <a:rPr lang="en-US" smtClean="0"/>
              <a:pPr/>
              <a:t>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8CAD5-C54D-4AEE-9645-0CF421A20975}" type="slidenum">
              <a:rPr lang="en-US" smtClean="0"/>
              <a:pPr/>
              <a:t>‹#›</a:t>
            </a:fld>
            <a:endParaRPr lang="en-US"/>
          </a:p>
        </p:txBody>
      </p:sp>
    </p:spTree>
    <p:extLst>
      <p:ext uri="{BB962C8B-B14F-4D97-AF65-F5344CB8AC3E}">
        <p14:creationId xmlns:p14="http://schemas.microsoft.com/office/powerpoint/2010/main" val="23112443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BD02C-3A7E-4F15-9C4D-99B659FC7D43}" type="datetimeFigureOut">
              <a:rPr lang="en-US" smtClean="0"/>
              <a:pPr/>
              <a:t>12/8/16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8CAD5-C54D-4AEE-9645-0CF421A20975}" type="slidenum">
              <a:rPr lang="en-US" smtClean="0"/>
              <a:pPr/>
              <a:t>‹#›</a:t>
            </a:fld>
            <a:endParaRPr lang="en-US"/>
          </a:p>
        </p:txBody>
      </p:sp>
    </p:spTree>
    <p:extLst>
      <p:ext uri="{BB962C8B-B14F-4D97-AF65-F5344CB8AC3E}">
        <p14:creationId xmlns:p14="http://schemas.microsoft.com/office/powerpoint/2010/main" val="343243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normAutofit fontScale="90000"/>
          </a:bodyPr>
          <a:lstStyle/>
          <a:p>
            <a:r>
              <a:rPr lang="en-US" dirty="0" smtClean="0"/>
              <a:t/>
            </a:r>
            <a:br>
              <a:rPr lang="en-US" dirty="0" smtClean="0"/>
            </a:br>
            <a:r>
              <a:rPr lang="en-US" dirty="0" smtClean="0"/>
              <a:t>Educate, Engage &amp; Grow</a:t>
            </a:r>
            <a:br>
              <a:rPr lang="en-US" dirty="0" smtClean="0"/>
            </a:br>
            <a:r>
              <a:rPr lang="en-US" sz="4000" dirty="0" smtClean="0"/>
              <a:t>Lessons in Member Engagement</a:t>
            </a:r>
            <a:endParaRPr lang="en-US" sz="4000" dirty="0"/>
          </a:p>
        </p:txBody>
      </p:sp>
      <p:sp>
        <p:nvSpPr>
          <p:cNvPr id="3" name="Subtitle 2"/>
          <p:cNvSpPr>
            <a:spLocks noGrp="1"/>
          </p:cNvSpPr>
          <p:nvPr>
            <p:ph type="subTitle" idx="1"/>
          </p:nvPr>
        </p:nvSpPr>
        <p:spPr/>
        <p:txBody>
          <a:bodyPr/>
          <a:lstStyle/>
          <a:p>
            <a:r>
              <a:rPr lang="en-US" dirty="0" smtClean="0">
                <a:solidFill>
                  <a:schemeClr val="tx1"/>
                </a:solidFill>
              </a:rPr>
              <a:t>EI </a:t>
            </a:r>
            <a:r>
              <a:rPr lang="en-US" dirty="0" err="1" smtClean="0">
                <a:solidFill>
                  <a:schemeClr val="tx1"/>
                </a:solidFill>
              </a:rPr>
              <a:t>ComNet</a:t>
            </a:r>
            <a:endParaRPr lang="en-US" dirty="0" smtClean="0">
              <a:solidFill>
                <a:schemeClr val="tx1"/>
              </a:solidFill>
            </a:endParaRPr>
          </a:p>
          <a:p>
            <a:r>
              <a:rPr lang="en-US" dirty="0" smtClean="0">
                <a:solidFill>
                  <a:schemeClr val="tx1"/>
                </a:solidFill>
              </a:rPr>
              <a:t>Michael </a:t>
            </a:r>
            <a:r>
              <a:rPr lang="en-US" dirty="0" err="1" smtClean="0">
                <a:solidFill>
                  <a:schemeClr val="tx1"/>
                </a:solidFill>
              </a:rPr>
              <a:t>Misterek</a:t>
            </a:r>
            <a:endParaRPr lang="en-US" dirty="0" smtClean="0">
              <a:solidFill>
                <a:schemeClr val="tx1"/>
              </a:solidFill>
            </a:endParaRPr>
          </a:p>
          <a:p>
            <a:r>
              <a:rPr lang="en-US" dirty="0"/>
              <a:t>National Education Association</a:t>
            </a:r>
            <a:endParaRPr lang="en-US" dirty="0">
              <a:solidFill>
                <a:schemeClr val="tx1"/>
              </a:solidFill>
            </a:endParaRPr>
          </a:p>
        </p:txBody>
      </p:sp>
    </p:spTree>
    <p:extLst>
      <p:ext uri="{BB962C8B-B14F-4D97-AF65-F5344CB8AC3E}">
        <p14:creationId xmlns:p14="http://schemas.microsoft.com/office/powerpoint/2010/main" val="2785112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Video in Digital</a:t>
            </a:r>
            <a:endParaRPr lang="en-US" dirty="0"/>
          </a:p>
        </p:txBody>
      </p:sp>
      <p:pic>
        <p:nvPicPr>
          <p:cNvPr id="3" name="Picture 2"/>
          <p:cNvPicPr/>
          <p:nvPr/>
        </p:nvPicPr>
        <p:blipFill rotWithShape="1">
          <a:blip r:embed="rId3"/>
          <a:srcRect l="53607" t="10378" r="4330"/>
          <a:stretch/>
        </p:blipFill>
        <p:spPr bwMode="auto">
          <a:xfrm>
            <a:off x="4546600" y="1688412"/>
            <a:ext cx="3683000" cy="242284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53989" t="10881" r="4325"/>
          <a:stretch/>
        </p:blipFill>
        <p:spPr bwMode="auto">
          <a:xfrm>
            <a:off x="609600" y="1688414"/>
            <a:ext cx="3733800" cy="2422841"/>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53652" t="10238" r="4313" b="2093"/>
          <a:stretch/>
        </p:blipFill>
        <p:spPr bwMode="auto">
          <a:xfrm>
            <a:off x="4572000" y="4382028"/>
            <a:ext cx="3581400" cy="1976436"/>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a:srcRect l="53093" t="11780" r="5300"/>
          <a:stretch/>
        </p:blipFill>
        <p:spPr bwMode="auto">
          <a:xfrm>
            <a:off x="609600" y="4382030"/>
            <a:ext cx="3810000" cy="1976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9999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051311"/>
          </a:xfrm>
        </p:spPr>
        <p:txBody>
          <a:bodyPr/>
          <a:lstStyle/>
          <a:p>
            <a:r>
              <a:rPr lang="en-US" dirty="0" smtClean="0"/>
              <a:t>The Trump Effect</a:t>
            </a:r>
            <a:endParaRPr lang="en-US" dirty="0"/>
          </a:p>
        </p:txBody>
      </p:sp>
      <p:pic>
        <p:nvPicPr>
          <p:cNvPr id="5" name="Picture 4"/>
          <p:cNvPicPr>
            <a:picLocks noChangeAspect="1"/>
          </p:cNvPicPr>
          <p:nvPr/>
        </p:nvPicPr>
        <p:blipFill>
          <a:blip r:embed="rId3"/>
          <a:stretch>
            <a:fillRect/>
          </a:stretch>
        </p:blipFill>
        <p:spPr>
          <a:xfrm rot="16200000">
            <a:off x="626226" y="2193176"/>
            <a:ext cx="3462209" cy="5476658"/>
          </a:xfrm>
          <a:prstGeom prst="rect">
            <a:avLst/>
          </a:prstGeom>
        </p:spPr>
      </p:pic>
      <p:sp>
        <p:nvSpPr>
          <p:cNvPr id="7" name="Rectangle 6"/>
          <p:cNvSpPr/>
          <p:nvPr/>
        </p:nvSpPr>
        <p:spPr>
          <a:xfrm>
            <a:off x="922001" y="3352800"/>
            <a:ext cx="3352800" cy="3170099"/>
          </a:xfrm>
          <a:prstGeom prst="rect">
            <a:avLst/>
          </a:prstGeom>
        </p:spPr>
        <p:txBody>
          <a:bodyPr wrap="square">
            <a:spAutoFit/>
          </a:bodyPr>
          <a:lstStyle/>
          <a:p>
            <a:pPr fontAlgn="base"/>
            <a:r>
              <a:rPr lang="en-US" sz="2000" b="1" dirty="0">
                <a:solidFill>
                  <a:srgbClr val="444444"/>
                </a:solidFill>
                <a:latin typeface="Arial" charset="0"/>
              </a:rPr>
              <a:t>A national phenomenon has become local – social-studies teachers across Iowa are having trouble navigating the political discourse when covering the current election in their classrooms</a:t>
            </a:r>
            <a:r>
              <a:rPr lang="en-US" sz="2000" b="1" dirty="0" smtClean="0">
                <a:solidFill>
                  <a:srgbClr val="444444"/>
                </a:solidFill>
                <a:latin typeface="Arial" charset="0"/>
              </a:rPr>
              <a:t>.</a:t>
            </a:r>
          </a:p>
          <a:p>
            <a:pPr fontAlgn="base"/>
            <a:r>
              <a:rPr lang="en-US" sz="2000" b="1" i="1" dirty="0" smtClean="0">
                <a:solidFill>
                  <a:srgbClr val="444444"/>
                </a:solidFill>
                <a:effectLst/>
                <a:latin typeface="Arial" charset="0"/>
              </a:rPr>
              <a:t>	-The Daily Iowan</a:t>
            </a:r>
            <a:endParaRPr lang="en-US" sz="2000" b="1" i="0" dirty="0">
              <a:solidFill>
                <a:srgbClr val="444444"/>
              </a:solidFill>
              <a:effectLst/>
              <a:latin typeface="Arial" charset="0"/>
            </a:endParaRPr>
          </a:p>
        </p:txBody>
      </p:sp>
      <p:pic>
        <p:nvPicPr>
          <p:cNvPr id="6" name="Picture 5"/>
          <p:cNvPicPr>
            <a:picLocks noChangeAspect="1"/>
          </p:cNvPicPr>
          <p:nvPr/>
        </p:nvPicPr>
        <p:blipFill>
          <a:blip r:embed="rId3"/>
          <a:stretch>
            <a:fillRect/>
          </a:stretch>
        </p:blipFill>
        <p:spPr>
          <a:xfrm rot="16200000">
            <a:off x="4667555" y="736976"/>
            <a:ext cx="3462209" cy="5476658"/>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61406"/>
            <a:ext cx="3886200" cy="51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73537" y="2338887"/>
            <a:ext cx="3116600" cy="2400657"/>
          </a:xfrm>
          <a:prstGeom prst="rect">
            <a:avLst/>
          </a:prstGeom>
        </p:spPr>
        <p:txBody>
          <a:bodyPr wrap="square">
            <a:spAutoFit/>
          </a:bodyPr>
          <a:lstStyle/>
          <a:p>
            <a:pPr algn="ctr"/>
            <a:r>
              <a:rPr lang="en-US" sz="3000" b="1" i="1" dirty="0" smtClean="0">
                <a:solidFill>
                  <a:schemeClr val="bg1"/>
                </a:solidFill>
                <a:latin typeface="Times New Roman" charset="0"/>
                <a:ea typeface="Times New Roman" charset="0"/>
                <a:cs typeface="Times New Roman" charset="0"/>
              </a:rPr>
              <a:t>“Nation’s </a:t>
            </a:r>
            <a:r>
              <a:rPr lang="en-US" sz="3000" b="1" i="1" dirty="0">
                <a:solidFill>
                  <a:schemeClr val="bg1"/>
                </a:solidFill>
                <a:latin typeface="Times New Roman" charset="0"/>
                <a:ea typeface="Times New Roman" charset="0"/>
                <a:cs typeface="Times New Roman" charset="0"/>
              </a:rPr>
              <a:t>largest labor union plans to link Trump to rise in school </a:t>
            </a:r>
            <a:r>
              <a:rPr lang="en-US" sz="3000" b="1" i="1" dirty="0" smtClean="0">
                <a:solidFill>
                  <a:schemeClr val="bg1"/>
                </a:solidFill>
                <a:latin typeface="Times New Roman" charset="0"/>
                <a:ea typeface="Times New Roman" charset="0"/>
                <a:cs typeface="Times New Roman" charset="0"/>
              </a:rPr>
              <a:t>bullying”</a:t>
            </a:r>
            <a:endParaRPr lang="en-US" sz="3000" b="1" i="1"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20397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11147835" cy="7467600"/>
          </a:xfrm>
          <a:prstGeom prst="rect">
            <a:avLst/>
          </a:prstGeom>
        </p:spPr>
      </p:pic>
      <p:sp>
        <p:nvSpPr>
          <p:cNvPr id="5" name="Oval 4"/>
          <p:cNvSpPr/>
          <p:nvPr/>
        </p:nvSpPr>
        <p:spPr>
          <a:xfrm>
            <a:off x="152400" y="762000"/>
            <a:ext cx="3124200" cy="11430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Oval 5"/>
          <p:cNvSpPr/>
          <p:nvPr/>
        </p:nvSpPr>
        <p:spPr>
          <a:xfrm>
            <a:off x="2819400" y="1676400"/>
            <a:ext cx="46482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62690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Presidential Results</a:t>
            </a:r>
            <a:endParaRPr lang="en-US" dirty="0"/>
          </a:p>
        </p:txBody>
      </p:sp>
      <p:sp>
        <p:nvSpPr>
          <p:cNvPr id="3" name="Content Placeholder 2"/>
          <p:cNvSpPr>
            <a:spLocks noGrp="1"/>
          </p:cNvSpPr>
          <p:nvPr>
            <p:ph idx="1"/>
          </p:nvPr>
        </p:nvSpPr>
        <p:spPr/>
        <p:txBody>
          <a:bodyPr/>
          <a:lstStyle/>
          <a:p>
            <a:endParaRPr lang="en-US" dirty="0" smtClean="0"/>
          </a:p>
          <a:p>
            <a:r>
              <a:rPr lang="en-US" dirty="0" smtClean="0"/>
              <a:t>Over </a:t>
            </a:r>
            <a:r>
              <a:rPr lang="en-US" dirty="0" smtClean="0"/>
              <a:t>100 earned media hits – national and </a:t>
            </a:r>
            <a:r>
              <a:rPr lang="en-US" dirty="0" smtClean="0"/>
              <a:t>state</a:t>
            </a:r>
          </a:p>
          <a:p>
            <a:r>
              <a:rPr lang="en-US" dirty="0" smtClean="0"/>
              <a:t>Media and influencers recognized our impact</a:t>
            </a:r>
            <a:endParaRPr lang="en-US" dirty="0" smtClean="0"/>
          </a:p>
          <a:p>
            <a:r>
              <a:rPr lang="en-US" dirty="0"/>
              <a:t>NEA members voted at a higher rate for Clinton than Obama</a:t>
            </a:r>
          </a:p>
          <a:p>
            <a:endParaRPr lang="en-US" dirty="0"/>
          </a:p>
        </p:txBody>
      </p:sp>
    </p:spTree>
    <p:extLst>
      <p:ext uri="{BB962C8B-B14F-4D97-AF65-F5344CB8AC3E}">
        <p14:creationId xmlns:p14="http://schemas.microsoft.com/office/powerpoint/2010/main" val="153722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a:t>
            </a:r>
            <a:endParaRPr lang="en-US" dirty="0"/>
          </a:p>
        </p:txBody>
      </p:sp>
      <p:sp>
        <p:nvSpPr>
          <p:cNvPr id="3" name="Content Placeholder 2"/>
          <p:cNvSpPr>
            <a:spLocks noGrp="1"/>
          </p:cNvSpPr>
          <p:nvPr>
            <p:ph idx="1"/>
          </p:nvPr>
        </p:nvSpPr>
        <p:spPr/>
        <p:txBody>
          <a:bodyPr/>
          <a:lstStyle/>
          <a:p>
            <a:endParaRPr lang="en-US" dirty="0" smtClean="0"/>
          </a:p>
          <a:p>
            <a:r>
              <a:rPr lang="en-US" dirty="0" smtClean="0"/>
              <a:t>Analyze the results</a:t>
            </a:r>
          </a:p>
          <a:p>
            <a:r>
              <a:rPr lang="en-US" dirty="0" smtClean="0"/>
              <a:t>Re-engage members in campaigns that best suit them</a:t>
            </a:r>
          </a:p>
          <a:p>
            <a:r>
              <a:rPr lang="en-US" dirty="0" smtClean="0"/>
              <a:t>Invest in what works</a:t>
            </a:r>
          </a:p>
          <a:p>
            <a:r>
              <a:rPr lang="en-US" dirty="0" smtClean="0"/>
              <a:t>Growth</a:t>
            </a:r>
            <a:endParaRPr lang="en-US" dirty="0"/>
          </a:p>
        </p:txBody>
      </p:sp>
    </p:spTree>
    <p:extLst>
      <p:ext uri="{BB962C8B-B14F-4D97-AF65-F5344CB8AC3E}">
        <p14:creationId xmlns:p14="http://schemas.microsoft.com/office/powerpoint/2010/main" val="1219795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a:t>
            </a:r>
            <a:r>
              <a:rPr lang="en-US" dirty="0" smtClean="0"/>
              <a:t>Member Engagement</a:t>
            </a:r>
            <a:endParaRPr lang="en-US" dirty="0"/>
          </a:p>
        </p:txBody>
      </p:sp>
      <p:sp>
        <p:nvSpPr>
          <p:cNvPr id="6" name="Content Placeholder 5"/>
          <p:cNvSpPr>
            <a:spLocks noGrp="1"/>
          </p:cNvSpPr>
          <p:nvPr>
            <p:ph idx="1"/>
          </p:nvPr>
        </p:nvSpPr>
        <p:spPr/>
        <p:txBody>
          <a:bodyPr>
            <a:normAutofit/>
          </a:bodyPr>
          <a:lstStyle/>
          <a:p>
            <a:r>
              <a:rPr lang="en-US" dirty="0" smtClean="0"/>
              <a:t>Know Where to Find Your Members</a:t>
            </a:r>
            <a:endParaRPr lang="en-US" dirty="0" smtClean="0"/>
          </a:p>
          <a:p>
            <a:r>
              <a:rPr lang="en-US" dirty="0" smtClean="0"/>
              <a:t>Use Data &amp; Always Analyze</a:t>
            </a:r>
            <a:endParaRPr lang="en-US" dirty="0" smtClean="0"/>
          </a:p>
          <a:p>
            <a:r>
              <a:rPr lang="en-US" dirty="0" smtClean="0"/>
              <a:t>Always Aim to Educate</a:t>
            </a:r>
            <a:endParaRPr lang="en-US" dirty="0" smtClean="0"/>
          </a:p>
          <a:p>
            <a:r>
              <a:rPr lang="en-US" dirty="0" smtClean="0"/>
              <a:t>Play to Your Strengths</a:t>
            </a:r>
          </a:p>
          <a:p>
            <a:r>
              <a:rPr lang="en-US" dirty="0" smtClean="0"/>
              <a:t>Be Ambitious – Embrace the Unknown</a:t>
            </a:r>
          </a:p>
        </p:txBody>
      </p:sp>
    </p:spTree>
    <p:extLst>
      <p:ext uri="{BB962C8B-B14F-4D97-AF65-F5344CB8AC3E}">
        <p14:creationId xmlns:p14="http://schemas.microsoft.com/office/powerpoint/2010/main" val="3277412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Every Student Succeeds Act </a:t>
            </a:r>
            <a:br>
              <a:rPr lang="en-US" dirty="0"/>
            </a:br>
            <a:r>
              <a:rPr lang="en-US" dirty="0"/>
              <a:t>(aka the end of No Child Left Behind)</a:t>
            </a:r>
          </a:p>
        </p:txBody>
      </p:sp>
      <p:sp>
        <p:nvSpPr>
          <p:cNvPr id="3" name="Content Placeholder 2"/>
          <p:cNvSpPr>
            <a:spLocks noGrp="1"/>
          </p:cNvSpPr>
          <p:nvPr>
            <p:ph idx="1"/>
          </p:nvPr>
        </p:nvSpPr>
        <p:spPr/>
        <p:txBody>
          <a:bodyPr/>
          <a:lstStyle/>
          <a:p>
            <a:endParaRPr lang="en-US" dirty="0" smtClean="0"/>
          </a:p>
          <a:p>
            <a:pPr marL="0" indent="0">
              <a:buNone/>
            </a:pPr>
            <a:r>
              <a:rPr lang="en-US" dirty="0" smtClean="0"/>
              <a:t>Challenges</a:t>
            </a:r>
          </a:p>
          <a:p>
            <a:pPr lvl="1">
              <a:buFont typeface="Arial" charset="0"/>
              <a:buChar char="•"/>
            </a:pPr>
            <a:r>
              <a:rPr lang="en-US" dirty="0" smtClean="0"/>
              <a:t>Breaking through with decision makers</a:t>
            </a:r>
          </a:p>
          <a:p>
            <a:pPr lvl="1">
              <a:buFont typeface="Arial" charset="0"/>
              <a:buChar char="•"/>
            </a:pPr>
            <a:r>
              <a:rPr lang="en-US" dirty="0"/>
              <a:t>E</a:t>
            </a:r>
            <a:r>
              <a:rPr lang="en-US" dirty="0" smtClean="0"/>
              <a:t>ducating and engaging our members </a:t>
            </a:r>
          </a:p>
          <a:p>
            <a:pPr lvl="1">
              <a:buFont typeface="Arial" charset="0"/>
              <a:buChar char="•"/>
            </a:pPr>
            <a:r>
              <a:rPr lang="en-US" dirty="0" smtClean="0"/>
              <a:t>Sustaining momentum</a:t>
            </a:r>
            <a:endParaRPr lang="en-US" dirty="0"/>
          </a:p>
        </p:txBody>
      </p:sp>
    </p:spTree>
    <p:extLst>
      <p:ext uri="{BB962C8B-B14F-4D97-AF65-F5344CB8AC3E}">
        <p14:creationId xmlns:p14="http://schemas.microsoft.com/office/powerpoint/2010/main" val="961717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Digital to Win</a:t>
            </a:r>
            <a:endParaRPr lang="en-US" dirty="0"/>
          </a:p>
        </p:txBody>
      </p:sp>
      <p:sp>
        <p:nvSpPr>
          <p:cNvPr id="3" name="Content Placeholder 2"/>
          <p:cNvSpPr>
            <a:spLocks noGrp="1"/>
          </p:cNvSpPr>
          <p:nvPr>
            <p:ph idx="1"/>
          </p:nvPr>
        </p:nvSpPr>
        <p:spPr>
          <a:xfrm>
            <a:off x="457200" y="1676400"/>
            <a:ext cx="4576916" cy="4449763"/>
          </a:xfrm>
        </p:spPr>
        <p:txBody>
          <a:bodyPr>
            <a:normAutofit fontScale="92500" lnSpcReduction="20000"/>
          </a:bodyPr>
          <a:lstStyle/>
          <a:p>
            <a:r>
              <a:rPr lang="en-US" dirty="0" smtClean="0"/>
              <a:t>Match </a:t>
            </a:r>
            <a:r>
              <a:rPr lang="en-US" dirty="0"/>
              <a:t>members on </a:t>
            </a:r>
            <a:r>
              <a:rPr lang="en-US" dirty="0"/>
              <a:t>P</a:t>
            </a:r>
            <a:r>
              <a:rPr lang="en-US" dirty="0" smtClean="0"/>
              <a:t>interest, Instagram, Twitter </a:t>
            </a:r>
            <a:r>
              <a:rPr lang="en-US" dirty="0"/>
              <a:t>and </a:t>
            </a:r>
            <a:r>
              <a:rPr lang="en-US" dirty="0" smtClean="0"/>
              <a:t>Facebook</a:t>
            </a:r>
            <a:endParaRPr lang="en-US" dirty="0"/>
          </a:p>
          <a:p>
            <a:r>
              <a:rPr lang="en-US" dirty="0"/>
              <a:t>Geo-Targeting policymakers</a:t>
            </a:r>
            <a:r>
              <a:rPr lang="en-US" dirty="0" smtClean="0"/>
              <a:t>, staff, </a:t>
            </a:r>
            <a:r>
              <a:rPr lang="en-US" dirty="0" smtClean="0"/>
              <a:t>media, opinion </a:t>
            </a:r>
            <a:r>
              <a:rPr lang="en-US" dirty="0" smtClean="0"/>
              <a:t>leaders</a:t>
            </a:r>
          </a:p>
          <a:p>
            <a:r>
              <a:rPr lang="en-US" dirty="0" smtClean="0"/>
              <a:t>Match with tried and true tactics</a:t>
            </a:r>
            <a:endParaRPr lang="en-US" dirty="0" smtClean="0"/>
          </a:p>
          <a:p>
            <a:endParaRPr lang="en-US" dirty="0"/>
          </a:p>
          <a:p>
            <a:r>
              <a:rPr lang="en-US" dirty="0" smtClean="0"/>
              <a:t>“Tweet </a:t>
            </a:r>
            <a:r>
              <a:rPr lang="en-US" dirty="0"/>
              <a:t>Your </a:t>
            </a:r>
            <a:r>
              <a:rPr lang="en-US" dirty="0" smtClean="0"/>
              <a:t>Rep” tool</a:t>
            </a:r>
          </a:p>
          <a:p>
            <a:endParaRPr lang="en-US" dirty="0"/>
          </a:p>
        </p:txBody>
      </p:sp>
      <p:pic>
        <p:nvPicPr>
          <p:cNvPr id="4" name="Picture 3"/>
          <p:cNvPicPr>
            <a:picLocks noChangeAspect="1"/>
          </p:cNvPicPr>
          <p:nvPr/>
        </p:nvPicPr>
        <p:blipFill>
          <a:blip r:embed="rId3"/>
          <a:stretch>
            <a:fillRect/>
          </a:stretch>
        </p:blipFill>
        <p:spPr>
          <a:xfrm>
            <a:off x="5354156" y="4701714"/>
            <a:ext cx="3367468" cy="1863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156" y="1669026"/>
            <a:ext cx="3337560" cy="2781300"/>
          </a:xfrm>
          <a:prstGeom prst="rect">
            <a:avLst/>
          </a:prstGeom>
        </p:spPr>
      </p:pic>
    </p:spTree>
    <p:extLst>
      <p:ext uri="{BB962C8B-B14F-4D97-AF65-F5344CB8AC3E}">
        <p14:creationId xmlns:p14="http://schemas.microsoft.com/office/powerpoint/2010/main" val="107578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ESSA Results</a:t>
            </a:r>
            <a:endParaRPr lang="en-US" dirty="0"/>
          </a:p>
        </p:txBody>
      </p:sp>
      <p:sp>
        <p:nvSpPr>
          <p:cNvPr id="3" name="Content Placeholder 2"/>
          <p:cNvSpPr>
            <a:spLocks noGrp="1"/>
          </p:cNvSpPr>
          <p:nvPr>
            <p:ph idx="1"/>
          </p:nvPr>
        </p:nvSpPr>
        <p:spPr>
          <a:xfrm>
            <a:off x="457200" y="1981200"/>
            <a:ext cx="8229600" cy="4525963"/>
          </a:xfrm>
        </p:spPr>
        <p:txBody>
          <a:bodyPr>
            <a:normAutofit fontScale="92500"/>
          </a:bodyPr>
          <a:lstStyle/>
          <a:p>
            <a:endParaRPr lang="en-US" dirty="0" smtClean="0"/>
          </a:p>
          <a:p>
            <a:endParaRPr lang="en-US" dirty="0" smtClean="0"/>
          </a:p>
          <a:p>
            <a:r>
              <a:rPr lang="en-US" dirty="0" smtClean="0"/>
              <a:t>Nearly </a:t>
            </a:r>
            <a:r>
              <a:rPr lang="en-US" dirty="0"/>
              <a:t>300,000 emails into targeted members of Congress</a:t>
            </a:r>
            <a:r>
              <a:rPr lang="en-US" dirty="0" smtClean="0"/>
              <a:t>.</a:t>
            </a:r>
          </a:p>
          <a:p>
            <a:endParaRPr lang="en-US" dirty="0"/>
          </a:p>
          <a:p>
            <a:r>
              <a:rPr lang="en-US" dirty="0" smtClean="0"/>
              <a:t>Over 25,000 phone calls made</a:t>
            </a:r>
            <a:endParaRPr lang="en-US" dirty="0"/>
          </a:p>
          <a:p>
            <a:endParaRPr lang="en-US" dirty="0" smtClean="0"/>
          </a:p>
          <a:p>
            <a:r>
              <a:rPr lang="en-US" dirty="0" smtClean="0"/>
              <a:t>40,000 tweets to </a:t>
            </a:r>
            <a:r>
              <a:rPr lang="en-US" dirty="0"/>
              <a:t>targeted members </a:t>
            </a:r>
            <a:r>
              <a:rPr lang="en-US" dirty="0" smtClean="0"/>
              <a:t>of Congress</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447135"/>
            <a:ext cx="2560320" cy="1219200"/>
          </a:xfrm>
          <a:prstGeom prst="rect">
            <a:avLst/>
          </a:prstGeom>
        </p:spPr>
      </p:pic>
    </p:spTree>
    <p:extLst>
      <p:ext uri="{BB962C8B-B14F-4D97-AF65-F5344CB8AC3E}">
        <p14:creationId xmlns:p14="http://schemas.microsoft.com/office/powerpoint/2010/main" val="168838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4" y="685800"/>
            <a:ext cx="7896225" cy="731838"/>
          </a:xfrm>
        </p:spPr>
        <p:txBody>
          <a:bodyPr>
            <a:normAutofit fontScale="90000"/>
          </a:bodyPr>
          <a:lstStyle/>
          <a:p>
            <a:r>
              <a:rPr lang="en-US" dirty="0"/>
              <a:t>Every Student Succeeds Act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209800"/>
            <a:ext cx="5086350" cy="3210052"/>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41755"/>
            <a:ext cx="3210052" cy="3210052"/>
          </a:xfrm>
          <a:prstGeom prst="rect">
            <a:avLst/>
          </a:prstGeom>
        </p:spPr>
      </p:pic>
    </p:spTree>
    <p:extLst>
      <p:ext uri="{BB962C8B-B14F-4D97-AF65-F5344CB8AC3E}">
        <p14:creationId xmlns:p14="http://schemas.microsoft.com/office/powerpoint/2010/main" val="1276787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X:\CommsCampaignPresidential\Photos\MV Trainings\02072016 NEA Voices Training\ID'ed\Alba Nelly Korman (1) - M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0"/>
            <a:ext cx="102852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28601"/>
            <a:ext cx="3505200" cy="6400799"/>
          </a:xfrm>
          <a:prstGeom prst="rect">
            <a:avLst/>
          </a:prstGeom>
          <a:noFill/>
        </p:spPr>
        <p:txBody>
          <a:bodyPr wrap="square" rtlCol="0">
            <a:spAutoFit/>
          </a:bodyPr>
          <a:lstStyle/>
          <a:p>
            <a:endParaRPr lang="en-US" sz="4000" dirty="0" smtClean="0">
              <a:solidFill>
                <a:srgbClr val="022874"/>
              </a:solidFill>
            </a:endParaRPr>
          </a:p>
          <a:p>
            <a:r>
              <a:rPr lang="en-US" sz="4000" dirty="0" smtClean="0">
                <a:solidFill>
                  <a:srgbClr val="022874"/>
                </a:solidFill>
              </a:rPr>
              <a:t>Educators </a:t>
            </a:r>
            <a:r>
              <a:rPr lang="en-US" sz="4000" dirty="0">
                <a:solidFill>
                  <a:srgbClr val="022874"/>
                </a:solidFill>
              </a:rPr>
              <a:t>are considered one of the </a:t>
            </a:r>
            <a:r>
              <a:rPr lang="en-US" sz="4000" dirty="0">
                <a:solidFill>
                  <a:srgbClr val="C00000"/>
                </a:solidFill>
              </a:rPr>
              <a:t>most effective messengers</a:t>
            </a:r>
            <a:r>
              <a:rPr lang="en-US" sz="4000" dirty="0">
                <a:solidFill>
                  <a:srgbClr val="022874"/>
                </a:solidFill>
              </a:rPr>
              <a:t> in their </a:t>
            </a:r>
            <a:r>
              <a:rPr lang="en-US" sz="4000" dirty="0" smtClean="0">
                <a:solidFill>
                  <a:srgbClr val="022874"/>
                </a:solidFill>
              </a:rPr>
              <a:t>communities. When they talk, people listen.</a:t>
            </a:r>
            <a:endParaRPr lang="en-US" sz="4000" dirty="0">
              <a:solidFill>
                <a:srgbClr val="022874"/>
              </a:solidFill>
            </a:endParaRPr>
          </a:p>
        </p:txBody>
      </p:sp>
    </p:spTree>
    <p:extLst>
      <p:ext uri="{BB962C8B-B14F-4D97-AF65-F5344CB8AC3E}">
        <p14:creationId xmlns:p14="http://schemas.microsoft.com/office/powerpoint/2010/main" val="114428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 Voices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55432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2901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28600" y="0"/>
            <a:ext cx="9601200" cy="72009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http://portal/_cts/EIDocument/8b5470c660bc9b5ccustomXsn.xsn</xsnLocation>
  <cached>True</cached>
  <openByDefault>True</openByDefault>
  <xsnScope>http://portal</xsnScope>
</customXsn>
</file>

<file path=customXml/item3.xml><?xml version="1.0" encoding="utf-8"?>
<ct:contentTypeSchema xmlns:ct="http://schemas.microsoft.com/office/2006/metadata/contentType" xmlns:ma="http://schemas.microsoft.com/office/2006/metadata/properties/metaAttributes" ct:_="" ma:_="" ma:contentTypeName="EI Document" ma:contentTypeID="0x010100AA2F8202531E2B479DC903BD7BCD5C3F00E04239BAE3CFF643A8203BF81E96DC51" ma:contentTypeVersion="53" ma:contentTypeDescription="" ma:contentTypeScope="" ma:versionID="3ecdb67ee59564c7ec43419591cb38be">
  <xsd:schema xmlns:xsd="http://www.w3.org/2001/XMLSchema" xmlns:xs="http://www.w3.org/2001/XMLSchema" xmlns:p="http://schemas.microsoft.com/office/2006/metadata/properties" xmlns:ns2="db13979b-e751-4565-a77b-71e7edb4f069" targetNamespace="http://schemas.microsoft.com/office/2006/metadata/properties" ma:root="true" ma:fieldsID="68c9f9e723ff3b8d29c1e4b1699411ec" ns2:_="">
    <xsd:import namespace="db13979b-e751-4565-a77b-71e7edb4f069"/>
    <xsd:element name="properties">
      <xsd:complexType>
        <xsd:sequence>
          <xsd:element name="documentManagement">
            <xsd:complexType>
              <xsd:all>
                <xsd:element ref="ns2:Date" minOccurs="0"/>
                <xsd:element ref="ns2:DocumentLanguage" minOccurs="0"/>
                <xsd:element ref="ns2:AvailableOnWebsite" minOccurs="0"/>
                <xsd:element ref="ns2:EIRegion" minOccurs="0"/>
                <xsd:element ref="ns2:EIUnit" minOccurs="0"/>
                <xsd:element ref="ns2:EIOrgan" minOccurs="0"/>
                <xsd:element ref="ns2:EI_x0020_Event" minOccurs="0"/>
                <xsd:element ref="ns2:EITopic" minOccurs="0"/>
                <xsd:element ref="ns2:DocumentSource" minOccurs="0"/>
                <xsd:element ref="ns2:EITermbaseTaxHTField0" minOccurs="0"/>
                <xsd:element ref="ns2:TaxCatchAll" minOccurs="0"/>
                <xsd:element ref="ns2:TaxCatchAllLabel" minOccurs="0"/>
                <xsd:element ref="ns2:l360261a294540c48d9b0fdee2fb1d22" minOccurs="0"/>
                <xsd:element ref="ns2:hd0be951f11940a08013d67eec6505c8" minOccurs="0"/>
                <xsd:element ref="ns2:o79ce48fd8d44e5eaac3fd0fc82a2951" minOccurs="0"/>
                <xsd:element ref="ns2:kd7281ab553349538e0242a0ee89a9e1" minOccurs="0"/>
                <xsd:element ref="ns2:i64256cf79b641ea809ba8b9a806956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3979b-e751-4565-a77b-71e7edb4f069" elementFormDefault="qualified">
    <xsd:import namespace="http://schemas.microsoft.com/office/2006/documentManagement/types"/>
    <xsd:import namespace="http://schemas.microsoft.com/office/infopath/2007/PartnerControls"/>
    <xsd:element name="Date" ma:index="2" nillable="true" ma:displayName="Date" ma:description="EI document date." ma:format="DateOnly" ma:internalName="Date">
      <xsd:simpleType>
        <xsd:restriction base="dms:DateTime"/>
      </xsd:simpleType>
    </xsd:element>
    <xsd:element name="DocumentLanguage" ma:index="5" nillable="true" ma:displayName="Document Language" ma:default="English" ma:format="RadioButtons" ma:internalName="DocumentLanguage">
      <xsd:simpleType>
        <xsd:restriction base="dms:Choice">
          <xsd:enumeration value="English"/>
          <xsd:enumeration value="French"/>
          <xsd:enumeration value="Spanish"/>
          <xsd:enumeration value="Other"/>
          <xsd:enumeration value="Multiple"/>
        </xsd:restriction>
      </xsd:simpleType>
    </xsd:element>
    <xsd:element name="AvailableOnWebsite" ma:index="6" nillable="true" ma:displayName="Available On Website" ma:default="1" ma:description="Make this document available on the public EI website." ma:internalName="AvailableOnWebsite">
      <xsd:simpleType>
        <xsd:restriction base="dms:Boolean"/>
      </xsd:simpleType>
    </xsd:element>
    <xsd:element name="EIRegion" ma:index="7" nillable="true" ma:displayName="EI Region" ma:description="Education International region." ma:hidden="true" ma:list="{29c7dc5d-89a6-4101-a71e-0c6c975a07cf}" ma:internalName="EIRegion"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Unit" ma:index="8" nillable="true" ma:displayName="EI Unit" ma:hidden="true" ma:list="068bb678-3c6d-45ba-97bd-4f06a914f196" ma:internalName="EIUnit"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Organ" ma:index="9" nillable="true" ma:displayName="EI Group" ma:hidden="true" ma:list="{2698a646-4c05-4ac8-9e4f-4a88bcd5d2e2}" ma:internalName="EIOrgan"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_x0020_Event" ma:index="11" nillable="true" ma:displayName="EI Event" ma:hidden="true" ma:list="{0292d145-1b29-4696-ba3c-d4afe19ee511}" ma:internalName="EI_x0020_Event" ma:readOnly="false" ma:showField="EventTitleForChoiceDropdown" ma:web="db13979b-e751-4565-a77b-71e7edb4f069">
      <xsd:simpleType>
        <xsd:restriction base="dms:Lookup"/>
      </xsd:simpleType>
    </xsd:element>
    <xsd:element name="EITopic" ma:index="12" nillable="true" ma:displayName="EI Topic" ma:hidden="true" ma:list="dd9f5b98-3a89-4125-b977-90d82d0197dd" ma:internalName="EITopic"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DocumentSource" ma:index="13" nillable="true" ma:displayName="Document Source" ma:description="Organisation which issued the document." ma:list="{49ba241f-8346-4576-b9e1-b1a7b41f86e8}" ma:internalName="DocumentSource" ma:showField="Title" ma:web="db13979b-e751-4565-a77b-71e7edb4f069">
      <xsd:simpleType>
        <xsd:restriction base="dms:Lookup"/>
      </xsd:simpleType>
    </xsd:element>
    <xsd:element name="EITermbaseTaxHTField0" ma:index="19" nillable="true" ma:taxonomy="true" ma:internalName="EITermbaseTaxHTField0" ma:taxonomyFieldName="EITermbase" ma:displayName="EIDocType" ma:readOnly="false" ma:default="" ma:fieldId="{58649bc0-05b1-4c82-b72c-a96912b32633}" ma:taxonomyMulti="true" ma:sspId="0af2f461-2480-4a31-ac78-b054563ee389" ma:termSetId="2591b47b-c34c-4ee1-a350-73f6d52a178b" ma:anchorId="00000000-0000-0000-0000-000000000000" ma:open="true" ma:isKeyword="false">
      <xsd:complexType>
        <xsd:sequence>
          <xsd:element ref="pc:Terms" minOccurs="0" maxOccurs="1"/>
        </xsd:sequence>
      </xsd:complexType>
    </xsd:element>
    <xsd:element name="TaxCatchAll" ma:index="20" nillable="true" ma:displayName="Taxonomy Catch All Column" ma:hidden="true" ma:list="{e31c9898-5599-4d3d-bde2-aae45224e11b}" ma:internalName="TaxCatchAll" ma:showField="CatchAllData"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e31c9898-5599-4d3d-bde2-aae45224e11b}" ma:internalName="TaxCatchAllLabel" ma:readOnly="true" ma:showField="CatchAllDataLabel"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l360261a294540c48d9b0fdee2fb1d22" ma:index="23" nillable="true" ma:taxonomy="true" ma:internalName="l360261a294540c48d9b0fdee2fb1d22" ma:taxonomyFieldName="EIEvent" ma:displayName="EIEvent" ma:default="" ma:fieldId="{5360261a-2945-40c4-8d9b-0fdee2fb1d22}" ma:taxonomyMulti="true" ma:sspId="0af2f461-2480-4a31-ac78-b054563ee389" ma:termSetId="46d855b6-eb13-4760-91d1-66f27ae7dc32" ma:anchorId="00000000-0000-0000-0000-000000000000" ma:open="true" ma:isKeyword="false">
      <xsd:complexType>
        <xsd:sequence>
          <xsd:element ref="pc:Terms" minOccurs="0" maxOccurs="1"/>
        </xsd:sequence>
      </xsd:complexType>
    </xsd:element>
    <xsd:element name="hd0be951f11940a08013d67eec6505c8" ma:index="25" nillable="true" ma:taxonomy="true" ma:internalName="hd0be951f11940a08013d67eec6505c8" ma:taxonomyFieldName="EIUnit1" ma:displayName="EIUnit" ma:readOnly="false" ma:default="" ma:fieldId="{1d0be951-f119-40a0-8013-d67eec6505c8}" ma:taxonomyMulti="true" ma:sspId="0af2f461-2480-4a31-ac78-b054563ee389" ma:termSetId="5f7ca6b7-bc5d-4a29-b9c5-9d61f96be714" ma:anchorId="00000000-0000-0000-0000-000000000000" ma:open="false" ma:isKeyword="false">
      <xsd:complexType>
        <xsd:sequence>
          <xsd:element ref="pc:Terms" minOccurs="0" maxOccurs="1"/>
        </xsd:sequence>
      </xsd:complexType>
    </xsd:element>
    <xsd:element name="o79ce48fd8d44e5eaac3fd0fc82a2951" ma:index="27" nillable="true" ma:taxonomy="true" ma:internalName="o79ce48fd8d44e5eaac3fd0fc82a2951" ma:taxonomyFieldName="EIGroup" ma:displayName="EIGroup" ma:default="" ma:fieldId="{879ce48f-d8d4-4e5e-aac3-fd0fc82a2951}" ma:taxonomyMulti="true" ma:sspId="0af2f461-2480-4a31-ac78-b054563ee389" ma:termSetId="1e97bc08-ae7e-4277-9be6-12765f62b22d" ma:anchorId="00000000-0000-0000-0000-000000000000" ma:open="false" ma:isKeyword="false">
      <xsd:complexType>
        <xsd:sequence>
          <xsd:element ref="pc:Terms" minOccurs="0" maxOccurs="1"/>
        </xsd:sequence>
      </xsd:complexType>
    </xsd:element>
    <xsd:element name="kd7281ab553349538e0242a0ee89a9e1" ma:index="29" nillable="true" ma:taxonomy="true" ma:internalName="kd7281ab553349538e0242a0ee89a9e1" ma:taxonomyFieldName="EITopic1" ma:displayName="EITopic" ma:default="" ma:fieldId="{4d7281ab-5533-4953-8e02-42a0ee89a9e1}" ma:taxonomyMulti="true" ma:sspId="0af2f461-2480-4a31-ac78-b054563ee389" ma:termSetId="e2436a82-f458-4e28-a4e0-fa06e0b95176" ma:anchorId="00000000-0000-0000-0000-000000000000" ma:open="false" ma:isKeyword="false">
      <xsd:complexType>
        <xsd:sequence>
          <xsd:element ref="pc:Terms" minOccurs="0" maxOccurs="1"/>
        </xsd:sequence>
      </xsd:complexType>
    </xsd:element>
    <xsd:element name="i64256cf79b641ea809ba8b9a8069568" ma:index="31" nillable="true" ma:taxonomy="true" ma:internalName="i64256cf79b641ea809ba8b9a8069568" ma:taxonomyFieldName="EIRegion1" ma:displayName="EIRegion" ma:default="" ma:fieldId="{264256cf-79b6-41ea-809b-a8b9a8069568}" ma:taxonomyMulti="true" ma:sspId="0af2f461-2480-4a31-ac78-b054563ee389" ma:termSetId="126f87e2-8982-4d73-8d0c-1d6ec05017e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IUnit xmlns="db13979b-e751-4565-a77b-71e7edb4f069"/>
    <l360261a294540c48d9b0fdee2fb1d22 xmlns="db13979b-e751-4565-a77b-71e7edb4f069">
      <Terms xmlns="http://schemas.microsoft.com/office/infopath/2007/PartnerControls"/>
    </l360261a294540c48d9b0fdee2fb1d22>
    <EIRegion xmlns="db13979b-e751-4565-a77b-71e7edb4f069"/>
    <AvailableOnWebsite xmlns="db13979b-e751-4565-a77b-71e7edb4f069">true</AvailableOnWebsite>
    <EIOrgan xmlns="db13979b-e751-4565-a77b-71e7edb4f069"/>
    <EI_x0020_Event xmlns="db13979b-e751-4565-a77b-71e7edb4f069" xsi:nil="true"/>
    <kd7281ab553349538e0242a0ee89a9e1 xmlns="db13979b-e751-4565-a77b-71e7edb4f069">
      <Terms xmlns="http://schemas.microsoft.com/office/infopath/2007/PartnerControls"/>
    </kd7281ab553349538e0242a0ee89a9e1>
    <i64256cf79b641ea809ba8b9a8069568 xmlns="db13979b-e751-4565-a77b-71e7edb4f069">
      <Terms xmlns="http://schemas.microsoft.com/office/infopath/2007/PartnerControls"/>
    </i64256cf79b641ea809ba8b9a8069568>
    <EITopic xmlns="db13979b-e751-4565-a77b-71e7edb4f069"/>
    <DocumentSource xmlns="db13979b-e751-4565-a77b-71e7edb4f069" xsi:nil="true"/>
    <DocumentLanguage xmlns="db13979b-e751-4565-a77b-71e7edb4f069">English</DocumentLanguage>
    <o79ce48fd8d44e5eaac3fd0fc82a2951 xmlns="db13979b-e751-4565-a77b-71e7edb4f069">
      <Terms xmlns="http://schemas.microsoft.com/office/infopath/2007/PartnerControls"/>
    </o79ce48fd8d44e5eaac3fd0fc82a2951>
    <EITermbaseTaxHTField0 xmlns="db13979b-e751-4565-a77b-71e7edb4f069">
      <Terms xmlns="http://schemas.microsoft.com/office/infopath/2007/PartnerControls"/>
    </EITermbaseTaxHTField0>
    <TaxCatchAll xmlns="db13979b-e751-4565-a77b-71e7edb4f069"/>
    <Date xmlns="db13979b-e751-4565-a77b-71e7edb4f069" xsi:nil="true"/>
    <hd0be951f11940a08013d67eec6505c8 xmlns="db13979b-e751-4565-a77b-71e7edb4f069">
      <Terms xmlns="http://schemas.microsoft.com/office/infopath/2007/PartnerControls"/>
    </hd0be951f11940a08013d67eec6505c8>
  </documentManagement>
</p:properties>
</file>

<file path=customXml/itemProps1.xml><?xml version="1.0" encoding="utf-8"?>
<ds:datastoreItem xmlns:ds="http://schemas.openxmlformats.org/officeDocument/2006/customXml" ds:itemID="{D0A8E83F-7F74-4A5F-89BB-5E36825AC8CE}"/>
</file>

<file path=customXml/itemProps2.xml><?xml version="1.0" encoding="utf-8"?>
<ds:datastoreItem xmlns:ds="http://schemas.openxmlformats.org/officeDocument/2006/customXml" ds:itemID="{E0C6B7DD-3CCB-4ED4-B27B-8C8A522CF943}"/>
</file>

<file path=customXml/itemProps3.xml><?xml version="1.0" encoding="utf-8"?>
<ds:datastoreItem xmlns:ds="http://schemas.openxmlformats.org/officeDocument/2006/customXml" ds:itemID="{3AA28C01-FAD7-4291-BBBA-99ADC4EDD317}"/>
</file>

<file path=customXml/itemProps4.xml><?xml version="1.0" encoding="utf-8"?>
<ds:datastoreItem xmlns:ds="http://schemas.openxmlformats.org/officeDocument/2006/customXml" ds:itemID="{8D5AB524-AC10-4544-AC0B-A591D637833C}"/>
</file>

<file path=docProps/app.xml><?xml version="1.0" encoding="utf-8"?>
<Properties xmlns="http://schemas.openxmlformats.org/officeDocument/2006/extended-properties" xmlns:vt="http://schemas.openxmlformats.org/officeDocument/2006/docPropsVTypes">
  <Template>Celestial</Template>
  <TotalTime>3125</TotalTime>
  <Words>1133</Words>
  <Application>Microsoft Macintosh PowerPoint</Application>
  <PresentationFormat>On-screen Show (4:3)</PresentationFormat>
  <Paragraphs>166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Times New Roman</vt:lpstr>
      <vt:lpstr>Arial</vt:lpstr>
      <vt:lpstr>Office Theme</vt:lpstr>
      <vt:lpstr> Educate, Engage &amp; Grow Lessons in Member Engagement</vt:lpstr>
      <vt:lpstr>Goals for Member Engagement</vt:lpstr>
      <vt:lpstr>Every Student Succeeds Act  (aka the end of No Child Left Behind)</vt:lpstr>
      <vt:lpstr>Using Digital to Win</vt:lpstr>
      <vt:lpstr>ESSA Results</vt:lpstr>
      <vt:lpstr>Every Student Succeeds Act</vt:lpstr>
      <vt:lpstr>PowerPoint Presentation</vt:lpstr>
      <vt:lpstr>Member Voices</vt:lpstr>
      <vt:lpstr>PowerPoint Presentation</vt:lpstr>
      <vt:lpstr>Using Video in Digital</vt:lpstr>
      <vt:lpstr>The Trump Effect</vt:lpstr>
      <vt:lpstr>PowerPoint Presentation</vt:lpstr>
      <vt:lpstr>2016 Presidential Results</vt:lpstr>
      <vt:lpstr>What’s Next? </vt:lpstr>
    </vt:vector>
  </TitlesOfParts>
  <Company>National Education Association</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NEA Member Voices Program</dc:title>
  <dc:creator>Blomdahl, Katrina [NEA]</dc:creator>
  <cp:lastModifiedBy>Microsoft Office User</cp:lastModifiedBy>
  <cp:revision>91</cp:revision>
  <cp:lastPrinted>2016-11-14T16:53:32Z</cp:lastPrinted>
  <dcterms:created xsi:type="dcterms:W3CDTF">2016-11-17T17:22:50Z</dcterms:created>
  <dcterms:modified xsi:type="dcterms:W3CDTF">2016-12-08T13:35:02Z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0x010100AA2F8202531E2B479DC903BD7BCD5C3F00E04239BAE3CFF643A8203BF81E96DC51</vt:lpwstr>
  </property>
</Properties>
</file>