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6.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4.xml" ContentType="application/vnd.openxmlformats-officedocument.presentationml.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6.xml" ContentType="application/vnd.openxmlformats-officedocument.presentationml.slideLayout+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4.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58" r:id="rId3"/>
    <p:sldId id="278" r:id="rId4"/>
    <p:sldId id="260" r:id="rId5"/>
    <p:sldId id="261" r:id="rId6"/>
    <p:sldId id="263" r:id="rId7"/>
    <p:sldId id="264" r:id="rId8"/>
    <p:sldId id="276" r:id="rId9"/>
    <p:sldId id="279" r:id="rId10"/>
    <p:sldId id="280" r:id="rId11"/>
    <p:sldId id="281" r:id="rId12"/>
    <p:sldId id="265" r:id="rId13"/>
    <p:sldId id="266" r:id="rId14"/>
    <p:sldId id="268" r:id="rId15"/>
    <p:sldId id="285" r:id="rId16"/>
    <p:sldId id="286" r:id="rId17"/>
    <p:sldId id="271" r:id="rId18"/>
    <p:sldId id="277" r:id="rId19"/>
  </p:sldIdLst>
  <p:sldSz cx="9144000" cy="6858000" type="screen4x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627" autoAdjust="0"/>
  </p:normalViewPr>
  <p:slideViewPr>
    <p:cSldViewPr snapToGrid="0" snapToObjects="1">
      <p:cViewPr varScale="1">
        <p:scale>
          <a:sx n="51" d="100"/>
          <a:sy n="51" d="100"/>
        </p:scale>
        <p:origin x="-211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EB113686-0FE7-42A2-9D90-64B30CA0446F}" type="datetimeFigureOut">
              <a:rPr lang="en-GB" smtClean="0"/>
              <a:t>05/06/2013</a:t>
            </a:fld>
            <a:endParaRPr lang="en-GB"/>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A3359A17-2392-4793-9034-B639306EAB64}" type="slidenum">
              <a:rPr lang="en-GB" smtClean="0"/>
              <a:t>‹#›</a:t>
            </a:fld>
            <a:endParaRPr lang="en-GB"/>
          </a:p>
        </p:txBody>
      </p:sp>
    </p:spTree>
    <p:extLst>
      <p:ext uri="{BB962C8B-B14F-4D97-AF65-F5344CB8AC3E}">
        <p14:creationId xmlns:p14="http://schemas.microsoft.com/office/powerpoint/2010/main" val="2524670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F07FF30E-8BF8-6D4B-BF45-AFDE8889BF28}" type="datetimeFigureOut">
              <a:rPr lang="en-US" smtClean="0"/>
              <a:t>6/5/2013</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2DE76061-E46B-D445-96C2-E16224649BC0}" type="slidenum">
              <a:rPr lang="en-US" smtClean="0"/>
              <a:t>‹#›</a:t>
            </a:fld>
            <a:endParaRPr lang="en-US"/>
          </a:p>
        </p:txBody>
      </p:sp>
    </p:spTree>
    <p:extLst>
      <p:ext uri="{BB962C8B-B14F-4D97-AF65-F5344CB8AC3E}">
        <p14:creationId xmlns:p14="http://schemas.microsoft.com/office/powerpoint/2010/main" val="5820611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a:t>
            </a:r>
            <a:r>
              <a:rPr lang="en-US" baseline="0" dirty="0" smtClean="0"/>
              <a:t> morning everyone, this morning I would like to i</a:t>
            </a:r>
            <a:r>
              <a:rPr lang="en-US" dirty="0" smtClean="0"/>
              <a:t>llustrate</a:t>
            </a:r>
            <a:r>
              <a:rPr lang="en-US" baseline="0" dirty="0" smtClean="0"/>
              <a:t> what Charlie has said – show how global </a:t>
            </a:r>
            <a:r>
              <a:rPr lang="en-US" baseline="0" dirty="0" err="1" smtClean="0"/>
              <a:t>ed</a:t>
            </a:r>
            <a:r>
              <a:rPr lang="en-US" baseline="0" dirty="0" smtClean="0"/>
              <a:t> reforms are closely linked to education developments at the national level. Together with my colleague Jeff we will set the scene for the discussion of the next two days </a:t>
            </a:r>
            <a:r>
              <a:rPr lang="en-US" baseline="0" dirty="0" smtClean="0"/>
              <a:t>around the </a:t>
            </a:r>
            <a:r>
              <a:rPr lang="en-US" baseline="0" dirty="0" err="1" smtClean="0"/>
              <a:t>Mobilising</a:t>
            </a:r>
            <a:r>
              <a:rPr lang="en-US" baseline="0" dirty="0" smtClean="0"/>
              <a:t> for Quality Education Campaign</a:t>
            </a:r>
            <a:endParaRPr lang="en-US" baseline="0" dirty="0" smtClean="0"/>
          </a:p>
          <a:p>
            <a:pPr>
              <a:lnSpc>
                <a:spcPct val="150000"/>
              </a:lnSpc>
            </a:pPr>
            <a:r>
              <a:rPr lang="en-US" dirty="0" smtClean="0"/>
              <a:t>In</a:t>
            </a:r>
            <a:r>
              <a:rPr lang="en-US" baseline="0" dirty="0" smtClean="0"/>
              <a:t> today’s </a:t>
            </a:r>
            <a:r>
              <a:rPr lang="en-US" baseline="0" dirty="0" err="1" smtClean="0"/>
              <a:t>globalised</a:t>
            </a:r>
            <a:r>
              <a:rPr lang="en-US" baseline="0" dirty="0" smtClean="0"/>
              <a:t> world we see the i</a:t>
            </a:r>
            <a:r>
              <a:rPr lang="en-US" dirty="0" smtClean="0"/>
              <a:t>ncreased borrowing and lending of education</a:t>
            </a:r>
            <a:r>
              <a:rPr lang="en-US" baseline="0" dirty="0" smtClean="0"/>
              <a:t> reforms and policies</a:t>
            </a:r>
            <a:endParaRPr lang="en-US" dirty="0" smtClean="0"/>
          </a:p>
          <a:p>
            <a:pPr>
              <a:lnSpc>
                <a:spcPct val="150000"/>
              </a:lnSpc>
            </a:pPr>
            <a:r>
              <a:rPr lang="en-US" dirty="0" err="1" smtClean="0"/>
              <a:t>Harmonisation</a:t>
            </a:r>
            <a:r>
              <a:rPr lang="en-US" dirty="0" smtClean="0"/>
              <a:t>/</a:t>
            </a:r>
            <a:r>
              <a:rPr lang="en-US" dirty="0" err="1" smtClean="0"/>
              <a:t>homogenisation</a:t>
            </a:r>
            <a:r>
              <a:rPr lang="en-US" dirty="0" smtClean="0"/>
              <a:t> of policies</a:t>
            </a:r>
          </a:p>
          <a:p>
            <a:pPr>
              <a:lnSpc>
                <a:spcPct val="150000"/>
              </a:lnSpc>
            </a:pPr>
            <a:r>
              <a:rPr lang="en-US" dirty="0" smtClean="0"/>
              <a:t>Shifting consensus about role &amp; purpose of education </a:t>
            </a:r>
          </a:p>
          <a:p>
            <a:endParaRPr lang="en-US" dirty="0"/>
          </a:p>
        </p:txBody>
      </p:sp>
      <p:sp>
        <p:nvSpPr>
          <p:cNvPr id="4" name="Slide Number Placeholder 3"/>
          <p:cNvSpPr>
            <a:spLocks noGrp="1"/>
          </p:cNvSpPr>
          <p:nvPr>
            <p:ph type="sldNum" sz="quarter" idx="10"/>
          </p:nvPr>
        </p:nvSpPr>
        <p:spPr/>
        <p:txBody>
          <a:bodyPr/>
          <a:lstStyle/>
          <a:p>
            <a:fld id="{2DE76061-E46B-D445-96C2-E16224649BC0}" type="slidenum">
              <a:rPr lang="en-US" smtClean="0"/>
              <a:t>1</a:t>
            </a:fld>
            <a:endParaRPr lang="en-US"/>
          </a:p>
        </p:txBody>
      </p:sp>
    </p:spTree>
    <p:extLst>
      <p:ext uri="{BB962C8B-B14F-4D97-AF65-F5344CB8AC3E}">
        <p14:creationId xmlns:p14="http://schemas.microsoft.com/office/powerpoint/2010/main" val="1940701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Pearson – e.g. funds chains of low fee private schools in Ghana through their ‘affordable education fund’ but also sells off </a:t>
            </a:r>
            <a:r>
              <a:rPr lang="en-US" baseline="0" dirty="0" err="1" smtClean="0"/>
              <a:t>standardised</a:t>
            </a:r>
            <a:r>
              <a:rPr lang="en-US" baseline="0" dirty="0" smtClean="0"/>
              <a:t> tests to states in the US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DE76061-E46B-D445-96C2-E16224649BC0}" type="slidenum">
              <a:rPr lang="en-US" smtClean="0"/>
              <a:t>10</a:t>
            </a:fld>
            <a:endParaRPr lang="en-US"/>
          </a:p>
        </p:txBody>
      </p:sp>
    </p:spTree>
    <p:extLst>
      <p:ext uri="{BB962C8B-B14F-4D97-AF65-F5344CB8AC3E}">
        <p14:creationId xmlns:p14="http://schemas.microsoft.com/office/powerpoint/2010/main" val="3882494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kern="1200" dirty="0" smtClean="0">
                <a:solidFill>
                  <a:schemeClr val="tx1"/>
                </a:solidFill>
                <a:latin typeface="+mn-lt"/>
                <a:ea typeface="+mn-ea"/>
                <a:cs typeface="+mn-cs"/>
              </a:rPr>
              <a:t>DFID (UK</a:t>
            </a:r>
            <a:r>
              <a:rPr lang="en-US" sz="1200" kern="1200" baseline="0" dirty="0" smtClean="0">
                <a:solidFill>
                  <a:schemeClr val="tx1"/>
                </a:solidFill>
                <a:latin typeface="+mn-lt"/>
                <a:ea typeface="+mn-ea"/>
                <a:cs typeface="+mn-cs"/>
              </a:rPr>
              <a:t>’s department for International development) </a:t>
            </a:r>
            <a:r>
              <a:rPr lang="en-US" sz="1200" kern="1200" dirty="0" smtClean="0">
                <a:solidFill>
                  <a:schemeClr val="tx1"/>
                </a:solidFill>
                <a:latin typeface="+mn-lt"/>
                <a:ea typeface="+mn-ea"/>
                <a:cs typeface="+mn-cs"/>
              </a:rPr>
              <a:t>is supporting the World Bank's "Education Markets" study of low</a:t>
            </a:r>
            <a:r>
              <a:rPr lang="en-US" sz="1200" kern="1200" baseline="0" dirty="0" smtClean="0">
                <a:solidFill>
                  <a:schemeClr val="tx1"/>
                </a:solidFill>
                <a:latin typeface="+mn-lt"/>
                <a:ea typeface="+mn-ea"/>
                <a:cs typeface="+mn-cs"/>
              </a:rPr>
              <a:t> fee private schools carried out by Harry </a:t>
            </a:r>
            <a:r>
              <a:rPr lang="en-US" sz="1200" kern="1200" baseline="0" dirty="0" err="1" smtClean="0">
                <a:solidFill>
                  <a:schemeClr val="tx1"/>
                </a:solidFill>
                <a:latin typeface="+mn-lt"/>
                <a:ea typeface="+mn-ea"/>
                <a:cs typeface="+mn-cs"/>
              </a:rPr>
              <a:t>Patrinos</a:t>
            </a:r>
            <a:r>
              <a:rPr lang="en-US" sz="1200" kern="1200" baseline="0" dirty="0" smtClean="0">
                <a:solidFill>
                  <a:schemeClr val="tx1"/>
                </a:solidFill>
                <a:latin typeface="+mn-lt"/>
                <a:ea typeface="+mn-ea"/>
                <a:cs typeface="+mn-cs"/>
              </a:rPr>
              <a:t> of the World Bank </a:t>
            </a:r>
          </a:p>
          <a:p>
            <a:endParaRPr lang="en-US" baseline="0" dirty="0" smtClean="0"/>
          </a:p>
          <a:p>
            <a:r>
              <a:rPr lang="en-US" baseline="0" dirty="0" smtClean="0"/>
              <a:t>And the list goes on: Brookings, PREAL in Latin America, regional development banks and agencies, small and large corporations, c</a:t>
            </a:r>
            <a:r>
              <a:rPr lang="en-US" dirty="0" smtClean="0"/>
              <a:t>onsultants,</a:t>
            </a:r>
            <a:r>
              <a:rPr lang="en-US" baseline="0" dirty="0" smtClean="0"/>
              <a:t> politicians, p</a:t>
            </a:r>
            <a:r>
              <a:rPr lang="en-US" dirty="0" smtClean="0"/>
              <a:t>olicy makers,</a:t>
            </a:r>
            <a:r>
              <a:rPr lang="en-US" baseline="0" dirty="0" smtClean="0"/>
              <a:t> p</a:t>
            </a:r>
            <a:r>
              <a:rPr lang="en-US" dirty="0" smtClean="0"/>
              <a:t>rivate intellectuals (</a:t>
            </a:r>
            <a:r>
              <a:rPr lang="en-US" dirty="0" err="1" smtClean="0"/>
              <a:t>Tooley</a:t>
            </a:r>
            <a:r>
              <a:rPr lang="en-US" dirty="0" smtClean="0"/>
              <a:t>, </a:t>
            </a:r>
            <a:r>
              <a:rPr lang="en-US" dirty="0" err="1" smtClean="0"/>
              <a:t>Patrinos</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Paul </a:t>
            </a:r>
            <a:r>
              <a:rPr lang="en-US" dirty="0" err="1" smtClean="0"/>
              <a:t>Vallas</a:t>
            </a:r>
            <a:r>
              <a:rPr lang="en-US" dirty="0" smtClean="0"/>
              <a:t> – proponent private school</a:t>
            </a:r>
            <a:r>
              <a:rPr lang="en-US" baseline="0" dirty="0" smtClean="0"/>
              <a:t> systems &amp; suspend teacher contracts (New Orleans, Haiti, Chile, New Zealand) </a:t>
            </a:r>
          </a:p>
          <a:p>
            <a:pPr marL="0" indent="0">
              <a:buNone/>
            </a:pP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2DE76061-E46B-D445-96C2-E16224649BC0}" type="slidenum">
              <a:rPr lang="en-US" smtClean="0"/>
              <a:t>11</a:t>
            </a:fld>
            <a:endParaRPr lang="en-US"/>
          </a:p>
        </p:txBody>
      </p:sp>
    </p:spTree>
    <p:extLst>
      <p:ext uri="{BB962C8B-B14F-4D97-AF65-F5344CB8AC3E}">
        <p14:creationId xmlns:p14="http://schemas.microsoft.com/office/powerpoint/2010/main" val="3882494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competition,</a:t>
            </a:r>
            <a:r>
              <a:rPr lang="en-US" baseline="0" dirty="0" smtClean="0"/>
              <a:t> choice, </a:t>
            </a:r>
            <a:r>
              <a:rPr lang="en-US" baseline="0" dirty="0" err="1" smtClean="0"/>
              <a:t>standardised</a:t>
            </a:r>
            <a:r>
              <a:rPr lang="en-US" baseline="0" dirty="0" smtClean="0"/>
              <a:t> testing and accountability</a:t>
            </a:r>
          </a:p>
          <a:p>
            <a:endParaRPr lang="en-US" dirty="0" smtClean="0"/>
          </a:p>
          <a:p>
            <a:r>
              <a:rPr lang="en-US" dirty="0" smtClean="0"/>
              <a:t>Private schools as</a:t>
            </a:r>
            <a:r>
              <a:rPr lang="en-US" baseline="0" dirty="0" smtClean="0"/>
              <a:t> the alternative to public schools – more choice</a:t>
            </a:r>
          </a:p>
          <a:p>
            <a:r>
              <a:rPr lang="en-US" dirty="0" smtClean="0"/>
              <a:t>Charter</a:t>
            </a:r>
            <a:r>
              <a:rPr lang="en-US" baseline="0" dirty="0" smtClean="0"/>
              <a:t> schools that we have seen in the UK, Sweden, US, New Zealand</a:t>
            </a:r>
          </a:p>
          <a:p>
            <a:r>
              <a:rPr lang="en-US" baseline="0" dirty="0" smtClean="0"/>
              <a:t>Low fee private schools: India, Pakistan, Afghanistan, Kenya, Nigeria, Ghana</a:t>
            </a:r>
          </a:p>
          <a:p>
            <a:r>
              <a:rPr lang="en-US" baseline="0" dirty="0" smtClean="0"/>
              <a:t>Public private partnerships</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Narrowing of curricula – PISA</a:t>
            </a:r>
            <a:r>
              <a:rPr lang="en-US" baseline="0" dirty="0" smtClean="0"/>
              <a:t> </a:t>
            </a:r>
            <a:r>
              <a:rPr lang="en-US" dirty="0" smtClean="0"/>
              <a:t>as</a:t>
            </a:r>
            <a:r>
              <a:rPr lang="en-US" baseline="0" dirty="0" smtClean="0"/>
              <a:t> criteria of good educational performance – reading, </a:t>
            </a:r>
            <a:r>
              <a:rPr lang="en-US" baseline="0" dirty="0" err="1" smtClean="0"/>
              <a:t>maths</a:t>
            </a:r>
            <a:r>
              <a:rPr lang="en-US" baseline="0" dirty="0" smtClean="0"/>
              <a:t> and science ‘literacy’ have become the main determinants of success of students, teachers, schools and whole education systems. S</a:t>
            </a:r>
            <a:r>
              <a:rPr lang="en-US" sz="1200" kern="1200" dirty="0" smtClean="0">
                <a:solidFill>
                  <a:schemeClr val="tx1"/>
                </a:solidFill>
                <a:latin typeface="+mn-lt"/>
                <a:ea typeface="+mn-ea"/>
                <a:cs typeface="+mn-cs"/>
              </a:rPr>
              <a:t>tandardized testing has increased teaching to the test, narrowed curricula to prioritize reading and mathematics</a:t>
            </a:r>
            <a:endParaRPr lang="en-US" baseline="0" dirty="0" smtClean="0"/>
          </a:p>
          <a:p>
            <a:endParaRPr lang="en-US" dirty="0" smtClean="0"/>
          </a:p>
          <a:p>
            <a:r>
              <a:rPr lang="en-US" dirty="0" smtClean="0"/>
              <a:t>Poor families are not able to access private schools</a:t>
            </a:r>
            <a:endParaRPr lang="en-US" dirty="0"/>
          </a:p>
        </p:txBody>
      </p:sp>
      <p:sp>
        <p:nvSpPr>
          <p:cNvPr id="4" name="Slide Number Placeholder 3"/>
          <p:cNvSpPr>
            <a:spLocks noGrp="1"/>
          </p:cNvSpPr>
          <p:nvPr>
            <p:ph type="sldNum" sz="quarter" idx="10"/>
          </p:nvPr>
        </p:nvSpPr>
        <p:spPr/>
        <p:txBody>
          <a:bodyPr/>
          <a:lstStyle/>
          <a:p>
            <a:fld id="{2DE76061-E46B-D445-96C2-E16224649BC0}" type="slidenum">
              <a:rPr lang="en-US" smtClean="0"/>
              <a:t>12</a:t>
            </a:fld>
            <a:endParaRPr lang="en-US"/>
          </a:p>
        </p:txBody>
      </p:sp>
    </p:spTree>
    <p:extLst>
      <p:ext uri="{BB962C8B-B14F-4D97-AF65-F5344CB8AC3E}">
        <p14:creationId xmlns:p14="http://schemas.microsoft.com/office/powerpoint/2010/main" val="74313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a:t>
            </a:r>
            <a:r>
              <a:rPr lang="en-US" baseline="0" dirty="0" smtClean="0"/>
              <a:t> want share a story with you that some of you will be familiar with </a:t>
            </a:r>
            <a:r>
              <a:rPr lang="en-US" dirty="0" smtClean="0"/>
              <a:t>This is …</a:t>
            </a:r>
            <a:r>
              <a:rPr lang="en-US" baseline="0" dirty="0" smtClean="0"/>
              <a:t> She’s a teacher working in a rural school in the state of Uttar Pradesh in India. I met her in 2010. […] works on a contract and earns a tenth of the salary of her colleagues working in the same school as her. She’d been working at that primary school for … years. </a:t>
            </a:r>
          </a:p>
          <a:p>
            <a:endParaRPr lang="en-US" baseline="0" dirty="0" smtClean="0"/>
          </a:p>
        </p:txBody>
      </p:sp>
      <p:sp>
        <p:nvSpPr>
          <p:cNvPr id="4" name="Slide Number Placeholder 3"/>
          <p:cNvSpPr>
            <a:spLocks noGrp="1"/>
          </p:cNvSpPr>
          <p:nvPr>
            <p:ph type="sldNum" sz="quarter" idx="10"/>
          </p:nvPr>
        </p:nvSpPr>
        <p:spPr/>
        <p:txBody>
          <a:bodyPr/>
          <a:lstStyle/>
          <a:p>
            <a:fld id="{2DE76061-E46B-D445-96C2-E16224649BC0}" type="slidenum">
              <a:rPr lang="en-US" smtClean="0"/>
              <a:t>13</a:t>
            </a:fld>
            <a:endParaRPr lang="en-US"/>
          </a:p>
        </p:txBody>
      </p:sp>
    </p:spTree>
    <p:extLst>
      <p:ext uri="{BB962C8B-B14F-4D97-AF65-F5344CB8AC3E}">
        <p14:creationId xmlns:p14="http://schemas.microsoft.com/office/powerpoint/2010/main" val="3975320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carrying out the analysis</a:t>
            </a:r>
            <a:r>
              <a:rPr lang="en-US" baseline="0" dirty="0" smtClean="0"/>
              <a:t> – through studies and our Education in Crisis website </a:t>
            </a:r>
          </a:p>
          <a:p>
            <a:r>
              <a:rPr lang="en-US" dirty="0" smtClean="0"/>
              <a:t>Steve </a:t>
            </a:r>
            <a:r>
              <a:rPr lang="en-US" dirty="0" err="1" smtClean="0"/>
              <a:t>Klees</a:t>
            </a:r>
            <a:r>
              <a:rPr lang="en-US" dirty="0" smtClean="0"/>
              <a:t> blog posts, Stephen Ball cover, NZ campaign, van </a:t>
            </a:r>
            <a:r>
              <a:rPr lang="en-US" dirty="0" err="1" smtClean="0"/>
              <a:t>Roekel</a:t>
            </a:r>
            <a:r>
              <a:rPr lang="en-US" dirty="0" smtClean="0"/>
              <a:t> WB speech, Global Managerial Education reforms]</a:t>
            </a:r>
            <a:endParaRPr lang="en-US" dirty="0"/>
          </a:p>
        </p:txBody>
      </p:sp>
      <p:sp>
        <p:nvSpPr>
          <p:cNvPr id="4" name="Slide Number Placeholder 3"/>
          <p:cNvSpPr>
            <a:spLocks noGrp="1"/>
          </p:cNvSpPr>
          <p:nvPr>
            <p:ph type="sldNum" sz="quarter" idx="10"/>
          </p:nvPr>
        </p:nvSpPr>
        <p:spPr/>
        <p:txBody>
          <a:bodyPr/>
          <a:lstStyle/>
          <a:p>
            <a:fld id="{2DE76061-E46B-D445-96C2-E16224649BC0}" type="slidenum">
              <a:rPr lang="en-US" smtClean="0"/>
              <a:t>14</a:t>
            </a:fld>
            <a:endParaRPr lang="en-US"/>
          </a:p>
        </p:txBody>
      </p:sp>
    </p:spTree>
    <p:extLst>
      <p:ext uri="{BB962C8B-B14F-4D97-AF65-F5344CB8AC3E}">
        <p14:creationId xmlns:p14="http://schemas.microsoft.com/office/powerpoint/2010/main" val="325202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carrying out the analysis</a:t>
            </a:r>
            <a:r>
              <a:rPr lang="en-US" baseline="0" dirty="0" smtClean="0"/>
              <a:t> – through studies and our Education in Crisis website </a:t>
            </a:r>
          </a:p>
          <a:p>
            <a:r>
              <a:rPr lang="en-US" dirty="0" smtClean="0"/>
              <a:t>Steve </a:t>
            </a:r>
            <a:r>
              <a:rPr lang="en-US" dirty="0" err="1" smtClean="0"/>
              <a:t>Klees</a:t>
            </a:r>
            <a:r>
              <a:rPr lang="en-US" dirty="0" smtClean="0"/>
              <a:t> blog posts, Stephen Ball cover, NZ campaign, van </a:t>
            </a:r>
            <a:r>
              <a:rPr lang="en-US" dirty="0" err="1" smtClean="0"/>
              <a:t>Roekel</a:t>
            </a:r>
            <a:r>
              <a:rPr lang="en-US" dirty="0" smtClean="0"/>
              <a:t> WB speech, Global Managerial Education reforms]</a:t>
            </a:r>
            <a:endParaRPr lang="en-US" dirty="0"/>
          </a:p>
        </p:txBody>
      </p:sp>
      <p:sp>
        <p:nvSpPr>
          <p:cNvPr id="4" name="Slide Number Placeholder 3"/>
          <p:cNvSpPr>
            <a:spLocks noGrp="1"/>
          </p:cNvSpPr>
          <p:nvPr>
            <p:ph type="sldNum" sz="quarter" idx="10"/>
          </p:nvPr>
        </p:nvSpPr>
        <p:spPr/>
        <p:txBody>
          <a:bodyPr/>
          <a:lstStyle/>
          <a:p>
            <a:fld id="{2DE76061-E46B-D445-96C2-E16224649BC0}" type="slidenum">
              <a:rPr lang="en-US" smtClean="0"/>
              <a:t>15</a:t>
            </a:fld>
            <a:endParaRPr lang="en-US"/>
          </a:p>
        </p:txBody>
      </p:sp>
    </p:spTree>
    <p:extLst>
      <p:ext uri="{BB962C8B-B14F-4D97-AF65-F5344CB8AC3E}">
        <p14:creationId xmlns:p14="http://schemas.microsoft.com/office/powerpoint/2010/main" val="325202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carrying out the analysis</a:t>
            </a:r>
            <a:r>
              <a:rPr lang="en-US" baseline="0" dirty="0" smtClean="0"/>
              <a:t> – through studies and our Education in Crisis website </a:t>
            </a:r>
          </a:p>
          <a:p>
            <a:r>
              <a:rPr lang="en-US" baseline="0" dirty="0" smtClean="0"/>
              <a:t> </a:t>
            </a:r>
          </a:p>
          <a:p>
            <a:r>
              <a:rPr lang="en-US" sz="1200" kern="1200" dirty="0" smtClean="0">
                <a:solidFill>
                  <a:schemeClr val="tx1"/>
                </a:solidFill>
                <a:latin typeface="+mn-lt"/>
                <a:ea typeface="+mn-ea"/>
                <a:cs typeface="+mn-cs"/>
              </a:rPr>
              <a:t>New</a:t>
            </a:r>
            <a:r>
              <a:rPr lang="en-US" sz="1200" kern="1200" baseline="0" dirty="0" smtClean="0">
                <a:solidFill>
                  <a:schemeClr val="tx1"/>
                </a:solidFill>
                <a:latin typeface="+mn-lt"/>
                <a:ea typeface="+mn-ea"/>
                <a:cs typeface="+mn-cs"/>
              </a:rPr>
              <a:t> Zealand colleagues </a:t>
            </a:r>
            <a:r>
              <a:rPr lang="en-US" sz="1200" kern="1200" dirty="0" smtClean="0">
                <a:solidFill>
                  <a:schemeClr val="tx1"/>
                </a:solidFill>
                <a:latin typeface="+mn-lt"/>
                <a:ea typeface="+mn-ea"/>
                <a:cs typeface="+mn-cs"/>
              </a:rPr>
              <a:t>imposition of charter schools, performance-based pay for teachers, national league tables for primary schools and ''super boards'' which would govern several schools.</a:t>
            </a:r>
            <a:endParaRPr lang="en-US" dirty="0"/>
          </a:p>
        </p:txBody>
      </p:sp>
      <p:sp>
        <p:nvSpPr>
          <p:cNvPr id="4" name="Slide Number Placeholder 3"/>
          <p:cNvSpPr>
            <a:spLocks noGrp="1"/>
          </p:cNvSpPr>
          <p:nvPr>
            <p:ph type="sldNum" sz="quarter" idx="10"/>
          </p:nvPr>
        </p:nvSpPr>
        <p:spPr/>
        <p:txBody>
          <a:bodyPr/>
          <a:lstStyle/>
          <a:p>
            <a:fld id="{2DE76061-E46B-D445-96C2-E16224649BC0}" type="slidenum">
              <a:rPr lang="en-US" smtClean="0"/>
              <a:t>16</a:t>
            </a:fld>
            <a:endParaRPr lang="en-US"/>
          </a:p>
        </p:txBody>
      </p:sp>
    </p:spTree>
    <p:extLst>
      <p:ext uri="{BB962C8B-B14F-4D97-AF65-F5344CB8AC3E}">
        <p14:creationId xmlns:p14="http://schemas.microsoft.com/office/powerpoint/2010/main" val="325202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Two main messages</a:t>
            </a:r>
            <a:r>
              <a:rPr lang="en-US" sz="1200" baseline="0" dirty="0" smtClean="0"/>
              <a:t> that we can draw from </a:t>
            </a:r>
            <a:endParaRPr lang="en-US" sz="1200" dirty="0" smtClean="0"/>
          </a:p>
          <a:p>
            <a:endParaRPr lang="en-US" sz="1200" dirty="0" smtClean="0"/>
          </a:p>
          <a:p>
            <a:r>
              <a:rPr lang="en-US" sz="1200" dirty="0" smtClean="0"/>
              <a:t>In countries</a:t>
            </a:r>
            <a:r>
              <a:rPr lang="en-US" sz="1200" baseline="0" dirty="0" smtClean="0"/>
              <a:t> affected by austerities, GERM policies will sound good to politicians and policy makers seeking to cut public investments</a:t>
            </a:r>
          </a:p>
          <a:p>
            <a:r>
              <a:rPr lang="en-US" sz="1200" baseline="0" dirty="0" smtClean="0"/>
              <a:t>Part of a bigger story</a:t>
            </a:r>
          </a:p>
          <a:p>
            <a:endParaRPr lang="en-US" dirty="0"/>
          </a:p>
        </p:txBody>
      </p:sp>
      <p:sp>
        <p:nvSpPr>
          <p:cNvPr id="4" name="Slide Number Placeholder 3"/>
          <p:cNvSpPr>
            <a:spLocks noGrp="1"/>
          </p:cNvSpPr>
          <p:nvPr>
            <p:ph type="sldNum" sz="quarter" idx="10"/>
          </p:nvPr>
        </p:nvSpPr>
        <p:spPr/>
        <p:txBody>
          <a:bodyPr/>
          <a:lstStyle/>
          <a:p>
            <a:fld id="{2DE76061-E46B-D445-96C2-E16224649BC0}" type="slidenum">
              <a:rPr lang="en-US" smtClean="0"/>
              <a:t>17</a:t>
            </a:fld>
            <a:endParaRPr lang="en-US"/>
          </a:p>
        </p:txBody>
      </p:sp>
    </p:spTree>
    <p:extLst>
      <p:ext uri="{BB962C8B-B14F-4D97-AF65-F5344CB8AC3E}">
        <p14:creationId xmlns:p14="http://schemas.microsoft.com/office/powerpoint/2010/main" val="1700935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What’s happening elsewhere is likely also happening at home</a:t>
            </a:r>
            <a:br>
              <a:rPr lang="en-US" sz="1200" dirty="0" smtClean="0"/>
            </a:br>
            <a:r>
              <a:rPr lang="en-US" sz="1200" dirty="0" smtClean="0"/>
              <a:t>and </a:t>
            </a:r>
            <a:br>
              <a:rPr lang="en-US" sz="1200" dirty="0" smtClean="0"/>
            </a:br>
            <a:r>
              <a:rPr lang="en-US" sz="1200" dirty="0" smtClean="0"/>
              <a:t>What’s happening at home is likely also happening elsewhere</a:t>
            </a:r>
          </a:p>
          <a:p>
            <a:endParaRPr lang="en-US" sz="1200" dirty="0" smtClean="0"/>
          </a:p>
          <a:p>
            <a:r>
              <a:rPr lang="en-US" sz="1200" dirty="0" smtClean="0"/>
              <a:t>In countries</a:t>
            </a:r>
            <a:r>
              <a:rPr lang="en-US" sz="1200" baseline="0" dirty="0" smtClean="0"/>
              <a:t> affected by austerities, GERM policies will sound good to politicians and policy makers seeking to cut public investments</a:t>
            </a:r>
          </a:p>
          <a:p>
            <a:r>
              <a:rPr lang="en-US" sz="1200" baseline="0" dirty="0" smtClean="0"/>
              <a:t>Part of a bigger story</a:t>
            </a:r>
          </a:p>
          <a:p>
            <a:endParaRPr lang="en-US" dirty="0" smtClean="0"/>
          </a:p>
          <a:p>
            <a:r>
              <a:rPr lang="en-US" sz="1200" baseline="0" dirty="0" smtClean="0"/>
              <a:t>If we want to take on the GERM we need to articulate stories of what’s happening around the world, being informed about what’s happening globally and locally impact each other</a:t>
            </a:r>
          </a:p>
          <a:p>
            <a:endParaRPr lang="en-US" dirty="0"/>
          </a:p>
        </p:txBody>
      </p:sp>
      <p:sp>
        <p:nvSpPr>
          <p:cNvPr id="4" name="Slide Number Placeholder 3"/>
          <p:cNvSpPr>
            <a:spLocks noGrp="1"/>
          </p:cNvSpPr>
          <p:nvPr>
            <p:ph type="sldNum" sz="quarter" idx="10"/>
          </p:nvPr>
        </p:nvSpPr>
        <p:spPr/>
        <p:txBody>
          <a:bodyPr/>
          <a:lstStyle/>
          <a:p>
            <a:fld id="{2DE76061-E46B-D445-96C2-E16224649BC0}" type="slidenum">
              <a:rPr lang="en-US" smtClean="0"/>
              <a:t>18</a:t>
            </a:fld>
            <a:endParaRPr lang="en-US"/>
          </a:p>
        </p:txBody>
      </p:sp>
    </p:spTree>
    <p:extLst>
      <p:ext uri="{BB962C8B-B14F-4D97-AF65-F5344CB8AC3E}">
        <p14:creationId xmlns:p14="http://schemas.microsoft.com/office/powerpoint/2010/main" val="1700935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global patterns are what Finnish Education activist, </a:t>
            </a:r>
            <a:r>
              <a:rPr lang="en-US" dirty="0" err="1" smtClean="0"/>
              <a:t>Pasi</a:t>
            </a:r>
            <a:r>
              <a:rPr lang="en-US" baseline="0" dirty="0" smtClean="0"/>
              <a:t> </a:t>
            </a:r>
            <a:r>
              <a:rPr lang="en-US" baseline="0" dirty="0" err="1" smtClean="0"/>
              <a:t>Sahlberg</a:t>
            </a:r>
            <a:r>
              <a:rPr lang="en-US" baseline="0" dirty="0" smtClean="0"/>
              <a:t>, terms the Global Education Reform Movement</a:t>
            </a:r>
          </a:p>
          <a:p>
            <a:pPr>
              <a:lnSpc>
                <a:spcPct val="150000"/>
              </a:lnSpc>
            </a:pPr>
            <a:r>
              <a:rPr lang="en-US" dirty="0" smtClean="0"/>
              <a:t>In today’s </a:t>
            </a:r>
            <a:r>
              <a:rPr lang="en-US" dirty="0" err="1" smtClean="0"/>
              <a:t>globalised</a:t>
            </a:r>
            <a:r>
              <a:rPr lang="en-US" dirty="0" smtClean="0"/>
              <a:t> world</a:t>
            </a:r>
            <a:r>
              <a:rPr lang="en-US" baseline="0" dirty="0" smtClean="0"/>
              <a:t> </a:t>
            </a:r>
            <a:r>
              <a:rPr lang="en-US" baseline="0" dirty="0" smtClean="0"/>
              <a:t>we see countries around the world implementing education policies that look increasingly similar to one another </a:t>
            </a:r>
            <a:endParaRPr lang="en-US" dirty="0" smtClean="0"/>
          </a:p>
          <a:p>
            <a:pPr>
              <a:lnSpc>
                <a:spcPct val="150000"/>
              </a:lnSpc>
            </a:pPr>
            <a:r>
              <a:rPr lang="en-US" dirty="0" err="1" smtClean="0"/>
              <a:t>Harmonisation</a:t>
            </a:r>
            <a:r>
              <a:rPr lang="en-US" dirty="0" smtClean="0"/>
              <a:t>/</a:t>
            </a:r>
            <a:r>
              <a:rPr lang="en-US" dirty="0" err="1" smtClean="0"/>
              <a:t>homogenisation</a:t>
            </a:r>
            <a:r>
              <a:rPr lang="en-US" dirty="0" smtClean="0"/>
              <a:t> of policies</a:t>
            </a:r>
          </a:p>
          <a:p>
            <a:pPr>
              <a:lnSpc>
                <a:spcPct val="150000"/>
              </a:lnSpc>
            </a:pPr>
            <a:r>
              <a:rPr lang="en-US" dirty="0" smtClean="0"/>
              <a:t>Shifting consensus about quality education from inputs</a:t>
            </a:r>
            <a:r>
              <a:rPr lang="en-US" baseline="0" dirty="0" smtClean="0"/>
              <a:t> (investing in schools and teachers) to learning outcomes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DE76061-E46B-D445-96C2-E16224649BC0}" type="slidenum">
              <a:rPr lang="en-US" smtClean="0"/>
              <a:t>2</a:t>
            </a:fld>
            <a:endParaRPr lang="en-US"/>
          </a:p>
        </p:txBody>
      </p:sp>
    </p:spTree>
    <p:extLst>
      <p:ext uri="{BB962C8B-B14F-4D97-AF65-F5344CB8AC3E}">
        <p14:creationId xmlns:p14="http://schemas.microsoft.com/office/powerpoint/2010/main" val="2279029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first letters of these words cleverly forms the word </a:t>
            </a:r>
            <a:endParaRPr lang="en-US" dirty="0"/>
          </a:p>
        </p:txBody>
      </p:sp>
      <p:sp>
        <p:nvSpPr>
          <p:cNvPr id="4" name="Slide Number Placeholder 3"/>
          <p:cNvSpPr>
            <a:spLocks noGrp="1"/>
          </p:cNvSpPr>
          <p:nvPr>
            <p:ph type="sldNum" sz="quarter" idx="10"/>
          </p:nvPr>
        </p:nvSpPr>
        <p:spPr/>
        <p:txBody>
          <a:bodyPr/>
          <a:lstStyle/>
          <a:p>
            <a:fld id="{2DE76061-E46B-D445-96C2-E16224649BC0}" type="slidenum">
              <a:rPr lang="en-US" smtClean="0"/>
              <a:t>3</a:t>
            </a:fld>
            <a:endParaRPr lang="en-US"/>
          </a:p>
        </p:txBody>
      </p:sp>
    </p:spTree>
    <p:extLst>
      <p:ext uri="{BB962C8B-B14F-4D97-AF65-F5344CB8AC3E}">
        <p14:creationId xmlns:p14="http://schemas.microsoft.com/office/powerpoint/2010/main" val="2279029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t>Sahlberg</a:t>
            </a:r>
            <a:r>
              <a:rPr lang="en-US" sz="1600" dirty="0" smtClean="0"/>
              <a:t> argues that the Global Education Reform</a:t>
            </a:r>
            <a:r>
              <a:rPr lang="en-US" sz="1600" baseline="0" dirty="0" smtClean="0"/>
              <a:t> Movement is like a virus that travelling with politicians, policy makers, global institutions, consultants and is infecting our education systems. </a:t>
            </a:r>
            <a:r>
              <a:rPr lang="en-US" sz="1600" kern="1200" baseline="0" dirty="0" smtClean="0">
                <a:solidFill>
                  <a:schemeClr val="tx1"/>
                </a:solidFill>
                <a:effectLst/>
                <a:latin typeface="+mn-lt"/>
                <a:ea typeface="+mn-ea"/>
                <a:cs typeface="+mn-cs"/>
              </a:rPr>
              <a:t>It can be referred to as an ‘epidemic’ of </a:t>
            </a:r>
            <a:r>
              <a:rPr lang="en-US" sz="1600" kern="1200" dirty="0" smtClean="0">
                <a:solidFill>
                  <a:schemeClr val="tx1"/>
                </a:solidFill>
                <a:effectLst/>
                <a:latin typeface="+mn-lt"/>
                <a:ea typeface="+mn-ea"/>
                <a:cs typeface="+mn-cs"/>
              </a:rPr>
              <a:t>education reforms that are harmful to our teachers, schools and education systems.</a:t>
            </a:r>
          </a:p>
          <a:p>
            <a:endParaRPr lang="en-US" dirty="0"/>
          </a:p>
        </p:txBody>
      </p:sp>
      <p:sp>
        <p:nvSpPr>
          <p:cNvPr id="4" name="Slide Number Placeholder 3"/>
          <p:cNvSpPr>
            <a:spLocks noGrp="1"/>
          </p:cNvSpPr>
          <p:nvPr>
            <p:ph type="sldNum" sz="quarter" idx="10"/>
          </p:nvPr>
        </p:nvSpPr>
        <p:spPr/>
        <p:txBody>
          <a:bodyPr/>
          <a:lstStyle/>
          <a:p>
            <a:fld id="{2DE76061-E46B-D445-96C2-E16224649BC0}" type="slidenum">
              <a:rPr lang="en-US" smtClean="0"/>
              <a:t>4</a:t>
            </a:fld>
            <a:endParaRPr lang="en-US"/>
          </a:p>
        </p:txBody>
      </p:sp>
    </p:spTree>
    <p:extLst>
      <p:ext uri="{BB962C8B-B14F-4D97-AF65-F5344CB8AC3E}">
        <p14:creationId xmlns:p14="http://schemas.microsoft.com/office/powerpoint/2010/main" val="3332652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 what</a:t>
            </a:r>
            <a:r>
              <a:rPr lang="en-US" baseline="0" dirty="0" smtClean="0"/>
              <a:t> is happening globally and how can detect a GERM? In countries around the world we see the following symptoms:</a:t>
            </a:r>
          </a:p>
          <a:p>
            <a:pPr marL="0" indent="0">
              <a:buNone/>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Schools are encouraged to compete with each other for students and funding – the assumption is that if they compete, they will perform better, what this means is that schools are no longer cooperating or working together. Teachers are also encouraged to compete against one another through performance evaluation. It is assumed this will improve education quality, because parents will not choose to send their children to under-performing schools.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Choice is promoted</a:t>
            </a:r>
            <a:r>
              <a:rPr lang="en-US" baseline="0" dirty="0" smtClean="0"/>
              <a:t> as a good thing</a:t>
            </a:r>
            <a:r>
              <a:rPr lang="en-US" dirty="0" smtClean="0"/>
              <a:t> –</a:t>
            </a:r>
            <a:r>
              <a:rPr lang="en-US" baseline="0" dirty="0" smtClean="0"/>
              <a:t> Households are set up as consumers who can choose the best school for their children – which is the school with the best results. </a:t>
            </a:r>
            <a:r>
              <a:rPr lang="en-US" sz="1200" kern="1200" dirty="0" smtClean="0">
                <a:solidFill>
                  <a:schemeClr val="tx1"/>
                </a:solidFill>
                <a:latin typeface="+mn-lt"/>
                <a:ea typeface="+mn-ea"/>
                <a:cs typeface="+mn-cs"/>
              </a:rPr>
              <a:t>Increasing numbers of charter schools in the United States, secondary school academies in England, free schools in Sweden and private schools in Australia are examples of expanding school choice policies. LFP</a:t>
            </a:r>
            <a:r>
              <a:rPr lang="en-US" sz="1200" kern="1200" baseline="0" dirty="0" smtClean="0">
                <a:solidFill>
                  <a:schemeClr val="tx1"/>
                </a:solidFill>
                <a:latin typeface="+mn-lt"/>
                <a:ea typeface="+mn-ea"/>
                <a:cs typeface="+mn-cs"/>
              </a:rPr>
              <a:t> private schools promote choice. </a:t>
            </a:r>
            <a:r>
              <a:rPr lang="en-US" sz="1200" kern="1200" dirty="0" smtClean="0">
                <a:solidFill>
                  <a:schemeClr val="tx1"/>
                </a:solidFill>
                <a:latin typeface="+mn-lt"/>
                <a:ea typeface="+mn-ea"/>
                <a:cs typeface="+mn-cs"/>
              </a:rPr>
              <a:t>Leads segregation of students into those who can access schools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Standardised</a:t>
            </a:r>
            <a:r>
              <a:rPr lang="en-US" sz="1200" kern="1200" baseline="0" dirty="0" smtClean="0">
                <a:solidFill>
                  <a:schemeClr val="tx1"/>
                </a:solidFill>
                <a:latin typeface="+mn-lt"/>
                <a:ea typeface="+mn-ea"/>
                <a:cs typeface="+mn-cs"/>
              </a:rPr>
              <a:t> tests are increasing used to evaluate how well schools are performing, and at the national level how education systems are performing</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Test-based accountability </a:t>
            </a:r>
            <a:r>
              <a:rPr lang="en-US" dirty="0" smtClean="0"/>
              <a:t>–</a:t>
            </a:r>
            <a:r>
              <a:rPr lang="en-US" baseline="0" dirty="0" smtClean="0"/>
              <a:t>shift of the focus of attention in education to learning outcomes. The assumption is that setting high performance standards for schools, teachers and students will necessarily improve the quality of education and outcomes. Curricula are </a:t>
            </a:r>
            <a:r>
              <a:rPr lang="en-US" baseline="0" dirty="0" err="1" smtClean="0"/>
              <a:t>standardised</a:t>
            </a:r>
            <a:r>
              <a:rPr lang="en-US" baseline="0" dirty="0" smtClean="0"/>
              <a:t> to meet test requirements and narrowed to focus on the measurement of core subjects.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Teachers are increasingly being evaluated in terms of their student performance and are schools and teachers are held accountable for student outcomes, which in a context of choice and competition is detrimental for schools, performance-based pay </a:t>
            </a:r>
          </a:p>
          <a:p>
            <a:endParaRPr lang="en-US" dirty="0"/>
          </a:p>
        </p:txBody>
      </p:sp>
      <p:sp>
        <p:nvSpPr>
          <p:cNvPr id="4" name="Slide Number Placeholder 3"/>
          <p:cNvSpPr>
            <a:spLocks noGrp="1"/>
          </p:cNvSpPr>
          <p:nvPr>
            <p:ph type="sldNum" sz="quarter" idx="10"/>
          </p:nvPr>
        </p:nvSpPr>
        <p:spPr/>
        <p:txBody>
          <a:bodyPr/>
          <a:lstStyle/>
          <a:p>
            <a:fld id="{2DE76061-E46B-D445-96C2-E16224649BC0}" type="slidenum">
              <a:rPr lang="en-US" smtClean="0"/>
              <a:t>5</a:t>
            </a:fld>
            <a:endParaRPr lang="en-US"/>
          </a:p>
        </p:txBody>
      </p:sp>
    </p:spTree>
    <p:extLst>
      <p:ext uri="{BB962C8B-B14F-4D97-AF65-F5344CB8AC3E}">
        <p14:creationId xmlns:p14="http://schemas.microsoft.com/office/powerpoint/2010/main" val="3919261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Classroom where students</a:t>
            </a:r>
            <a:r>
              <a:rPr lang="en-US" baseline="0" dirty="0" smtClean="0"/>
              <a:t> are all very different with diverging talents, but with a </a:t>
            </a:r>
            <a:r>
              <a:rPr lang="en-US" baseline="0" dirty="0" err="1" smtClean="0"/>
              <a:t>standardised</a:t>
            </a:r>
            <a:r>
              <a:rPr lang="en-US" baseline="0" dirty="0" smtClean="0"/>
              <a:t> procedure you cannot expect that children will do the same, you set some students up for failure, and we can look at the goldfish</a:t>
            </a:r>
            <a:endParaRPr lang="en-US" dirty="0"/>
          </a:p>
        </p:txBody>
      </p:sp>
      <p:sp>
        <p:nvSpPr>
          <p:cNvPr id="4" name="Slide Number Placeholder 3"/>
          <p:cNvSpPr>
            <a:spLocks noGrp="1"/>
          </p:cNvSpPr>
          <p:nvPr>
            <p:ph type="sldNum" sz="quarter" idx="10"/>
          </p:nvPr>
        </p:nvSpPr>
        <p:spPr/>
        <p:txBody>
          <a:bodyPr/>
          <a:lstStyle/>
          <a:p>
            <a:fld id="{2DE76061-E46B-D445-96C2-E16224649BC0}" type="slidenum">
              <a:rPr lang="en-US" smtClean="0"/>
              <a:t>6</a:t>
            </a:fld>
            <a:endParaRPr lang="en-US"/>
          </a:p>
        </p:txBody>
      </p:sp>
    </p:spTree>
    <p:extLst>
      <p:ext uri="{BB962C8B-B14F-4D97-AF65-F5344CB8AC3E}">
        <p14:creationId xmlns:p14="http://schemas.microsoft.com/office/powerpoint/2010/main" val="3736553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Proponents of the GERM make it clear who is to blame for failing school systems and children: World Bank cover of a sleeping teacher… the World Bank has responded with what it calls SABER-teachers to help shape education frameworks and policies aims at teachers in national education systems, drawn up by a group of economists and notably without the consultation of teachers or their unions – but more on that later from Jeff.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corporations, small and large businesses, aid agencies, education consultants (McKinsey), philanthropists (Bill and Melinda Gates foundation) are ‘profiting’ (literally) from these developments big time by getting involved in education service delivery and policy development: think of </a:t>
            </a:r>
            <a:r>
              <a:rPr lang="en-US" sz="1200" kern="1200" dirty="0" err="1" smtClean="0">
                <a:solidFill>
                  <a:schemeClr val="tx1"/>
                </a:solidFill>
                <a:effectLst/>
                <a:latin typeface="+mn-lt"/>
                <a:ea typeface="+mn-ea"/>
                <a:cs typeface="+mn-cs"/>
              </a:rPr>
              <a:t>DfID</a:t>
            </a:r>
            <a:r>
              <a:rPr lang="en-US" sz="1200" kern="1200" dirty="0" smtClean="0">
                <a:solidFill>
                  <a:schemeClr val="tx1"/>
                </a:solidFill>
                <a:effectLst/>
                <a:latin typeface="+mn-lt"/>
                <a:ea typeface="+mn-ea"/>
                <a:cs typeface="+mn-cs"/>
              </a:rPr>
              <a:t> funded low fee private schools, PEARSON and high stakes standardized tests for students and teachers which are sold to states in the US, World Bank accountability and benchmarking for teachers through SABER teachers, World Bank Education Strategy not focused on equity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DE76061-E46B-D445-96C2-E16224649BC0}" type="slidenum">
              <a:rPr lang="en-US" smtClean="0"/>
              <a:t>7</a:t>
            </a:fld>
            <a:endParaRPr lang="en-US"/>
          </a:p>
        </p:txBody>
      </p:sp>
    </p:spTree>
    <p:extLst>
      <p:ext uri="{BB962C8B-B14F-4D97-AF65-F5344CB8AC3E}">
        <p14:creationId xmlns:p14="http://schemas.microsoft.com/office/powerpoint/2010/main" val="2766164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World Bank – a quick look at education projects funded in by the World Bank, and regional development banks in recent decades, shows how school competition, </a:t>
            </a:r>
            <a:r>
              <a:rPr lang="en-US" baseline="0" dirty="0" err="1" smtClean="0"/>
              <a:t>decentralisation</a:t>
            </a:r>
            <a:r>
              <a:rPr lang="en-US" baseline="0" dirty="0" smtClean="0"/>
              <a:t>, private sector participation and more recently, accountability have been </a:t>
            </a:r>
            <a:r>
              <a:rPr lang="en-US" baseline="0" dirty="0" err="1" smtClean="0"/>
              <a:t>disemminated</a:t>
            </a:r>
            <a:r>
              <a:rPr lang="en-US" baseline="0" dirty="0" smtClean="0"/>
              <a:t> to all regions.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World Bank cover of a sleeping teacher… the World Bank has responded with what it calls SABER-teachers to help shape education frameworks and policies aims at teachers in national education systems, drawn up by a group of economists and notably without the consultation of teachers or their unions – but more on that later from Jeff. </a:t>
            </a:r>
          </a:p>
          <a:p>
            <a:endParaRPr lang="en-US" dirty="0"/>
          </a:p>
        </p:txBody>
      </p:sp>
      <p:sp>
        <p:nvSpPr>
          <p:cNvPr id="4" name="Slide Number Placeholder 3"/>
          <p:cNvSpPr>
            <a:spLocks noGrp="1"/>
          </p:cNvSpPr>
          <p:nvPr>
            <p:ph type="sldNum" sz="quarter" idx="10"/>
          </p:nvPr>
        </p:nvSpPr>
        <p:spPr/>
        <p:txBody>
          <a:bodyPr/>
          <a:lstStyle/>
          <a:p>
            <a:fld id="{2DE76061-E46B-D445-96C2-E16224649BC0}" type="slidenum">
              <a:rPr lang="en-US" smtClean="0"/>
              <a:t>8</a:t>
            </a:fld>
            <a:endParaRPr lang="en-US"/>
          </a:p>
        </p:txBody>
      </p:sp>
    </p:spTree>
    <p:extLst>
      <p:ext uri="{BB962C8B-B14F-4D97-AF65-F5344CB8AC3E}">
        <p14:creationId xmlns:p14="http://schemas.microsoft.com/office/powerpoint/2010/main" val="3882494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OECD:</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see that </a:t>
            </a:r>
            <a:r>
              <a:rPr lang="en-US" sz="1200" kern="1200" dirty="0" smtClean="0">
                <a:solidFill>
                  <a:schemeClr val="tx1"/>
                </a:solidFill>
                <a:latin typeface="+mn-lt"/>
                <a:ea typeface="+mn-ea"/>
                <a:cs typeface="+mn-cs"/>
              </a:rPr>
              <a:t>international standardized tests like PISA are becoming global curriculum standards. Indeed, OECD has observed that its PISA test is already playing an important role in national policy making and education reforms in many countries. Schools, teachers and students are now prepared in advance to take these tests. Learning materials are adjusted to fit to the style of these assessments. Life in many schools around the world is becoming split into important academic study that these tests measure, and other ‘not-so-important’ study that these measurements don’t cover. This is kind of a GERM in large scale.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PISA – Sweden, Norway, New Zealand, Canada, US. PISA for development, but although tests such as TIMMS are also used in other countries</a:t>
            </a:r>
            <a:endParaRPr lang="en-US" dirty="0" smtClean="0"/>
          </a:p>
          <a:p>
            <a:endParaRPr lang="en-US" dirty="0"/>
          </a:p>
        </p:txBody>
      </p:sp>
      <p:sp>
        <p:nvSpPr>
          <p:cNvPr id="4" name="Slide Number Placeholder 3"/>
          <p:cNvSpPr>
            <a:spLocks noGrp="1"/>
          </p:cNvSpPr>
          <p:nvPr>
            <p:ph type="sldNum" sz="quarter" idx="10"/>
          </p:nvPr>
        </p:nvSpPr>
        <p:spPr/>
        <p:txBody>
          <a:bodyPr/>
          <a:lstStyle/>
          <a:p>
            <a:fld id="{2DE76061-E46B-D445-96C2-E16224649BC0}" type="slidenum">
              <a:rPr lang="en-US" smtClean="0"/>
              <a:t>9</a:t>
            </a:fld>
            <a:endParaRPr lang="en-US"/>
          </a:p>
        </p:txBody>
      </p:sp>
    </p:spTree>
    <p:extLst>
      <p:ext uri="{BB962C8B-B14F-4D97-AF65-F5344CB8AC3E}">
        <p14:creationId xmlns:p14="http://schemas.microsoft.com/office/powerpoint/2010/main" val="3882494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484907-B2C4-B546-9D8B-E3D53D58D0E3}" type="datetimeFigureOut">
              <a:rPr lang="en-US" smtClean="0"/>
              <a:t>6/5/2013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D9B73-901C-B94A-BE96-C8186FAD4877}" type="slidenum">
              <a:rPr lang="en-US" smtClean="0"/>
              <a:t>‹#›</a:t>
            </a:fld>
            <a:endParaRPr lang="en-US"/>
          </a:p>
        </p:txBody>
      </p:sp>
    </p:spTree>
    <p:extLst>
      <p:ext uri="{BB962C8B-B14F-4D97-AF65-F5344CB8AC3E}">
        <p14:creationId xmlns:p14="http://schemas.microsoft.com/office/powerpoint/2010/main" val="1918476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484907-B2C4-B546-9D8B-E3D53D58D0E3}" type="datetimeFigureOut">
              <a:rPr lang="en-US" smtClean="0"/>
              <a:t>6/5/2013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D9B73-901C-B94A-BE96-C8186FAD4877}" type="slidenum">
              <a:rPr lang="en-US" smtClean="0"/>
              <a:t>‹#›</a:t>
            </a:fld>
            <a:endParaRPr lang="en-US"/>
          </a:p>
        </p:txBody>
      </p:sp>
    </p:spTree>
    <p:extLst>
      <p:ext uri="{BB962C8B-B14F-4D97-AF65-F5344CB8AC3E}">
        <p14:creationId xmlns:p14="http://schemas.microsoft.com/office/powerpoint/2010/main" val="241225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484907-B2C4-B546-9D8B-E3D53D58D0E3}" type="datetimeFigureOut">
              <a:rPr lang="en-US" smtClean="0"/>
              <a:t>6/5/2013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D9B73-901C-B94A-BE96-C8186FAD4877}" type="slidenum">
              <a:rPr lang="en-US" smtClean="0"/>
              <a:t>‹#›</a:t>
            </a:fld>
            <a:endParaRPr lang="en-US"/>
          </a:p>
        </p:txBody>
      </p:sp>
    </p:spTree>
    <p:extLst>
      <p:ext uri="{BB962C8B-B14F-4D97-AF65-F5344CB8AC3E}">
        <p14:creationId xmlns:p14="http://schemas.microsoft.com/office/powerpoint/2010/main" val="3600312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484907-B2C4-B546-9D8B-E3D53D58D0E3}" type="datetimeFigureOut">
              <a:rPr lang="en-US" smtClean="0"/>
              <a:t>6/5/2013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D9B73-901C-B94A-BE96-C8186FAD4877}" type="slidenum">
              <a:rPr lang="en-US" smtClean="0"/>
              <a:t>‹#›</a:t>
            </a:fld>
            <a:endParaRPr lang="en-US"/>
          </a:p>
        </p:txBody>
      </p:sp>
    </p:spTree>
    <p:extLst>
      <p:ext uri="{BB962C8B-B14F-4D97-AF65-F5344CB8AC3E}">
        <p14:creationId xmlns:p14="http://schemas.microsoft.com/office/powerpoint/2010/main" val="1786840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484907-B2C4-B546-9D8B-E3D53D58D0E3}" type="datetimeFigureOut">
              <a:rPr lang="en-US" smtClean="0"/>
              <a:t>6/5/2013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D9B73-901C-B94A-BE96-C8186FAD4877}" type="slidenum">
              <a:rPr lang="en-US" smtClean="0"/>
              <a:t>‹#›</a:t>
            </a:fld>
            <a:endParaRPr lang="en-US"/>
          </a:p>
        </p:txBody>
      </p:sp>
    </p:spTree>
    <p:extLst>
      <p:ext uri="{BB962C8B-B14F-4D97-AF65-F5344CB8AC3E}">
        <p14:creationId xmlns:p14="http://schemas.microsoft.com/office/powerpoint/2010/main" val="1805610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484907-B2C4-B546-9D8B-E3D53D58D0E3}" type="datetimeFigureOut">
              <a:rPr lang="en-US" smtClean="0"/>
              <a:t>6/5/2013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8D9B73-901C-B94A-BE96-C8186FAD4877}" type="slidenum">
              <a:rPr lang="en-US" smtClean="0"/>
              <a:t>‹#›</a:t>
            </a:fld>
            <a:endParaRPr lang="en-US"/>
          </a:p>
        </p:txBody>
      </p:sp>
    </p:spTree>
    <p:extLst>
      <p:ext uri="{BB962C8B-B14F-4D97-AF65-F5344CB8AC3E}">
        <p14:creationId xmlns:p14="http://schemas.microsoft.com/office/powerpoint/2010/main" val="1417535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484907-B2C4-B546-9D8B-E3D53D58D0E3}" type="datetimeFigureOut">
              <a:rPr lang="en-US" smtClean="0"/>
              <a:t>6/5/2013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8D9B73-901C-B94A-BE96-C8186FAD4877}" type="slidenum">
              <a:rPr lang="en-US" smtClean="0"/>
              <a:t>‹#›</a:t>
            </a:fld>
            <a:endParaRPr lang="en-US"/>
          </a:p>
        </p:txBody>
      </p:sp>
    </p:spTree>
    <p:extLst>
      <p:ext uri="{BB962C8B-B14F-4D97-AF65-F5344CB8AC3E}">
        <p14:creationId xmlns:p14="http://schemas.microsoft.com/office/powerpoint/2010/main" val="319323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484907-B2C4-B546-9D8B-E3D53D58D0E3}" type="datetimeFigureOut">
              <a:rPr lang="en-US" smtClean="0"/>
              <a:t>6/5/2013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8D9B73-901C-B94A-BE96-C8186FAD4877}" type="slidenum">
              <a:rPr lang="en-US" smtClean="0"/>
              <a:t>‹#›</a:t>
            </a:fld>
            <a:endParaRPr lang="en-US"/>
          </a:p>
        </p:txBody>
      </p:sp>
    </p:spTree>
    <p:extLst>
      <p:ext uri="{BB962C8B-B14F-4D97-AF65-F5344CB8AC3E}">
        <p14:creationId xmlns:p14="http://schemas.microsoft.com/office/powerpoint/2010/main" val="4061046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484907-B2C4-B546-9D8B-E3D53D58D0E3}" type="datetimeFigureOut">
              <a:rPr lang="en-US" smtClean="0"/>
              <a:t>6/5/2013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8D9B73-901C-B94A-BE96-C8186FAD4877}" type="slidenum">
              <a:rPr lang="en-US" smtClean="0"/>
              <a:t>‹#›</a:t>
            </a:fld>
            <a:endParaRPr lang="en-US"/>
          </a:p>
        </p:txBody>
      </p:sp>
    </p:spTree>
    <p:extLst>
      <p:ext uri="{BB962C8B-B14F-4D97-AF65-F5344CB8AC3E}">
        <p14:creationId xmlns:p14="http://schemas.microsoft.com/office/powerpoint/2010/main" val="1846136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484907-B2C4-B546-9D8B-E3D53D58D0E3}" type="datetimeFigureOut">
              <a:rPr lang="en-US" smtClean="0"/>
              <a:t>6/5/2013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8D9B73-901C-B94A-BE96-C8186FAD4877}" type="slidenum">
              <a:rPr lang="en-US" smtClean="0"/>
              <a:t>‹#›</a:t>
            </a:fld>
            <a:endParaRPr lang="en-US"/>
          </a:p>
        </p:txBody>
      </p:sp>
    </p:spTree>
    <p:extLst>
      <p:ext uri="{BB962C8B-B14F-4D97-AF65-F5344CB8AC3E}">
        <p14:creationId xmlns:p14="http://schemas.microsoft.com/office/powerpoint/2010/main" val="1273412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484907-B2C4-B546-9D8B-E3D53D58D0E3}" type="datetimeFigureOut">
              <a:rPr lang="en-US" smtClean="0"/>
              <a:t>6/5/2013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8D9B73-901C-B94A-BE96-C8186FAD4877}" type="slidenum">
              <a:rPr lang="en-US" smtClean="0"/>
              <a:t>‹#›</a:t>
            </a:fld>
            <a:endParaRPr lang="en-US"/>
          </a:p>
        </p:txBody>
      </p:sp>
    </p:spTree>
    <p:extLst>
      <p:ext uri="{BB962C8B-B14F-4D97-AF65-F5344CB8AC3E}">
        <p14:creationId xmlns:p14="http://schemas.microsoft.com/office/powerpoint/2010/main" val="3581632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484907-B2C4-B546-9D8B-E3D53D58D0E3}" type="datetimeFigureOut">
              <a:rPr lang="en-US" smtClean="0"/>
              <a:t>6/5/2013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8D9B73-901C-B94A-BE96-C8186FAD4877}" type="slidenum">
              <a:rPr lang="en-US" smtClean="0"/>
              <a:t>‹#›</a:t>
            </a:fld>
            <a:endParaRPr lang="en-US"/>
          </a:p>
        </p:txBody>
      </p:sp>
    </p:spTree>
    <p:extLst>
      <p:ext uri="{BB962C8B-B14F-4D97-AF65-F5344CB8AC3E}">
        <p14:creationId xmlns:p14="http://schemas.microsoft.com/office/powerpoint/2010/main" val="1618884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02585"/>
            <a:ext cx="7772400" cy="2497866"/>
          </a:xfrm>
        </p:spPr>
        <p:txBody>
          <a:bodyPr>
            <a:normAutofit/>
          </a:bodyPr>
          <a:lstStyle/>
          <a:p>
            <a:r>
              <a:rPr lang="en-US" dirty="0" smtClean="0">
                <a:solidFill>
                  <a:schemeClr val="accent4"/>
                </a:solidFill>
              </a:rPr>
              <a:t>Linking global education reforms to what’s happening in education systems nationally</a:t>
            </a:r>
            <a:endParaRPr lang="en-US" dirty="0">
              <a:solidFill>
                <a:schemeClr val="accent4"/>
              </a:solidFill>
            </a:endParaRPr>
          </a:p>
        </p:txBody>
      </p:sp>
      <p:sp>
        <p:nvSpPr>
          <p:cNvPr id="3" name="Subtitle 2"/>
          <p:cNvSpPr>
            <a:spLocks noGrp="1"/>
          </p:cNvSpPr>
          <p:nvPr>
            <p:ph type="subTitle" idx="1"/>
          </p:nvPr>
        </p:nvSpPr>
        <p:spPr>
          <a:xfrm>
            <a:off x="1371600" y="4685114"/>
            <a:ext cx="6400800" cy="953686"/>
          </a:xfrm>
        </p:spPr>
        <p:txBody>
          <a:bodyPr/>
          <a:lstStyle/>
          <a:p>
            <a:r>
              <a:rPr lang="en-US" dirty="0" err="1" smtClean="0"/>
              <a:t>ComNet</a:t>
            </a:r>
            <a:r>
              <a:rPr lang="en-US" dirty="0" smtClean="0"/>
              <a:t>, June 2013</a:t>
            </a:r>
            <a:endParaRPr lang="en-US" dirty="0"/>
          </a:p>
        </p:txBody>
      </p:sp>
    </p:spTree>
    <p:extLst>
      <p:ext uri="{BB962C8B-B14F-4D97-AF65-F5344CB8AC3E}">
        <p14:creationId xmlns:p14="http://schemas.microsoft.com/office/powerpoint/2010/main" val="3681540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882058"/>
            <a:ext cx="5561743" cy="2005254"/>
          </a:xfrm>
          <a:prstGeom prst="rect">
            <a:avLst/>
          </a:prstGeom>
        </p:spPr>
      </p:pic>
      <p:pic>
        <p:nvPicPr>
          <p:cNvPr id="4" name="Picture 3" descr="world ban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6111" y="2851916"/>
            <a:ext cx="3369567" cy="3927235"/>
          </a:xfrm>
          <a:prstGeom prst="rect">
            <a:avLst/>
          </a:prstGeom>
        </p:spPr>
      </p:pic>
      <p:pic>
        <p:nvPicPr>
          <p:cNvPr id="2" name="Picture 1"/>
          <p:cNvPicPr>
            <a:picLocks noChangeAspect="1"/>
          </p:cNvPicPr>
          <p:nvPr/>
        </p:nvPicPr>
        <p:blipFill>
          <a:blip r:embed="rId5"/>
          <a:stretch>
            <a:fillRect/>
          </a:stretch>
        </p:blipFill>
        <p:spPr>
          <a:xfrm>
            <a:off x="5841711" y="336448"/>
            <a:ext cx="2540000" cy="2781300"/>
          </a:xfrm>
          <a:prstGeom prst="rect">
            <a:avLst/>
          </a:prstGeom>
        </p:spPr>
      </p:pic>
      <p:pic>
        <p:nvPicPr>
          <p:cNvPr id="6" name="Picture 5"/>
          <p:cNvPicPr>
            <a:picLocks noChangeAspect="1"/>
          </p:cNvPicPr>
          <p:nvPr/>
        </p:nvPicPr>
        <p:blipFill>
          <a:blip r:embed="rId6"/>
          <a:stretch>
            <a:fillRect/>
          </a:stretch>
        </p:blipFill>
        <p:spPr>
          <a:xfrm>
            <a:off x="3636111" y="2627007"/>
            <a:ext cx="5364334" cy="3352709"/>
          </a:xfrm>
          <a:prstGeom prst="rect">
            <a:avLst/>
          </a:prstGeom>
        </p:spPr>
      </p:pic>
      <p:pic>
        <p:nvPicPr>
          <p:cNvPr id="5" name="Picture 4"/>
          <p:cNvPicPr>
            <a:picLocks noChangeAspect="1"/>
          </p:cNvPicPr>
          <p:nvPr/>
        </p:nvPicPr>
        <p:blipFill>
          <a:blip r:embed="rId7"/>
          <a:stretch>
            <a:fillRect/>
          </a:stretch>
        </p:blipFill>
        <p:spPr>
          <a:xfrm>
            <a:off x="590749" y="1435866"/>
            <a:ext cx="2870200" cy="2832100"/>
          </a:xfrm>
          <a:prstGeom prst="rect">
            <a:avLst/>
          </a:prstGeom>
        </p:spPr>
      </p:pic>
      <p:pic>
        <p:nvPicPr>
          <p:cNvPr id="7" name="Picture 6"/>
          <p:cNvPicPr>
            <a:picLocks noChangeAspect="1"/>
          </p:cNvPicPr>
          <p:nvPr/>
        </p:nvPicPr>
        <p:blipFill>
          <a:blip r:embed="rId8"/>
          <a:stretch>
            <a:fillRect/>
          </a:stretch>
        </p:blipFill>
        <p:spPr>
          <a:xfrm>
            <a:off x="4807687" y="1654797"/>
            <a:ext cx="3898134" cy="3898134"/>
          </a:xfrm>
          <a:prstGeom prst="rect">
            <a:avLst/>
          </a:prstGeom>
        </p:spPr>
      </p:pic>
    </p:spTree>
    <p:extLst>
      <p:ext uri="{BB962C8B-B14F-4D97-AF65-F5344CB8AC3E}">
        <p14:creationId xmlns:p14="http://schemas.microsoft.com/office/powerpoint/2010/main" val="397538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882058"/>
            <a:ext cx="5561743" cy="2005254"/>
          </a:xfrm>
          <a:prstGeom prst="rect">
            <a:avLst/>
          </a:prstGeom>
        </p:spPr>
      </p:pic>
      <p:pic>
        <p:nvPicPr>
          <p:cNvPr id="4" name="Picture 3" descr="world ban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6111" y="2851916"/>
            <a:ext cx="3369567" cy="3927235"/>
          </a:xfrm>
          <a:prstGeom prst="rect">
            <a:avLst/>
          </a:prstGeom>
        </p:spPr>
      </p:pic>
      <p:pic>
        <p:nvPicPr>
          <p:cNvPr id="2" name="Picture 1"/>
          <p:cNvPicPr>
            <a:picLocks noChangeAspect="1"/>
          </p:cNvPicPr>
          <p:nvPr/>
        </p:nvPicPr>
        <p:blipFill>
          <a:blip r:embed="rId5"/>
          <a:stretch>
            <a:fillRect/>
          </a:stretch>
        </p:blipFill>
        <p:spPr>
          <a:xfrm>
            <a:off x="5841711" y="336448"/>
            <a:ext cx="2540000" cy="2781300"/>
          </a:xfrm>
          <a:prstGeom prst="rect">
            <a:avLst/>
          </a:prstGeom>
        </p:spPr>
      </p:pic>
      <p:pic>
        <p:nvPicPr>
          <p:cNvPr id="6" name="Picture 5"/>
          <p:cNvPicPr>
            <a:picLocks noChangeAspect="1"/>
          </p:cNvPicPr>
          <p:nvPr/>
        </p:nvPicPr>
        <p:blipFill>
          <a:blip r:embed="rId6"/>
          <a:stretch>
            <a:fillRect/>
          </a:stretch>
        </p:blipFill>
        <p:spPr>
          <a:xfrm>
            <a:off x="3636111" y="2627007"/>
            <a:ext cx="5364334" cy="3352709"/>
          </a:xfrm>
          <a:prstGeom prst="rect">
            <a:avLst/>
          </a:prstGeom>
        </p:spPr>
      </p:pic>
      <p:pic>
        <p:nvPicPr>
          <p:cNvPr id="5" name="Picture 4"/>
          <p:cNvPicPr>
            <a:picLocks noChangeAspect="1"/>
          </p:cNvPicPr>
          <p:nvPr/>
        </p:nvPicPr>
        <p:blipFill>
          <a:blip r:embed="rId7"/>
          <a:stretch>
            <a:fillRect/>
          </a:stretch>
        </p:blipFill>
        <p:spPr>
          <a:xfrm>
            <a:off x="590749" y="1435866"/>
            <a:ext cx="2870200" cy="2832100"/>
          </a:xfrm>
          <a:prstGeom prst="rect">
            <a:avLst/>
          </a:prstGeom>
        </p:spPr>
      </p:pic>
      <p:pic>
        <p:nvPicPr>
          <p:cNvPr id="7" name="Picture 6"/>
          <p:cNvPicPr>
            <a:picLocks noChangeAspect="1"/>
          </p:cNvPicPr>
          <p:nvPr/>
        </p:nvPicPr>
        <p:blipFill>
          <a:blip r:embed="rId8"/>
          <a:stretch>
            <a:fillRect/>
          </a:stretch>
        </p:blipFill>
        <p:spPr>
          <a:xfrm>
            <a:off x="4807687" y="1654797"/>
            <a:ext cx="3898134" cy="3898134"/>
          </a:xfrm>
          <a:prstGeom prst="rect">
            <a:avLst/>
          </a:prstGeom>
        </p:spPr>
      </p:pic>
      <p:pic>
        <p:nvPicPr>
          <p:cNvPr id="8" name="Picture 7"/>
          <p:cNvPicPr>
            <a:picLocks noChangeAspect="1"/>
          </p:cNvPicPr>
          <p:nvPr/>
        </p:nvPicPr>
        <p:blipFill>
          <a:blip r:embed="rId9"/>
          <a:stretch>
            <a:fillRect/>
          </a:stretch>
        </p:blipFill>
        <p:spPr>
          <a:xfrm>
            <a:off x="268120" y="4591490"/>
            <a:ext cx="7285737" cy="1985363"/>
          </a:xfrm>
          <a:prstGeom prst="rect">
            <a:avLst/>
          </a:prstGeom>
        </p:spPr>
      </p:pic>
    </p:spTree>
    <p:extLst>
      <p:ext uri="{BB962C8B-B14F-4D97-AF65-F5344CB8AC3E}">
        <p14:creationId xmlns:p14="http://schemas.microsoft.com/office/powerpoint/2010/main" val="349392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(some of) the effects?</a:t>
            </a:r>
            <a:endParaRPr lang="en-US" dirty="0"/>
          </a:p>
        </p:txBody>
      </p:sp>
      <p:sp>
        <p:nvSpPr>
          <p:cNvPr id="3" name="Content Placeholder 2"/>
          <p:cNvSpPr>
            <a:spLocks noGrp="1"/>
          </p:cNvSpPr>
          <p:nvPr>
            <p:ph idx="1"/>
          </p:nvPr>
        </p:nvSpPr>
        <p:spPr>
          <a:xfrm>
            <a:off x="457200" y="1600200"/>
            <a:ext cx="8229600" cy="4611111"/>
          </a:xfrm>
        </p:spPr>
        <p:txBody>
          <a:bodyPr>
            <a:normAutofit/>
          </a:bodyPr>
          <a:lstStyle/>
          <a:p>
            <a:r>
              <a:rPr lang="en-US" dirty="0" smtClean="0"/>
              <a:t>Increased </a:t>
            </a:r>
            <a:r>
              <a:rPr lang="en-US" dirty="0" err="1" smtClean="0"/>
              <a:t>privatisation</a:t>
            </a:r>
            <a:endParaRPr lang="en-US" dirty="0" smtClean="0"/>
          </a:p>
          <a:p>
            <a:r>
              <a:rPr lang="en-US" dirty="0" smtClean="0"/>
              <a:t>High stakes testing: Narrowed curricula, test-based evaluations, teaching to the test</a:t>
            </a:r>
          </a:p>
          <a:p>
            <a:r>
              <a:rPr lang="en-US" dirty="0" smtClean="0"/>
              <a:t>Increased inequities</a:t>
            </a:r>
          </a:p>
          <a:p>
            <a:r>
              <a:rPr lang="en-US" dirty="0" smtClean="0"/>
              <a:t>Teachers’ </a:t>
            </a:r>
            <a:r>
              <a:rPr lang="en-US" dirty="0" err="1" smtClean="0"/>
              <a:t>deprofessionalisation</a:t>
            </a:r>
            <a:r>
              <a:rPr lang="en-US" dirty="0" smtClean="0"/>
              <a:t>: Reduced pedagogical autonomy, performance-based pay, </a:t>
            </a:r>
            <a:r>
              <a:rPr lang="en-US" dirty="0" err="1" smtClean="0"/>
              <a:t>contractualised</a:t>
            </a:r>
            <a:r>
              <a:rPr lang="en-US" dirty="0" smtClean="0"/>
              <a:t> </a:t>
            </a:r>
            <a:r>
              <a:rPr lang="en-US" dirty="0" err="1" smtClean="0"/>
              <a:t>labour</a:t>
            </a:r>
            <a:endParaRPr lang="en-US" dirty="0" smtClean="0"/>
          </a:p>
        </p:txBody>
      </p:sp>
    </p:spTree>
    <p:extLst>
      <p:ext uri="{BB962C8B-B14F-4D97-AF65-F5344CB8AC3E}">
        <p14:creationId xmlns:p14="http://schemas.microsoft.com/office/powerpoint/2010/main" val="3809180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70313"/>
            <a:ext cx="8229600" cy="1143000"/>
          </a:xfrm>
        </p:spPr>
        <p:txBody>
          <a:bodyPr>
            <a:normAutofit fontScale="90000"/>
          </a:bodyPr>
          <a:lstStyle/>
          <a:p>
            <a:r>
              <a:rPr lang="en-US" dirty="0" smtClean="0"/>
              <a:t>[One example of each:</a:t>
            </a:r>
            <a:br>
              <a:rPr lang="en-US" dirty="0" smtClean="0"/>
            </a:br>
            <a:r>
              <a:rPr lang="en-US" dirty="0" smtClean="0"/>
              <a:t>photo: teacher in India]</a:t>
            </a:r>
            <a:endParaRPr lang="en-US" dirty="0"/>
          </a:p>
        </p:txBody>
      </p:sp>
      <p:pic>
        <p:nvPicPr>
          <p:cNvPr id="5" name="Picture 4" descr="IMG_435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0" y="-72571"/>
            <a:ext cx="10395857" cy="6930571"/>
          </a:xfrm>
          <a:prstGeom prst="rect">
            <a:avLst/>
          </a:prstGeom>
        </p:spPr>
      </p:pic>
    </p:spTree>
    <p:extLst>
      <p:ext uri="{BB962C8B-B14F-4D97-AF65-F5344CB8AC3E}">
        <p14:creationId xmlns:p14="http://schemas.microsoft.com/office/powerpoint/2010/main" val="2072652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endParaRPr lang="en-US" dirty="0"/>
          </a:p>
        </p:txBody>
      </p:sp>
      <p:pic>
        <p:nvPicPr>
          <p:cNvPr id="3" name="Picture 2" descr="Screen shot 2013-06-04 at 10.46.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638" y="247334"/>
            <a:ext cx="7048805" cy="3709898"/>
          </a:xfrm>
          <a:prstGeom prst="rect">
            <a:avLst/>
          </a:prstGeom>
        </p:spPr>
      </p:pic>
      <p:pic>
        <p:nvPicPr>
          <p:cNvPr id="5" name="Picture 4" descr="Screen shot 2013-06-04 at 11.10.1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8433" y="672146"/>
            <a:ext cx="4718367" cy="4221696"/>
          </a:xfrm>
          <a:prstGeom prst="rect">
            <a:avLst/>
          </a:prstGeom>
        </p:spPr>
      </p:pic>
      <p:pic>
        <p:nvPicPr>
          <p:cNvPr id="6" name="Picture 5" descr="Screen shot 2013-06-04 at 10.45.32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477" y="3590451"/>
            <a:ext cx="7053644" cy="3267549"/>
          </a:xfrm>
          <a:prstGeom prst="rect">
            <a:avLst/>
          </a:prstGeom>
        </p:spPr>
      </p:pic>
    </p:spTree>
    <p:extLst>
      <p:ext uri="{BB962C8B-B14F-4D97-AF65-F5344CB8AC3E}">
        <p14:creationId xmlns:p14="http://schemas.microsoft.com/office/powerpoint/2010/main" val="3999150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endParaRPr lang="en-US" dirty="0"/>
          </a:p>
        </p:txBody>
      </p:sp>
      <p:pic>
        <p:nvPicPr>
          <p:cNvPr id="3" name="Picture 2" descr="Screen shot 2013-06-04 at 10.46.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638" y="247334"/>
            <a:ext cx="7048805" cy="3709898"/>
          </a:xfrm>
          <a:prstGeom prst="rect">
            <a:avLst/>
          </a:prstGeom>
        </p:spPr>
      </p:pic>
      <p:pic>
        <p:nvPicPr>
          <p:cNvPr id="5" name="Picture 4" descr="Screen shot 2013-06-04 at 11.10.1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8433" y="672146"/>
            <a:ext cx="4718367" cy="4221696"/>
          </a:xfrm>
          <a:prstGeom prst="rect">
            <a:avLst/>
          </a:prstGeom>
        </p:spPr>
      </p:pic>
      <p:pic>
        <p:nvPicPr>
          <p:cNvPr id="6" name="Picture 5" descr="Screen shot 2013-06-04 at 10.45.32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477" y="3590451"/>
            <a:ext cx="7053644" cy="3267549"/>
          </a:xfrm>
          <a:prstGeom prst="rect">
            <a:avLst/>
          </a:prstGeom>
        </p:spPr>
      </p:pic>
      <p:pic>
        <p:nvPicPr>
          <p:cNvPr id="4" name="Picture 3" descr="Screen shot 2013-06-04 at 10.47.28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8433" y="672146"/>
            <a:ext cx="4078020" cy="5907618"/>
          </a:xfrm>
          <a:prstGeom prst="rect">
            <a:avLst/>
          </a:prstGeom>
        </p:spPr>
      </p:pic>
    </p:spTree>
    <p:extLst>
      <p:ext uri="{BB962C8B-B14F-4D97-AF65-F5344CB8AC3E}">
        <p14:creationId xmlns:p14="http://schemas.microsoft.com/office/powerpoint/2010/main" val="4222604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endParaRPr lang="en-US" dirty="0"/>
          </a:p>
        </p:txBody>
      </p:sp>
      <p:pic>
        <p:nvPicPr>
          <p:cNvPr id="3" name="Picture 2" descr="Screen shot 2013-06-04 at 10.46.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638" y="247334"/>
            <a:ext cx="7048805" cy="3709898"/>
          </a:xfrm>
          <a:prstGeom prst="rect">
            <a:avLst/>
          </a:prstGeom>
        </p:spPr>
      </p:pic>
      <p:pic>
        <p:nvPicPr>
          <p:cNvPr id="5" name="Picture 4" descr="Screen shot 2013-06-04 at 11.10.1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8433" y="672146"/>
            <a:ext cx="4718367" cy="4221696"/>
          </a:xfrm>
          <a:prstGeom prst="rect">
            <a:avLst/>
          </a:prstGeom>
        </p:spPr>
      </p:pic>
      <p:pic>
        <p:nvPicPr>
          <p:cNvPr id="6" name="Picture 5" descr="Screen shot 2013-06-04 at 10.45.32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477" y="3590451"/>
            <a:ext cx="7053644" cy="3267549"/>
          </a:xfrm>
          <a:prstGeom prst="rect">
            <a:avLst/>
          </a:prstGeom>
        </p:spPr>
      </p:pic>
      <p:pic>
        <p:nvPicPr>
          <p:cNvPr id="4" name="Picture 3" descr="Screen shot 2013-06-04 at 10.47.28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8433" y="672146"/>
            <a:ext cx="4078020" cy="5907618"/>
          </a:xfrm>
          <a:prstGeom prst="rect">
            <a:avLst/>
          </a:prstGeom>
        </p:spPr>
      </p:pic>
      <p:pic>
        <p:nvPicPr>
          <p:cNvPr id="8" name="Picture 7"/>
          <p:cNvPicPr>
            <a:picLocks noChangeAspect="1"/>
          </p:cNvPicPr>
          <p:nvPr/>
        </p:nvPicPr>
        <p:blipFill>
          <a:blip r:embed="rId7"/>
          <a:stretch>
            <a:fillRect/>
          </a:stretch>
        </p:blipFill>
        <p:spPr>
          <a:xfrm>
            <a:off x="3129584" y="0"/>
            <a:ext cx="6002167" cy="3781365"/>
          </a:xfrm>
          <a:prstGeom prst="rect">
            <a:avLst/>
          </a:prstGeom>
        </p:spPr>
      </p:pic>
      <p:pic>
        <p:nvPicPr>
          <p:cNvPr id="7" name="Picture 6" descr="Screen shot 2013-06-04 at 11.06.08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590451"/>
            <a:ext cx="6415306" cy="4803579"/>
          </a:xfrm>
          <a:prstGeom prst="rect">
            <a:avLst/>
          </a:prstGeom>
        </p:spPr>
      </p:pic>
    </p:spTree>
    <p:extLst>
      <p:ext uri="{BB962C8B-B14F-4D97-AF65-F5344CB8AC3E}">
        <p14:creationId xmlns:p14="http://schemas.microsoft.com/office/powerpoint/2010/main" val="14626579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512933"/>
          </a:xfrm>
        </p:spPr>
        <p:txBody>
          <a:bodyPr>
            <a:normAutofit/>
          </a:bodyPr>
          <a:lstStyle/>
          <a:p>
            <a:r>
              <a:rPr lang="en-US" dirty="0" smtClean="0"/>
              <a:t/>
            </a:r>
            <a:br>
              <a:rPr lang="en-US" dirty="0" smtClean="0"/>
            </a:br>
            <a:r>
              <a:rPr lang="en-US" dirty="0" smtClean="0"/>
              <a:t> What happens globally impacts locally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1594149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512933"/>
          </a:xfrm>
        </p:spPr>
        <p:txBody>
          <a:bodyPr>
            <a:normAutofit/>
          </a:bodyPr>
          <a:lstStyle/>
          <a:p>
            <a:r>
              <a:rPr lang="en-US" dirty="0" smtClean="0"/>
              <a:t/>
            </a:r>
            <a:br>
              <a:rPr lang="en-US" dirty="0" smtClean="0"/>
            </a:br>
            <a:r>
              <a:rPr lang="en-US" dirty="0" smtClean="0"/>
              <a:t> </a:t>
            </a:r>
            <a:br>
              <a:rPr lang="en-US" dirty="0" smtClean="0"/>
            </a:br>
            <a:r>
              <a:rPr lang="en-US" dirty="0" smtClean="0"/>
              <a:t>What’s happening at home is likely also happening elsewhere and vice-versa</a:t>
            </a:r>
            <a:br>
              <a:rPr lang="en-US" dirty="0" smtClean="0"/>
            </a:br>
            <a:endParaRPr lang="en-US" dirty="0"/>
          </a:p>
        </p:txBody>
      </p:sp>
    </p:spTree>
    <p:extLst>
      <p:ext uri="{BB962C8B-B14F-4D97-AF65-F5344CB8AC3E}">
        <p14:creationId xmlns:p14="http://schemas.microsoft.com/office/powerpoint/2010/main" val="1633515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8429" y="2130425"/>
            <a:ext cx="8320191" cy="1470025"/>
          </a:xfrm>
        </p:spPr>
        <p:txBody>
          <a:bodyPr>
            <a:noAutofit/>
          </a:bodyPr>
          <a:lstStyle/>
          <a:p>
            <a:r>
              <a:rPr lang="en-US" sz="4800" dirty="0" smtClean="0"/>
              <a:t>GLOBAL EDUCATION REFORM MOVEMENT</a:t>
            </a:r>
            <a:endParaRPr lang="en-US" sz="4800" dirty="0"/>
          </a:p>
        </p:txBody>
      </p:sp>
      <p:pic>
        <p:nvPicPr>
          <p:cNvPr id="6" name="Picture 5" descr="Screen shot 2013-06-05 at 5.44.10 AM.png"/>
          <p:cNvPicPr>
            <a:picLocks noChangeAspect="1"/>
          </p:cNvPicPr>
          <p:nvPr/>
        </p:nvPicPr>
        <p:blipFill>
          <a:blip r:embed="rId3">
            <a:extLst>
              <a:ext uri="{BEBA8EAE-BF5A-486C-A8C5-ECC9F3942E4B}">
                <a14:imgProps xmlns:a14="http://schemas.microsoft.com/office/drawing/2010/main">
                  <a14:imgLayer r:embed="rId4">
                    <a14:imgEffect>
                      <a14:backgroundRemoval t="0" b="100000" l="10217" r="96904">
                        <a14:foregroundMark x1="29412" y1="38113" x2="29412" y2="38113"/>
                        <a14:foregroundMark x1="30341" y1="70189" x2="30341" y2="70189"/>
                      </a14:backgroundRemoval>
                    </a14:imgEffect>
                  </a14:imgLayer>
                </a14:imgProps>
              </a:ext>
              <a:ext uri="{28A0092B-C50C-407E-A947-70E740481C1C}">
                <a14:useLocalDpi xmlns:a14="http://schemas.microsoft.com/office/drawing/2010/main" val="0"/>
              </a:ext>
            </a:extLst>
          </a:blip>
          <a:stretch>
            <a:fillRect/>
          </a:stretch>
        </p:blipFill>
        <p:spPr>
          <a:xfrm>
            <a:off x="0" y="5079605"/>
            <a:ext cx="2167629" cy="1778395"/>
          </a:xfrm>
          <a:prstGeom prst="rect">
            <a:avLst/>
          </a:prstGeom>
        </p:spPr>
      </p:pic>
      <p:sp>
        <p:nvSpPr>
          <p:cNvPr id="8" name="Oval Callout 7"/>
          <p:cNvSpPr/>
          <p:nvPr/>
        </p:nvSpPr>
        <p:spPr>
          <a:xfrm>
            <a:off x="328429" y="1379263"/>
            <a:ext cx="8320191" cy="2933669"/>
          </a:xfrm>
          <a:prstGeom prst="wedgeEllipseCallout">
            <a:avLst>
              <a:gd name="adj1" fmla="val -28201"/>
              <a:gd name="adj2" fmla="val 83396"/>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8994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8429" y="2130425"/>
            <a:ext cx="8320191" cy="1470025"/>
          </a:xfrm>
        </p:spPr>
        <p:txBody>
          <a:bodyPr>
            <a:noAutofit/>
          </a:bodyPr>
          <a:lstStyle/>
          <a:p>
            <a:r>
              <a:rPr lang="en-US" sz="4800" dirty="0" smtClean="0">
                <a:solidFill>
                  <a:srgbClr val="FF0000"/>
                </a:solidFill>
              </a:rPr>
              <a:t>G</a:t>
            </a:r>
            <a:r>
              <a:rPr lang="en-US" sz="4800" dirty="0" smtClean="0">
                <a:solidFill>
                  <a:srgbClr val="A6A6A6"/>
                </a:solidFill>
              </a:rPr>
              <a:t>LOBAL </a:t>
            </a:r>
            <a:r>
              <a:rPr lang="en-US" sz="4800" dirty="0" smtClean="0">
                <a:solidFill>
                  <a:srgbClr val="FF0000"/>
                </a:solidFill>
              </a:rPr>
              <a:t>E</a:t>
            </a:r>
            <a:r>
              <a:rPr lang="en-US" sz="4800" dirty="0" smtClean="0">
                <a:solidFill>
                  <a:srgbClr val="A6A6A6"/>
                </a:solidFill>
              </a:rPr>
              <a:t>DUCATION </a:t>
            </a:r>
            <a:r>
              <a:rPr lang="en-US" sz="4800" dirty="0" smtClean="0">
                <a:solidFill>
                  <a:srgbClr val="FF0000"/>
                </a:solidFill>
              </a:rPr>
              <a:t>R</a:t>
            </a:r>
            <a:r>
              <a:rPr lang="en-US" sz="4800" dirty="0" smtClean="0">
                <a:solidFill>
                  <a:srgbClr val="A6A6A6"/>
                </a:solidFill>
              </a:rPr>
              <a:t>EFORM </a:t>
            </a:r>
            <a:r>
              <a:rPr lang="en-US" sz="4800" dirty="0" smtClean="0">
                <a:solidFill>
                  <a:srgbClr val="FF0000"/>
                </a:solidFill>
              </a:rPr>
              <a:t>M</a:t>
            </a:r>
            <a:r>
              <a:rPr lang="en-US" sz="4800" dirty="0" smtClean="0">
                <a:solidFill>
                  <a:srgbClr val="A6A6A6"/>
                </a:solidFill>
              </a:rPr>
              <a:t>OVEMENT</a:t>
            </a:r>
            <a:endParaRPr lang="en-US" sz="4800" dirty="0">
              <a:solidFill>
                <a:srgbClr val="A6A6A6"/>
              </a:solidFill>
            </a:endParaRPr>
          </a:p>
        </p:txBody>
      </p:sp>
    </p:spTree>
    <p:extLst>
      <p:ext uri="{BB962C8B-B14F-4D97-AF65-F5344CB8AC3E}">
        <p14:creationId xmlns:p14="http://schemas.microsoft.com/office/powerpoint/2010/main" val="140583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8325"/>
            <a:ext cx="8229600" cy="1143000"/>
          </a:xfrm>
        </p:spPr>
        <p:txBody>
          <a:bodyPr>
            <a:normAutofit fontScale="90000"/>
          </a:bodyPr>
          <a:lstStyle/>
          <a:p>
            <a:r>
              <a:rPr lang="en-US" sz="7200" dirty="0" smtClean="0">
                <a:solidFill>
                  <a:srgbClr val="FF0000"/>
                </a:solidFill>
              </a:rPr>
              <a:t>GERM</a:t>
            </a:r>
            <a:endParaRPr lang="en-US" sz="7200" dirty="0">
              <a:solidFill>
                <a:srgbClr val="FF0000"/>
              </a:solidFill>
            </a:endParaRPr>
          </a:p>
        </p:txBody>
      </p:sp>
    </p:spTree>
    <p:extLst>
      <p:ext uri="{BB962C8B-B14F-4D97-AF65-F5344CB8AC3E}">
        <p14:creationId xmlns:p14="http://schemas.microsoft.com/office/powerpoint/2010/main" val="2515643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GERM</a:t>
            </a:r>
            <a:r>
              <a:rPr lang="en-US" dirty="0" smtClean="0"/>
              <a:t> symptoms</a:t>
            </a:r>
            <a:endParaRPr lang="en-US" dirty="0"/>
          </a:p>
        </p:txBody>
      </p:sp>
      <p:sp>
        <p:nvSpPr>
          <p:cNvPr id="3" name="Content Placeholder 2"/>
          <p:cNvSpPr>
            <a:spLocks noGrp="1"/>
          </p:cNvSpPr>
          <p:nvPr>
            <p:ph idx="1"/>
          </p:nvPr>
        </p:nvSpPr>
        <p:spPr>
          <a:xfrm>
            <a:off x="457200" y="1972382"/>
            <a:ext cx="8229600" cy="4091995"/>
          </a:xfrm>
        </p:spPr>
        <p:txBody>
          <a:bodyPr>
            <a:normAutofit/>
          </a:bodyPr>
          <a:lstStyle/>
          <a:p>
            <a:pPr marL="0" indent="0">
              <a:buNone/>
            </a:pPr>
            <a:r>
              <a:rPr lang="en-US" sz="4400" dirty="0" smtClean="0"/>
              <a:t>Competition</a:t>
            </a:r>
          </a:p>
          <a:p>
            <a:pPr marL="0" indent="0">
              <a:buNone/>
            </a:pPr>
            <a:r>
              <a:rPr lang="en-US" sz="4400" dirty="0" smtClean="0"/>
              <a:t>Choice</a:t>
            </a:r>
          </a:p>
          <a:p>
            <a:pPr marL="0" indent="0">
              <a:buNone/>
            </a:pPr>
            <a:r>
              <a:rPr lang="en-US" sz="4400" dirty="0" err="1" smtClean="0"/>
              <a:t>Standardisation</a:t>
            </a:r>
            <a:endParaRPr lang="en-US" sz="4400" dirty="0" smtClean="0"/>
          </a:p>
          <a:p>
            <a:pPr marL="0" indent="0">
              <a:buNone/>
            </a:pPr>
            <a:r>
              <a:rPr lang="en-US" sz="4400" dirty="0" smtClean="0"/>
              <a:t>Test-based accountability</a:t>
            </a:r>
          </a:p>
          <a:p>
            <a:pPr marL="0" indent="0">
              <a:buNone/>
            </a:pPr>
            <a:r>
              <a:rPr lang="en-US" sz="4400" dirty="0" smtClean="0"/>
              <a:t> </a:t>
            </a:r>
          </a:p>
          <a:p>
            <a:pPr marL="0" indent="0">
              <a:buNone/>
            </a:pPr>
            <a:endParaRPr lang="en-US" dirty="0" smtClean="0"/>
          </a:p>
        </p:txBody>
      </p:sp>
    </p:spTree>
    <p:extLst>
      <p:ext uri="{BB962C8B-B14F-4D97-AF65-F5344CB8AC3E}">
        <p14:creationId xmlns:p14="http://schemas.microsoft.com/office/powerpoint/2010/main" val="700671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71500" y="635000"/>
            <a:ext cx="8001000" cy="5588000"/>
          </a:xfrm>
          <a:prstGeom prst="rect">
            <a:avLst/>
          </a:prstGeom>
        </p:spPr>
      </p:pic>
    </p:spTree>
    <p:extLst>
      <p:ext uri="{BB962C8B-B14F-4D97-AF65-F5344CB8AC3E}">
        <p14:creationId xmlns:p14="http://schemas.microsoft.com/office/powerpoint/2010/main" val="3759970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8067"/>
            <a:ext cx="8229600" cy="1143000"/>
          </a:xfrm>
        </p:spPr>
        <p:txBody>
          <a:bodyPr/>
          <a:lstStyle/>
          <a:p>
            <a:r>
              <a:rPr lang="en-US" dirty="0" smtClean="0"/>
              <a:t>Who’s spreading the </a:t>
            </a:r>
            <a:r>
              <a:rPr lang="en-US" dirty="0" smtClean="0">
                <a:solidFill>
                  <a:srgbClr val="FF0000"/>
                </a:solidFill>
              </a:rPr>
              <a:t>GERM</a:t>
            </a:r>
            <a:r>
              <a:rPr lang="en-US" dirty="0" smtClean="0"/>
              <a:t>?</a:t>
            </a:r>
            <a:endParaRPr lang="en-US" dirty="0"/>
          </a:p>
        </p:txBody>
      </p:sp>
    </p:spTree>
    <p:extLst>
      <p:ext uri="{BB962C8B-B14F-4D97-AF65-F5344CB8AC3E}">
        <p14:creationId xmlns:p14="http://schemas.microsoft.com/office/powerpoint/2010/main" val="128949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882058"/>
            <a:ext cx="5561743" cy="2005254"/>
          </a:xfrm>
          <a:prstGeom prst="rect">
            <a:avLst/>
          </a:prstGeom>
        </p:spPr>
      </p:pic>
      <p:pic>
        <p:nvPicPr>
          <p:cNvPr id="4" name="Picture 3" descr="world ban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6111" y="2851916"/>
            <a:ext cx="3369567" cy="3927235"/>
          </a:xfrm>
          <a:prstGeom prst="rect">
            <a:avLst/>
          </a:prstGeom>
        </p:spPr>
      </p:pic>
      <p:pic>
        <p:nvPicPr>
          <p:cNvPr id="2" name="Picture 1"/>
          <p:cNvPicPr>
            <a:picLocks noChangeAspect="1"/>
          </p:cNvPicPr>
          <p:nvPr/>
        </p:nvPicPr>
        <p:blipFill>
          <a:blip r:embed="rId5"/>
          <a:stretch>
            <a:fillRect/>
          </a:stretch>
        </p:blipFill>
        <p:spPr>
          <a:xfrm>
            <a:off x="5841711" y="336448"/>
            <a:ext cx="2540000" cy="2781300"/>
          </a:xfrm>
          <a:prstGeom prst="rect">
            <a:avLst/>
          </a:prstGeom>
        </p:spPr>
      </p:pic>
    </p:spTree>
    <p:extLst>
      <p:ext uri="{BB962C8B-B14F-4D97-AF65-F5344CB8AC3E}">
        <p14:creationId xmlns:p14="http://schemas.microsoft.com/office/powerpoint/2010/main" val="363015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882058"/>
            <a:ext cx="5561743" cy="2005254"/>
          </a:xfrm>
          <a:prstGeom prst="rect">
            <a:avLst/>
          </a:prstGeom>
        </p:spPr>
      </p:pic>
      <p:pic>
        <p:nvPicPr>
          <p:cNvPr id="4" name="Picture 3" descr="world ban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6111" y="2851916"/>
            <a:ext cx="3369567" cy="3927235"/>
          </a:xfrm>
          <a:prstGeom prst="rect">
            <a:avLst/>
          </a:prstGeom>
        </p:spPr>
      </p:pic>
      <p:pic>
        <p:nvPicPr>
          <p:cNvPr id="2" name="Picture 1"/>
          <p:cNvPicPr>
            <a:picLocks noChangeAspect="1"/>
          </p:cNvPicPr>
          <p:nvPr/>
        </p:nvPicPr>
        <p:blipFill>
          <a:blip r:embed="rId5"/>
          <a:stretch>
            <a:fillRect/>
          </a:stretch>
        </p:blipFill>
        <p:spPr>
          <a:xfrm>
            <a:off x="5841711" y="336448"/>
            <a:ext cx="2540000" cy="2781300"/>
          </a:xfrm>
          <a:prstGeom prst="rect">
            <a:avLst/>
          </a:prstGeom>
        </p:spPr>
      </p:pic>
      <p:pic>
        <p:nvPicPr>
          <p:cNvPr id="6" name="Picture 5"/>
          <p:cNvPicPr>
            <a:picLocks noChangeAspect="1"/>
          </p:cNvPicPr>
          <p:nvPr/>
        </p:nvPicPr>
        <p:blipFill>
          <a:blip r:embed="rId6"/>
          <a:stretch>
            <a:fillRect/>
          </a:stretch>
        </p:blipFill>
        <p:spPr>
          <a:xfrm>
            <a:off x="3636111" y="2627007"/>
            <a:ext cx="5364334" cy="3352709"/>
          </a:xfrm>
          <a:prstGeom prst="rect">
            <a:avLst/>
          </a:prstGeom>
        </p:spPr>
      </p:pic>
      <p:pic>
        <p:nvPicPr>
          <p:cNvPr id="5" name="Picture 4"/>
          <p:cNvPicPr>
            <a:picLocks noChangeAspect="1"/>
          </p:cNvPicPr>
          <p:nvPr/>
        </p:nvPicPr>
        <p:blipFill>
          <a:blip r:embed="rId7"/>
          <a:stretch>
            <a:fillRect/>
          </a:stretch>
        </p:blipFill>
        <p:spPr>
          <a:xfrm>
            <a:off x="590749" y="1435866"/>
            <a:ext cx="2870200" cy="2832100"/>
          </a:xfrm>
          <a:prstGeom prst="rect">
            <a:avLst/>
          </a:prstGeom>
        </p:spPr>
      </p:pic>
    </p:spTree>
    <p:extLst>
      <p:ext uri="{BB962C8B-B14F-4D97-AF65-F5344CB8AC3E}">
        <p14:creationId xmlns:p14="http://schemas.microsoft.com/office/powerpoint/2010/main" val="31834706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EI Document" ma:contentTypeID="0x010100AA2F8202531E2B479DC903BD7BCD5C3F00E04239BAE3CFF643A8203BF81E96DC51" ma:contentTypeVersion="53" ma:contentTypeDescription="" ma:contentTypeScope="" ma:versionID="3ecdb67ee59564c7ec43419591cb38be">
  <xsd:schema xmlns:xsd="http://www.w3.org/2001/XMLSchema" xmlns:xs="http://www.w3.org/2001/XMLSchema" xmlns:p="http://schemas.microsoft.com/office/2006/metadata/properties" xmlns:ns2="db13979b-e751-4565-a77b-71e7edb4f069" targetNamespace="http://schemas.microsoft.com/office/2006/metadata/properties" ma:root="true" ma:fieldsID="68c9f9e723ff3b8d29c1e4b1699411ec" ns2:_="">
    <xsd:import namespace="db13979b-e751-4565-a77b-71e7edb4f069"/>
    <xsd:element name="properties">
      <xsd:complexType>
        <xsd:sequence>
          <xsd:element name="documentManagement">
            <xsd:complexType>
              <xsd:all>
                <xsd:element ref="ns2:Date" minOccurs="0"/>
                <xsd:element ref="ns2:DocumentLanguage" minOccurs="0"/>
                <xsd:element ref="ns2:AvailableOnWebsite" minOccurs="0"/>
                <xsd:element ref="ns2:EIRegion" minOccurs="0"/>
                <xsd:element ref="ns2:EIUnit" minOccurs="0"/>
                <xsd:element ref="ns2:EIOrgan" minOccurs="0"/>
                <xsd:element ref="ns2:EI_x0020_Event" minOccurs="0"/>
                <xsd:element ref="ns2:EITopic" minOccurs="0"/>
                <xsd:element ref="ns2:DocumentSource" minOccurs="0"/>
                <xsd:element ref="ns2:EITermbaseTaxHTField0" minOccurs="0"/>
                <xsd:element ref="ns2:TaxCatchAll" minOccurs="0"/>
                <xsd:element ref="ns2:TaxCatchAllLabel" minOccurs="0"/>
                <xsd:element ref="ns2:l360261a294540c48d9b0fdee2fb1d22" minOccurs="0"/>
                <xsd:element ref="ns2:hd0be951f11940a08013d67eec6505c8" minOccurs="0"/>
                <xsd:element ref="ns2:o79ce48fd8d44e5eaac3fd0fc82a2951" minOccurs="0"/>
                <xsd:element ref="ns2:kd7281ab553349538e0242a0ee89a9e1" minOccurs="0"/>
                <xsd:element ref="ns2:i64256cf79b641ea809ba8b9a8069568"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13979b-e751-4565-a77b-71e7edb4f069" elementFormDefault="qualified">
    <xsd:import namespace="http://schemas.microsoft.com/office/2006/documentManagement/types"/>
    <xsd:import namespace="http://schemas.microsoft.com/office/infopath/2007/PartnerControls"/>
    <xsd:element name="Date" ma:index="2" nillable="true" ma:displayName="Date" ma:description="EI document date." ma:format="DateOnly" ma:internalName="Date">
      <xsd:simpleType>
        <xsd:restriction base="dms:DateTime"/>
      </xsd:simpleType>
    </xsd:element>
    <xsd:element name="DocumentLanguage" ma:index="5" nillable="true" ma:displayName="Document Language" ma:default="English" ma:format="RadioButtons" ma:internalName="DocumentLanguage">
      <xsd:simpleType>
        <xsd:restriction base="dms:Choice">
          <xsd:enumeration value="English"/>
          <xsd:enumeration value="French"/>
          <xsd:enumeration value="Spanish"/>
          <xsd:enumeration value="Other"/>
          <xsd:enumeration value="Multiple"/>
        </xsd:restriction>
      </xsd:simpleType>
    </xsd:element>
    <xsd:element name="AvailableOnWebsite" ma:index="6" nillable="true" ma:displayName="Available On Website" ma:default="1" ma:description="Make this document available on the public EI website." ma:internalName="AvailableOnWebsite">
      <xsd:simpleType>
        <xsd:restriction base="dms:Boolean"/>
      </xsd:simpleType>
    </xsd:element>
    <xsd:element name="EIRegion" ma:index="7" nillable="true" ma:displayName="EI Region" ma:description="Education International region." ma:hidden="true" ma:list="{29c7dc5d-89a6-4101-a71e-0c6c975a07cf}" ma:internalName="EIRegion" ma:readOnly="false" ma:showField="Title" ma:web="db13979b-e751-4565-a77b-71e7edb4f069">
      <xsd:complexType>
        <xsd:complexContent>
          <xsd:extension base="dms:MultiChoiceLookup">
            <xsd:sequence>
              <xsd:element name="Value" type="dms:Lookup" maxOccurs="unbounded" minOccurs="0" nillable="true"/>
            </xsd:sequence>
          </xsd:extension>
        </xsd:complexContent>
      </xsd:complexType>
    </xsd:element>
    <xsd:element name="EIUnit" ma:index="8" nillable="true" ma:displayName="EI Unit" ma:hidden="true" ma:list="068bb678-3c6d-45ba-97bd-4f06a914f196" ma:internalName="EIUnit" ma:readOnly="false" ma:showField="Title" ma:web="db13979b-e751-4565-a77b-71e7edb4f069">
      <xsd:complexType>
        <xsd:complexContent>
          <xsd:extension base="dms:MultiChoiceLookup">
            <xsd:sequence>
              <xsd:element name="Value" type="dms:Lookup" maxOccurs="unbounded" minOccurs="0" nillable="true"/>
            </xsd:sequence>
          </xsd:extension>
        </xsd:complexContent>
      </xsd:complexType>
    </xsd:element>
    <xsd:element name="EIOrgan" ma:index="9" nillable="true" ma:displayName="EI Group" ma:hidden="true" ma:list="{2698a646-4c05-4ac8-9e4f-4a88bcd5d2e2}" ma:internalName="EIOrgan" ma:readOnly="false" ma:showField="Title" ma:web="db13979b-e751-4565-a77b-71e7edb4f069">
      <xsd:complexType>
        <xsd:complexContent>
          <xsd:extension base="dms:MultiChoiceLookup">
            <xsd:sequence>
              <xsd:element name="Value" type="dms:Lookup" maxOccurs="unbounded" minOccurs="0" nillable="true"/>
            </xsd:sequence>
          </xsd:extension>
        </xsd:complexContent>
      </xsd:complexType>
    </xsd:element>
    <xsd:element name="EI_x0020_Event" ma:index="11" nillable="true" ma:displayName="EI Event" ma:hidden="true" ma:list="{0292d145-1b29-4696-ba3c-d4afe19ee511}" ma:internalName="EI_x0020_Event" ma:readOnly="false" ma:showField="EventTitleForChoiceDropdown" ma:web="db13979b-e751-4565-a77b-71e7edb4f069">
      <xsd:simpleType>
        <xsd:restriction base="dms:Lookup"/>
      </xsd:simpleType>
    </xsd:element>
    <xsd:element name="EITopic" ma:index="12" nillable="true" ma:displayName="EI Topic" ma:hidden="true" ma:list="dd9f5b98-3a89-4125-b977-90d82d0197dd" ma:internalName="EITopic" ma:readOnly="false" ma:showField="Title" ma:web="db13979b-e751-4565-a77b-71e7edb4f069">
      <xsd:complexType>
        <xsd:complexContent>
          <xsd:extension base="dms:MultiChoiceLookup">
            <xsd:sequence>
              <xsd:element name="Value" type="dms:Lookup" maxOccurs="unbounded" minOccurs="0" nillable="true"/>
            </xsd:sequence>
          </xsd:extension>
        </xsd:complexContent>
      </xsd:complexType>
    </xsd:element>
    <xsd:element name="DocumentSource" ma:index="13" nillable="true" ma:displayName="Document Source" ma:description="Organisation which issued the document." ma:list="{49ba241f-8346-4576-b9e1-b1a7b41f86e8}" ma:internalName="DocumentSource" ma:showField="Title" ma:web="db13979b-e751-4565-a77b-71e7edb4f069">
      <xsd:simpleType>
        <xsd:restriction base="dms:Lookup"/>
      </xsd:simpleType>
    </xsd:element>
    <xsd:element name="EITermbaseTaxHTField0" ma:index="19" nillable="true" ma:taxonomy="true" ma:internalName="EITermbaseTaxHTField0" ma:taxonomyFieldName="EITermbase" ma:displayName="EIDocType" ma:readOnly="false" ma:default="" ma:fieldId="{58649bc0-05b1-4c82-b72c-a96912b32633}" ma:taxonomyMulti="true" ma:sspId="0af2f461-2480-4a31-ac78-b054563ee389" ma:termSetId="2591b47b-c34c-4ee1-a350-73f6d52a178b" ma:anchorId="00000000-0000-0000-0000-000000000000" ma:open="true" ma:isKeyword="false">
      <xsd:complexType>
        <xsd:sequence>
          <xsd:element ref="pc:Terms" minOccurs="0" maxOccurs="1"/>
        </xsd:sequence>
      </xsd:complexType>
    </xsd:element>
    <xsd:element name="TaxCatchAll" ma:index="20" nillable="true" ma:displayName="Taxonomy Catch All Column" ma:hidden="true" ma:list="{e31c9898-5599-4d3d-bde2-aae45224e11b}" ma:internalName="TaxCatchAll" ma:showField="CatchAllData" ma:web="db13979b-e751-4565-a77b-71e7edb4f069">
      <xsd:complexType>
        <xsd:complexContent>
          <xsd:extension base="dms:MultiChoiceLookup">
            <xsd:sequence>
              <xsd:element name="Value" type="dms:Lookup" maxOccurs="unbounded" minOccurs="0" nillable="true"/>
            </xsd:sequence>
          </xsd:extension>
        </xsd:complexContent>
      </xsd:complexType>
    </xsd:element>
    <xsd:element name="TaxCatchAllLabel" ma:index="21" nillable="true" ma:displayName="Taxonomy Catch All Column1" ma:hidden="true" ma:list="{e31c9898-5599-4d3d-bde2-aae45224e11b}" ma:internalName="TaxCatchAllLabel" ma:readOnly="true" ma:showField="CatchAllDataLabel" ma:web="db13979b-e751-4565-a77b-71e7edb4f069">
      <xsd:complexType>
        <xsd:complexContent>
          <xsd:extension base="dms:MultiChoiceLookup">
            <xsd:sequence>
              <xsd:element name="Value" type="dms:Lookup" maxOccurs="unbounded" minOccurs="0" nillable="true"/>
            </xsd:sequence>
          </xsd:extension>
        </xsd:complexContent>
      </xsd:complexType>
    </xsd:element>
    <xsd:element name="l360261a294540c48d9b0fdee2fb1d22" ma:index="23" nillable="true" ma:taxonomy="true" ma:internalName="l360261a294540c48d9b0fdee2fb1d22" ma:taxonomyFieldName="EIEvent" ma:displayName="EIEvent" ma:default="" ma:fieldId="{5360261a-2945-40c4-8d9b-0fdee2fb1d22}" ma:taxonomyMulti="true" ma:sspId="0af2f461-2480-4a31-ac78-b054563ee389" ma:termSetId="46d855b6-eb13-4760-91d1-66f27ae7dc32" ma:anchorId="00000000-0000-0000-0000-000000000000" ma:open="true" ma:isKeyword="false">
      <xsd:complexType>
        <xsd:sequence>
          <xsd:element ref="pc:Terms" minOccurs="0" maxOccurs="1"/>
        </xsd:sequence>
      </xsd:complexType>
    </xsd:element>
    <xsd:element name="hd0be951f11940a08013d67eec6505c8" ma:index="25" nillable="true" ma:taxonomy="true" ma:internalName="hd0be951f11940a08013d67eec6505c8" ma:taxonomyFieldName="EIUnit1" ma:displayName="EIUnit" ma:readOnly="false" ma:default="" ma:fieldId="{1d0be951-f119-40a0-8013-d67eec6505c8}" ma:taxonomyMulti="true" ma:sspId="0af2f461-2480-4a31-ac78-b054563ee389" ma:termSetId="5f7ca6b7-bc5d-4a29-b9c5-9d61f96be714" ma:anchorId="00000000-0000-0000-0000-000000000000" ma:open="false" ma:isKeyword="false">
      <xsd:complexType>
        <xsd:sequence>
          <xsd:element ref="pc:Terms" minOccurs="0" maxOccurs="1"/>
        </xsd:sequence>
      </xsd:complexType>
    </xsd:element>
    <xsd:element name="o79ce48fd8d44e5eaac3fd0fc82a2951" ma:index="27" nillable="true" ma:taxonomy="true" ma:internalName="o79ce48fd8d44e5eaac3fd0fc82a2951" ma:taxonomyFieldName="EIGroup" ma:displayName="EIGroup" ma:default="" ma:fieldId="{879ce48f-d8d4-4e5e-aac3-fd0fc82a2951}" ma:taxonomyMulti="true" ma:sspId="0af2f461-2480-4a31-ac78-b054563ee389" ma:termSetId="1e97bc08-ae7e-4277-9be6-12765f62b22d" ma:anchorId="00000000-0000-0000-0000-000000000000" ma:open="false" ma:isKeyword="false">
      <xsd:complexType>
        <xsd:sequence>
          <xsd:element ref="pc:Terms" minOccurs="0" maxOccurs="1"/>
        </xsd:sequence>
      </xsd:complexType>
    </xsd:element>
    <xsd:element name="kd7281ab553349538e0242a0ee89a9e1" ma:index="29" nillable="true" ma:taxonomy="true" ma:internalName="kd7281ab553349538e0242a0ee89a9e1" ma:taxonomyFieldName="EITopic1" ma:displayName="EITopic" ma:default="" ma:fieldId="{4d7281ab-5533-4953-8e02-42a0ee89a9e1}" ma:taxonomyMulti="true" ma:sspId="0af2f461-2480-4a31-ac78-b054563ee389" ma:termSetId="e2436a82-f458-4e28-a4e0-fa06e0b95176" ma:anchorId="00000000-0000-0000-0000-000000000000" ma:open="false" ma:isKeyword="false">
      <xsd:complexType>
        <xsd:sequence>
          <xsd:element ref="pc:Terms" minOccurs="0" maxOccurs="1"/>
        </xsd:sequence>
      </xsd:complexType>
    </xsd:element>
    <xsd:element name="i64256cf79b641ea809ba8b9a8069568" ma:index="31" nillable="true" ma:taxonomy="true" ma:internalName="i64256cf79b641ea809ba8b9a8069568" ma:taxonomyFieldName="EIRegion1" ma:displayName="EIRegion" ma:default="" ma:fieldId="{264256cf-79b6-41ea-809b-a8b9a8069568}" ma:taxonomyMulti="true" ma:sspId="0af2f461-2480-4a31-ac78-b054563ee389" ma:termSetId="126f87e2-8982-4d73-8d0c-1d6ec05017e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customXsn xmlns="http://schemas.microsoft.com/office/2006/metadata/customXsn">
  <xsnLocation>http://portal/_cts/EIDocument/8b5470c660bc9b5ccustomXsn.xsn</xsnLocation>
  <cached>True</cached>
  <openByDefault>True</openByDefault>
  <xsnScope>http://portal</xsnScope>
</customXs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EIUnit xmlns="db13979b-e751-4565-a77b-71e7edb4f069"/>
    <l360261a294540c48d9b0fdee2fb1d22 xmlns="db13979b-e751-4565-a77b-71e7edb4f069">
      <Terms xmlns="http://schemas.microsoft.com/office/infopath/2007/PartnerControls"/>
    </l360261a294540c48d9b0fdee2fb1d22>
    <EIRegion xmlns="db13979b-e751-4565-a77b-71e7edb4f069"/>
    <AvailableOnWebsite xmlns="db13979b-e751-4565-a77b-71e7edb4f069">true</AvailableOnWebsite>
    <EIOrgan xmlns="db13979b-e751-4565-a77b-71e7edb4f069"/>
    <EI_x0020_Event xmlns="db13979b-e751-4565-a77b-71e7edb4f069" xsi:nil="true"/>
    <kd7281ab553349538e0242a0ee89a9e1 xmlns="db13979b-e751-4565-a77b-71e7edb4f069">
      <Terms xmlns="http://schemas.microsoft.com/office/infopath/2007/PartnerControls"/>
    </kd7281ab553349538e0242a0ee89a9e1>
    <i64256cf79b641ea809ba8b9a8069568 xmlns="db13979b-e751-4565-a77b-71e7edb4f069">
      <Terms xmlns="http://schemas.microsoft.com/office/infopath/2007/PartnerControls"/>
    </i64256cf79b641ea809ba8b9a8069568>
    <EITopic xmlns="db13979b-e751-4565-a77b-71e7edb4f069"/>
    <DocumentSource xmlns="db13979b-e751-4565-a77b-71e7edb4f069" xsi:nil="true"/>
    <DocumentLanguage xmlns="db13979b-e751-4565-a77b-71e7edb4f069">English</DocumentLanguage>
    <o79ce48fd8d44e5eaac3fd0fc82a2951 xmlns="db13979b-e751-4565-a77b-71e7edb4f069">
      <Terms xmlns="http://schemas.microsoft.com/office/infopath/2007/PartnerControls"/>
    </o79ce48fd8d44e5eaac3fd0fc82a2951>
    <EITermbaseTaxHTField0 xmlns="db13979b-e751-4565-a77b-71e7edb4f069">
      <Terms xmlns="http://schemas.microsoft.com/office/infopath/2007/PartnerControls"/>
    </EITermbaseTaxHTField0>
    <TaxCatchAll xmlns="db13979b-e751-4565-a77b-71e7edb4f069"/>
    <Date xmlns="db13979b-e751-4565-a77b-71e7edb4f069" xsi:nil="true"/>
    <hd0be951f11940a08013d67eec6505c8 xmlns="db13979b-e751-4565-a77b-71e7edb4f069">
      <Terms xmlns="http://schemas.microsoft.com/office/infopath/2007/PartnerControls"/>
    </hd0be951f11940a08013d67eec6505c8>
  </documentManagement>
</p:properties>
</file>

<file path=customXml/itemProps1.xml><?xml version="1.0" encoding="utf-8"?>
<ds:datastoreItem xmlns:ds="http://schemas.openxmlformats.org/officeDocument/2006/customXml" ds:itemID="{EAFD80F6-B182-4FDF-97F6-17A91A4F309F}"/>
</file>

<file path=customXml/itemProps2.xml><?xml version="1.0" encoding="utf-8"?>
<ds:datastoreItem xmlns:ds="http://schemas.openxmlformats.org/officeDocument/2006/customXml" ds:itemID="{CC517148-C1E3-43CE-A7AF-0289D8A4876F}"/>
</file>

<file path=customXml/itemProps3.xml><?xml version="1.0" encoding="utf-8"?>
<ds:datastoreItem xmlns:ds="http://schemas.openxmlformats.org/officeDocument/2006/customXml" ds:itemID="{2AAEE892-57B8-4AC7-A061-AC4BBE33A7E3}"/>
</file>

<file path=customXml/itemProps4.xml><?xml version="1.0" encoding="utf-8"?>
<ds:datastoreItem xmlns:ds="http://schemas.openxmlformats.org/officeDocument/2006/customXml" ds:itemID="{6E7E57F7-E50E-49E0-AAC3-1F4D4484AB58}"/>
</file>

<file path=docProps/app.xml><?xml version="1.0" encoding="utf-8"?>
<Properties xmlns="http://schemas.openxmlformats.org/officeDocument/2006/extended-properties" xmlns:vt="http://schemas.openxmlformats.org/officeDocument/2006/docPropsVTypes">
  <TotalTime>2221</TotalTime>
  <Words>1544</Words>
  <Application>Microsoft Office PowerPoint</Application>
  <PresentationFormat>On-screen Show (4:3)</PresentationFormat>
  <Paragraphs>107</Paragraphs>
  <Slides>18</Slides>
  <Notes>18</Notes>
  <HiddenSlides>1</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Linking global education reforms to what’s happening in education systems nationally</vt:lpstr>
      <vt:lpstr>GLOBAL EDUCATION REFORM MOVEMENT</vt:lpstr>
      <vt:lpstr>GLOBAL EDUCATION REFORM MOVEMENT</vt:lpstr>
      <vt:lpstr>GERM</vt:lpstr>
      <vt:lpstr>GERM symptoms</vt:lpstr>
      <vt:lpstr>PowerPoint Presentation</vt:lpstr>
      <vt:lpstr>Who’s spreading the GERM?</vt:lpstr>
      <vt:lpstr>PowerPoint Presentation</vt:lpstr>
      <vt:lpstr>PowerPoint Presentation</vt:lpstr>
      <vt:lpstr>PowerPoint Presentation</vt:lpstr>
      <vt:lpstr>PowerPoint Presentation</vt:lpstr>
      <vt:lpstr>What are (some of) the effects?</vt:lpstr>
      <vt:lpstr>[One example of each: photo: teacher in India]</vt:lpstr>
      <vt:lpstr>   </vt:lpstr>
      <vt:lpstr>   </vt:lpstr>
      <vt:lpstr>   </vt:lpstr>
      <vt:lpstr>  What happens globally impacts locally   </vt:lpstr>
      <vt:lpstr>   What’s happening at home is likely also happening elsewhere and vice-versa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title] Global institutions, education reforms, national policies &amp; teachers</dc:title>
  <dc:creator>Mireille de Koning</dc:creator>
  <cp:lastModifiedBy>mireideko</cp:lastModifiedBy>
  <cp:revision>60</cp:revision>
  <cp:lastPrinted>2013-06-05T07:36:14Z</cp:lastPrinted>
  <dcterms:created xsi:type="dcterms:W3CDTF">2013-06-03T18:41:17Z</dcterms:created>
  <dcterms:modified xsi:type="dcterms:W3CDTF">2013-06-05T07:43:35Z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-1105498898</vt:i4>
  </property>
  <property fmtid="{D5CDD505-2E9C-101B-9397-08002B2CF9AE}" pid="3" name="_NewReviewCycle">
    <vt:lpwstr/>
  </property>
  <property fmtid="{D5CDD505-2E9C-101B-9397-08002B2CF9AE}" pid="4" name="_EmailSubject">
    <vt:lpwstr>presentation</vt:lpwstr>
  </property>
  <property fmtid="{D5CDD505-2E9C-101B-9397-08002B2CF9AE}" pid="5" name="_AuthorEmail">
    <vt:lpwstr>Mireille.Dekoning@ei-ie.org</vt:lpwstr>
  </property>
  <property fmtid="{D5CDD505-2E9C-101B-9397-08002B2CF9AE}" pid="6" name="_AuthorEmailDisplayName">
    <vt:lpwstr>Mireille Dekoning</vt:lpwstr>
  </property>
  <property fmtid="{D5CDD505-2E9C-101B-9397-08002B2CF9AE}" pid="7" name="ContentTypeId">
    <vt:lpwstr>0x010100AA2F8202531E2B479DC903BD7BCD5C3F00E04239BAE3CFF643A8203BF81E96DC51</vt:lpwstr>
  </property>
</Properties>
</file>