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4.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3.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40" r:id="rId1"/>
  </p:sldMasterIdLst>
  <p:notesMasterIdLst>
    <p:notesMasterId r:id="rId11"/>
  </p:notesMasterIdLst>
  <p:handoutMasterIdLst>
    <p:handoutMasterId r:id="rId12"/>
  </p:handoutMasterIdLst>
  <p:sldIdLst>
    <p:sldId id="269" r:id="rId2"/>
    <p:sldId id="325" r:id="rId3"/>
    <p:sldId id="311" r:id="rId4"/>
    <p:sldId id="312" r:id="rId5"/>
    <p:sldId id="313" r:id="rId6"/>
    <p:sldId id="314" r:id="rId7"/>
    <p:sldId id="316" r:id="rId8"/>
    <p:sldId id="317" r:id="rId9"/>
    <p:sldId id="324" r:id="rId10"/>
  </p:sldIdLst>
  <p:sldSz cx="9144000" cy="6858000" type="screen4x3"/>
  <p:notesSz cx="6797675" cy="9926638"/>
  <p:defaultTextStyle>
    <a:defPPr>
      <a:defRPr lang="en-GB"/>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FF"/>
    <a:srgbClr val="2E35B8"/>
    <a:srgbClr val="D5E8EF"/>
    <a:srgbClr val="99CCFF"/>
    <a:srgbClr val="6699FF"/>
    <a:srgbClr val="FFFF99"/>
    <a:srgbClr val="FFFFCC"/>
    <a:srgbClr val="FFFFFF"/>
    <a:srgbClr val="BAD1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73" autoAdjust="0"/>
    <p:restoredTop sz="94660"/>
  </p:normalViewPr>
  <p:slideViewPr>
    <p:cSldViewPr>
      <p:cViewPr>
        <p:scale>
          <a:sx n="66" d="100"/>
          <a:sy n="66" d="100"/>
        </p:scale>
        <p:origin x="-1378" y="-3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tableStyles" Target="tableStyles.xml"/><Relationship Id="rId20" Type="http://schemas.openxmlformats.org/officeDocument/2006/relationships/customXml" Target="../customXml/item4.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smtClean="0"/>
            </a:lvl1pPr>
          </a:lstStyle>
          <a:p>
            <a:pPr>
              <a:defRPr/>
            </a:pPr>
            <a:endParaRPr lang="en-GB" dirty="0"/>
          </a:p>
        </p:txBody>
      </p:sp>
      <p:sp>
        <p:nvSpPr>
          <p:cNvPr id="56323" name="Rectangle 3"/>
          <p:cNvSpPr>
            <a:spLocks noGrp="1" noChangeArrowheads="1"/>
          </p:cNvSpPr>
          <p:nvPr>
            <p:ph type="dt" sz="quarter"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GB" dirty="0"/>
          </a:p>
        </p:txBody>
      </p:sp>
      <p:sp>
        <p:nvSpPr>
          <p:cNvPr id="56324" name="Rectangle 4"/>
          <p:cNvSpPr>
            <a:spLocks noGrp="1" noChangeArrowheads="1"/>
          </p:cNvSpPr>
          <p:nvPr>
            <p:ph type="ftr" sz="quarter" idx="2"/>
          </p:nvPr>
        </p:nvSpPr>
        <p:spPr bwMode="auto">
          <a:xfrm>
            <a:off x="0"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smtClean="0"/>
            </a:lvl1pPr>
          </a:lstStyle>
          <a:p>
            <a:pPr>
              <a:defRPr/>
            </a:pPr>
            <a:endParaRPr lang="en-GB" dirty="0"/>
          </a:p>
        </p:txBody>
      </p:sp>
      <p:sp>
        <p:nvSpPr>
          <p:cNvPr id="56325" name="Rectangle 5"/>
          <p:cNvSpPr>
            <a:spLocks noGrp="1" noChangeArrowheads="1"/>
          </p:cNvSpPr>
          <p:nvPr>
            <p:ph type="sldNum" sz="quarter" idx="3"/>
          </p:nvPr>
        </p:nvSpPr>
        <p:spPr bwMode="auto">
          <a:xfrm>
            <a:off x="3849688"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5306C01F-7AA0-4E66-AA90-EAF37A41CB5C}" type="slidenum">
              <a:rPr lang="en-GB"/>
              <a:pPr>
                <a:defRPr/>
              </a:pPr>
              <a:t>‹#›</a:t>
            </a:fld>
            <a:endParaRPr lang="en-GB" dirty="0"/>
          </a:p>
        </p:txBody>
      </p:sp>
    </p:spTree>
    <p:extLst>
      <p:ext uri="{BB962C8B-B14F-4D97-AF65-F5344CB8AC3E}">
        <p14:creationId xmlns:p14="http://schemas.microsoft.com/office/powerpoint/2010/main" val="11151289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smtClean="0"/>
            </a:lvl1pPr>
          </a:lstStyle>
          <a:p>
            <a:pPr>
              <a:defRPr/>
            </a:pPr>
            <a:endParaRPr lang="en-GB" dirty="0"/>
          </a:p>
        </p:txBody>
      </p:sp>
      <p:sp>
        <p:nvSpPr>
          <p:cNvPr id="4099" name="Rectangle 3"/>
          <p:cNvSpPr>
            <a:spLocks noGrp="1" noChangeArrowheads="1"/>
          </p:cNvSpPr>
          <p:nvPr>
            <p:ph type="dt"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GB" dirty="0"/>
          </a:p>
        </p:txBody>
      </p:sp>
      <p:sp>
        <p:nvSpPr>
          <p:cNvPr id="15364" name="Rectangle 4"/>
          <p:cNvSpPr>
            <a:spLocks noGrp="1" noRot="1" noChangeAspect="1" noChangeArrowheads="1" noTextEdit="1"/>
          </p:cNvSpPr>
          <p:nvPr>
            <p:ph type="sldImg" idx="2"/>
          </p:nvPr>
        </p:nvSpPr>
        <p:spPr bwMode="auto">
          <a:xfrm>
            <a:off x="915988" y="744538"/>
            <a:ext cx="4965700" cy="3722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79450" y="4714875"/>
            <a:ext cx="5438775" cy="446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4102" name="Rectangle 6"/>
          <p:cNvSpPr>
            <a:spLocks noGrp="1" noChangeArrowheads="1"/>
          </p:cNvSpPr>
          <p:nvPr>
            <p:ph type="ftr" sz="quarter" idx="4"/>
          </p:nvPr>
        </p:nvSpPr>
        <p:spPr bwMode="auto">
          <a:xfrm>
            <a:off x="0"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smtClean="0"/>
            </a:lvl1pPr>
          </a:lstStyle>
          <a:p>
            <a:pPr>
              <a:defRPr/>
            </a:pPr>
            <a:endParaRPr lang="en-GB" dirty="0"/>
          </a:p>
        </p:txBody>
      </p:sp>
      <p:sp>
        <p:nvSpPr>
          <p:cNvPr id="4103" name="Rectangle 7"/>
          <p:cNvSpPr>
            <a:spLocks noGrp="1" noChangeArrowheads="1"/>
          </p:cNvSpPr>
          <p:nvPr>
            <p:ph type="sldNum" sz="quarter" idx="5"/>
          </p:nvPr>
        </p:nvSpPr>
        <p:spPr bwMode="auto">
          <a:xfrm>
            <a:off x="3849688"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F07C8D88-42EE-4C21-A9EC-CF0FAFC01051}" type="slidenum">
              <a:rPr lang="en-GB"/>
              <a:pPr>
                <a:defRPr/>
              </a:pPr>
              <a:t>‹#›</a:t>
            </a:fld>
            <a:endParaRPr lang="en-GB" dirty="0"/>
          </a:p>
        </p:txBody>
      </p:sp>
    </p:spTree>
    <p:extLst>
      <p:ext uri="{BB962C8B-B14F-4D97-AF65-F5344CB8AC3E}">
        <p14:creationId xmlns:p14="http://schemas.microsoft.com/office/powerpoint/2010/main" val="199291666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a:defRPr/>
            </a:pPr>
            <a:endParaRPr lang="en-GB"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GB"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7EE058C6-6AD7-4356-9F82-FFEE1C26E434}" type="slidenum">
              <a:rPr lang="en-GB" smtClean="0"/>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GB" dirty="0"/>
          </a:p>
        </p:txBody>
      </p:sp>
      <p:sp>
        <p:nvSpPr>
          <p:cNvPr id="5" name="Footer Placeholder 4"/>
          <p:cNvSpPr>
            <a:spLocks noGrp="1"/>
          </p:cNvSpPr>
          <p:nvPr>
            <p:ph type="ftr" sz="quarter" idx="11"/>
          </p:nvPr>
        </p:nvSpPr>
        <p:spPr/>
        <p:txBody>
          <a:bodyPr/>
          <a:lstStyle>
            <a:extLst/>
          </a:lstStyle>
          <a:p>
            <a:endParaRPr lang="en-GB" dirty="0"/>
          </a:p>
        </p:txBody>
      </p:sp>
      <p:sp>
        <p:nvSpPr>
          <p:cNvPr id="6" name="Slide Number Placeholder 5"/>
          <p:cNvSpPr>
            <a:spLocks noGrp="1"/>
          </p:cNvSpPr>
          <p:nvPr>
            <p:ph type="sldNum" sz="quarter" idx="12"/>
          </p:nvPr>
        </p:nvSpPr>
        <p:spPr/>
        <p:txBody>
          <a:bodyPr/>
          <a:lstStyle>
            <a:extLst/>
          </a:lstStyle>
          <a:p>
            <a:fld id="{7EE058C6-6AD7-4356-9F82-FFEE1C26E434}" type="slidenum">
              <a:rPr lang="en-GB" smtClean="0"/>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GB" dirty="0"/>
          </a:p>
        </p:txBody>
      </p:sp>
      <p:sp>
        <p:nvSpPr>
          <p:cNvPr id="5" name="Footer Placeholder 4"/>
          <p:cNvSpPr>
            <a:spLocks noGrp="1"/>
          </p:cNvSpPr>
          <p:nvPr>
            <p:ph type="ftr" sz="quarter" idx="11"/>
          </p:nvPr>
        </p:nvSpPr>
        <p:spPr/>
        <p:txBody>
          <a:bodyPr/>
          <a:lstStyle>
            <a:extLst/>
          </a:lstStyle>
          <a:p>
            <a:endParaRPr lang="en-GB" dirty="0"/>
          </a:p>
        </p:txBody>
      </p:sp>
      <p:sp>
        <p:nvSpPr>
          <p:cNvPr id="6" name="Slide Number Placeholder 5"/>
          <p:cNvSpPr>
            <a:spLocks noGrp="1"/>
          </p:cNvSpPr>
          <p:nvPr>
            <p:ph type="sldNum" sz="quarter" idx="12"/>
          </p:nvPr>
        </p:nvSpPr>
        <p:spPr/>
        <p:txBody>
          <a:bodyPr/>
          <a:lstStyle>
            <a:extLst/>
          </a:lstStyle>
          <a:p>
            <a:fld id="{7EE058C6-6AD7-4356-9F82-FFEE1C26E434}" type="slidenum">
              <a:rPr lang="en-GB" smtClean="0"/>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GB" dirty="0"/>
          </a:p>
        </p:txBody>
      </p:sp>
      <p:sp>
        <p:nvSpPr>
          <p:cNvPr id="5" name="Footer Placeholder 4"/>
          <p:cNvSpPr>
            <a:spLocks noGrp="1"/>
          </p:cNvSpPr>
          <p:nvPr>
            <p:ph type="ftr" sz="quarter" idx="11"/>
          </p:nvPr>
        </p:nvSpPr>
        <p:spPr/>
        <p:txBody>
          <a:bodyPr/>
          <a:lstStyle>
            <a:extLst/>
          </a:lstStyle>
          <a:p>
            <a:endParaRPr lang="en-GB" dirty="0"/>
          </a:p>
        </p:txBody>
      </p:sp>
      <p:sp>
        <p:nvSpPr>
          <p:cNvPr id="6" name="Slide Number Placeholder 5"/>
          <p:cNvSpPr>
            <a:spLocks noGrp="1"/>
          </p:cNvSpPr>
          <p:nvPr>
            <p:ph type="sldNum" sz="quarter" idx="12"/>
          </p:nvPr>
        </p:nvSpPr>
        <p:spPr/>
        <p:txBody>
          <a:bodyPr/>
          <a:lstStyle>
            <a:extLst/>
          </a:lstStyle>
          <a:p>
            <a:fld id="{7EE058C6-6AD7-4356-9F82-FFEE1C26E434}" type="slidenum">
              <a:rPr lang="en-GB" smtClean="0"/>
              <a:t>‹#›</a:t>
            </a:fld>
            <a:endParaRPr lang="en-GB"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endParaRPr lang="en-GB" dirty="0"/>
          </a:p>
        </p:txBody>
      </p:sp>
      <p:sp>
        <p:nvSpPr>
          <p:cNvPr id="5" name="Footer Placeholder 4"/>
          <p:cNvSpPr>
            <a:spLocks noGrp="1"/>
          </p:cNvSpPr>
          <p:nvPr>
            <p:ph type="ftr" sz="quarter" idx="11"/>
          </p:nvPr>
        </p:nvSpPr>
        <p:spPr/>
        <p:txBody>
          <a:bodyPr/>
          <a:lstStyle>
            <a:extLst/>
          </a:lstStyle>
          <a:p>
            <a:endParaRPr lang="en-GB" dirty="0"/>
          </a:p>
        </p:txBody>
      </p:sp>
      <p:sp>
        <p:nvSpPr>
          <p:cNvPr id="6" name="Slide Number Placeholder 5"/>
          <p:cNvSpPr>
            <a:spLocks noGrp="1"/>
          </p:cNvSpPr>
          <p:nvPr>
            <p:ph type="sldNum" sz="quarter" idx="12"/>
          </p:nvPr>
        </p:nvSpPr>
        <p:spPr/>
        <p:txBody>
          <a:bodyPr/>
          <a:lstStyle>
            <a:extLst/>
          </a:lstStyle>
          <a:p>
            <a:fld id="{7EE058C6-6AD7-4356-9F82-FFEE1C26E434}" type="slidenum">
              <a:rPr lang="en-GB" smtClean="0"/>
              <a:t>‹#›</a:t>
            </a:fld>
            <a:endParaRPr lang="en-GB"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endParaRPr lang="en-GB" dirty="0"/>
          </a:p>
        </p:txBody>
      </p:sp>
      <p:sp>
        <p:nvSpPr>
          <p:cNvPr id="6" name="Footer Placeholder 5"/>
          <p:cNvSpPr>
            <a:spLocks noGrp="1"/>
          </p:cNvSpPr>
          <p:nvPr>
            <p:ph type="ftr" sz="quarter" idx="11"/>
          </p:nvPr>
        </p:nvSpPr>
        <p:spPr/>
        <p:txBody>
          <a:bodyPr/>
          <a:lstStyle>
            <a:extLst/>
          </a:lstStyle>
          <a:p>
            <a:endParaRPr lang="en-GB" dirty="0"/>
          </a:p>
        </p:txBody>
      </p:sp>
      <p:sp>
        <p:nvSpPr>
          <p:cNvPr id="7" name="Slide Number Placeholder 6"/>
          <p:cNvSpPr>
            <a:spLocks noGrp="1"/>
          </p:cNvSpPr>
          <p:nvPr>
            <p:ph type="sldNum" sz="quarter" idx="12"/>
          </p:nvPr>
        </p:nvSpPr>
        <p:spPr/>
        <p:txBody>
          <a:bodyPr/>
          <a:lstStyle>
            <a:extLst/>
          </a:lstStyle>
          <a:p>
            <a:fld id="{7EE058C6-6AD7-4356-9F82-FFEE1C26E434}" type="slidenum">
              <a:rPr lang="en-GB" smtClean="0"/>
              <a:t>‹#›</a:t>
            </a:fld>
            <a:endParaRPr lang="en-GB"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endParaRPr lang="en-GB" dirty="0"/>
          </a:p>
        </p:txBody>
      </p:sp>
      <p:sp>
        <p:nvSpPr>
          <p:cNvPr id="8" name="Footer Placeholder 7"/>
          <p:cNvSpPr>
            <a:spLocks noGrp="1"/>
          </p:cNvSpPr>
          <p:nvPr>
            <p:ph type="ftr" sz="quarter" idx="11"/>
          </p:nvPr>
        </p:nvSpPr>
        <p:spPr/>
        <p:txBody>
          <a:bodyPr/>
          <a:lstStyle>
            <a:extLst/>
          </a:lstStyle>
          <a:p>
            <a:endParaRPr lang="en-GB" dirty="0"/>
          </a:p>
        </p:txBody>
      </p:sp>
      <p:sp>
        <p:nvSpPr>
          <p:cNvPr id="9" name="Slide Number Placeholder 8"/>
          <p:cNvSpPr>
            <a:spLocks noGrp="1"/>
          </p:cNvSpPr>
          <p:nvPr>
            <p:ph type="sldNum" sz="quarter" idx="12"/>
          </p:nvPr>
        </p:nvSpPr>
        <p:spPr/>
        <p:txBody>
          <a:bodyPr/>
          <a:lstStyle>
            <a:extLst/>
          </a:lstStyle>
          <a:p>
            <a:fld id="{7EE058C6-6AD7-4356-9F82-FFEE1C26E434}" type="slidenum">
              <a:rPr lang="en-GB" smtClean="0"/>
              <a:t>‹#›</a:t>
            </a:fld>
            <a:endParaRPr lang="en-GB"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pPr>
              <a:defRPr/>
            </a:pPr>
            <a:endParaRPr lang="en-GB" dirty="0"/>
          </a:p>
        </p:txBody>
      </p:sp>
      <p:sp>
        <p:nvSpPr>
          <p:cNvPr id="4" name="Footer Placeholder 3"/>
          <p:cNvSpPr>
            <a:spLocks noGrp="1"/>
          </p:cNvSpPr>
          <p:nvPr>
            <p:ph type="ftr" sz="quarter" idx="11"/>
          </p:nvPr>
        </p:nvSpPr>
        <p:spPr/>
        <p:txBody>
          <a:bodyPr/>
          <a:lstStyle>
            <a:extLst/>
          </a:lstStyle>
          <a:p>
            <a:endParaRPr lang="en-GB" dirty="0"/>
          </a:p>
        </p:txBody>
      </p:sp>
      <p:sp>
        <p:nvSpPr>
          <p:cNvPr id="5" name="Slide Number Placeholder 4"/>
          <p:cNvSpPr>
            <a:spLocks noGrp="1"/>
          </p:cNvSpPr>
          <p:nvPr>
            <p:ph type="sldNum" sz="quarter" idx="12"/>
          </p:nvPr>
        </p:nvSpPr>
        <p:spPr/>
        <p:txBody>
          <a:bodyPr/>
          <a:lstStyle>
            <a:extLst/>
          </a:lstStyle>
          <a:p>
            <a:fld id="{7EE058C6-6AD7-4356-9F82-FFEE1C26E434}" type="slidenum">
              <a:rPr lang="en-GB" smtClean="0"/>
              <a:t>‹#›</a:t>
            </a:fld>
            <a:endParaRPr lang="en-GB"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a:defRPr/>
            </a:pPr>
            <a:endParaRPr lang="en-GB" dirty="0"/>
          </a:p>
        </p:txBody>
      </p:sp>
      <p:sp>
        <p:nvSpPr>
          <p:cNvPr id="3" name="Footer Placeholder 2"/>
          <p:cNvSpPr>
            <a:spLocks noGrp="1"/>
          </p:cNvSpPr>
          <p:nvPr>
            <p:ph type="ftr" sz="quarter" idx="11"/>
          </p:nvPr>
        </p:nvSpPr>
        <p:spPr/>
        <p:txBody>
          <a:bodyPr/>
          <a:lstStyle>
            <a:extLst/>
          </a:lstStyle>
          <a:p>
            <a:endParaRPr lang="en-GB" dirty="0"/>
          </a:p>
        </p:txBody>
      </p:sp>
      <p:sp>
        <p:nvSpPr>
          <p:cNvPr id="4" name="Slide Number Placeholder 3"/>
          <p:cNvSpPr>
            <a:spLocks noGrp="1"/>
          </p:cNvSpPr>
          <p:nvPr>
            <p:ph type="sldNum" sz="quarter" idx="12"/>
          </p:nvPr>
        </p:nvSpPr>
        <p:spPr/>
        <p:txBody>
          <a:bodyPr/>
          <a:lstStyle>
            <a:extLst/>
          </a:lstStyle>
          <a:p>
            <a:fld id="{7EE058C6-6AD7-4356-9F82-FFEE1C26E434}" type="slidenum">
              <a:rPr lang="en-GB" smtClean="0"/>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pPr>
              <a:defRPr/>
            </a:pPr>
            <a:endParaRPr lang="en-GB" dirty="0"/>
          </a:p>
        </p:txBody>
      </p:sp>
      <p:sp>
        <p:nvSpPr>
          <p:cNvPr id="6" name="Footer Placeholder 5"/>
          <p:cNvSpPr>
            <a:spLocks noGrp="1"/>
          </p:cNvSpPr>
          <p:nvPr>
            <p:ph type="ftr" sz="quarter" idx="11"/>
          </p:nvPr>
        </p:nvSpPr>
        <p:spPr/>
        <p:txBody>
          <a:bodyPr/>
          <a:lstStyle>
            <a:extLst/>
          </a:lstStyle>
          <a:p>
            <a:endParaRPr lang="en-GB" dirty="0"/>
          </a:p>
        </p:txBody>
      </p:sp>
      <p:sp>
        <p:nvSpPr>
          <p:cNvPr id="7" name="Slide Number Placeholder 6"/>
          <p:cNvSpPr>
            <a:spLocks noGrp="1"/>
          </p:cNvSpPr>
          <p:nvPr>
            <p:ph type="sldNum" sz="quarter" idx="12"/>
          </p:nvPr>
        </p:nvSpPr>
        <p:spPr/>
        <p:txBody>
          <a:bodyPr/>
          <a:lstStyle>
            <a:extLst/>
          </a:lstStyle>
          <a:p>
            <a:fld id="{7EE058C6-6AD7-4356-9F82-FFEE1C26E434}" type="slidenum">
              <a:rPr lang="en-GB" smtClean="0"/>
              <a:t>‹#›</a:t>
            </a:fld>
            <a:endParaRPr lang="en-GB"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a:defRPr/>
            </a:pPr>
            <a:endParaRPr lang="en-GB"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GB"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7EE058C6-6AD7-4356-9F82-FFEE1C26E434}" type="slidenum">
              <a:rPr lang="en-GB" smtClean="0"/>
              <a:t>‹#›</a:t>
            </a:fld>
            <a:endParaRPr lang="en-GB"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defRPr/>
            </a:pPr>
            <a:endParaRPr lang="en-GB"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GB"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EE058C6-6AD7-4356-9F82-FFEE1C26E434}" type="slidenum">
              <a:rPr lang="en-GB" smtClean="0"/>
              <a:t>‹#›</a:t>
            </a:fld>
            <a:endParaRPr lang="en-GB"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7"/>
          <p:cNvSpPr>
            <a:spLocks noChangeArrowheads="1"/>
          </p:cNvSpPr>
          <p:nvPr/>
        </p:nvSpPr>
        <p:spPr bwMode="auto">
          <a:xfrm>
            <a:off x="818912" y="1573483"/>
            <a:ext cx="7634288" cy="2431435"/>
          </a:xfrm>
          <a:prstGeom prst="rect">
            <a:avLst/>
          </a:prstGeom>
          <a:noFill/>
          <a:ln w="50800" cap="rnd" cmpd="tri">
            <a:solidFill>
              <a:schemeClr val="bg2">
                <a:lumMod val="50000"/>
                <a:alpha val="99000"/>
              </a:schemeClr>
            </a:solidFill>
            <a:round/>
            <a:headEnd/>
            <a:tailEnd/>
          </a:ln>
          <a:extLst>
            <a:ext uri="{909E8E84-426E-40DD-AFC4-6F175D3DCCD1}">
              <a14:hiddenFill xmlns:a14="http://schemas.microsoft.com/office/drawing/2010/main">
                <a:solidFill>
                  <a:srgbClr val="FFFFFF"/>
                </a:solidFill>
              </a14:hiddenFill>
            </a:ext>
          </a:extLst>
        </p:spPr>
        <p:txBody>
          <a:bodyPr>
            <a:spAutoFit/>
          </a:bodyPr>
          <a:lstStyle/>
          <a:p>
            <a:endParaRPr lang="en-GB" dirty="0"/>
          </a:p>
          <a:p>
            <a:endParaRPr lang="en-GB" sz="2000" dirty="0" smtClean="0">
              <a:latin typeface="Arial Black" pitchFamily="34" charset="0"/>
            </a:endParaRPr>
          </a:p>
          <a:p>
            <a:r>
              <a:rPr lang="en-GB" sz="3600" b="1" dirty="0" smtClean="0">
                <a:latin typeface="Arial Black" pitchFamily="34" charset="0"/>
              </a:rPr>
              <a:t>World Teachers’ Day</a:t>
            </a:r>
          </a:p>
          <a:p>
            <a:endParaRPr lang="en-GB" b="1" dirty="0" smtClean="0">
              <a:latin typeface="Arial Black" pitchFamily="34" charset="0"/>
            </a:endParaRPr>
          </a:p>
          <a:p>
            <a:r>
              <a:rPr lang="en-GB" sz="2400" dirty="0" smtClean="0">
                <a:latin typeface="Arial Black" pitchFamily="34" charset="0"/>
              </a:rPr>
              <a:t>‘Success without Magic’</a:t>
            </a:r>
            <a:endParaRPr lang="en-GB" sz="2400" dirty="0">
              <a:latin typeface="Arial Black" pitchFamily="34" charset="0"/>
            </a:endParaRPr>
          </a:p>
          <a:p>
            <a:endParaRPr lang="en-GB" dirty="0" smtClean="0"/>
          </a:p>
          <a:p>
            <a:endParaRPr lang="en-GB" dirty="0"/>
          </a:p>
        </p:txBody>
      </p:sp>
      <p:sp>
        <p:nvSpPr>
          <p:cNvPr id="2053" name="Rectangle 10"/>
          <p:cNvSpPr>
            <a:spLocks noChangeArrowheads="1"/>
          </p:cNvSpPr>
          <p:nvPr/>
        </p:nvSpPr>
        <p:spPr bwMode="auto">
          <a:xfrm>
            <a:off x="818912" y="4578681"/>
            <a:ext cx="7634288" cy="1368152"/>
          </a:xfrm>
          <a:prstGeom prst="rect">
            <a:avLst/>
          </a:prstGeom>
          <a:noFill/>
          <a:ln w="12700">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endParaRPr lang="en-GB" sz="700" dirty="0">
              <a:latin typeface="Arial Black" pitchFamily="34" charset="0"/>
            </a:endParaRPr>
          </a:p>
          <a:p>
            <a:pPr>
              <a:spcAft>
                <a:spcPts val="1000"/>
              </a:spcAft>
            </a:pPr>
            <a:r>
              <a:rPr lang="en-GB" b="1" dirty="0"/>
              <a:t>John </a:t>
            </a:r>
            <a:r>
              <a:rPr lang="en-GB" b="1" dirty="0" smtClean="0"/>
              <a:t>Bangs </a:t>
            </a:r>
          </a:p>
          <a:p>
            <a:pPr algn="l"/>
            <a:r>
              <a:rPr lang="en-GB" sz="1600" dirty="0" smtClean="0"/>
              <a:t>                    </a:t>
            </a:r>
            <a:r>
              <a:rPr lang="en-GB" sz="1600" dirty="0" smtClean="0"/>
              <a:t>          Senior Consultant  –  </a:t>
            </a:r>
            <a:r>
              <a:rPr lang="en-GB" sz="1600" dirty="0" smtClean="0"/>
              <a:t>Education International</a:t>
            </a:r>
          </a:p>
          <a:p>
            <a:pPr algn="l">
              <a:tabLst>
                <a:tab pos="3497263" algn="l"/>
              </a:tabLst>
            </a:pPr>
            <a:r>
              <a:rPr lang="en-GB" sz="1600" dirty="0" smtClean="0"/>
              <a:t>                     </a:t>
            </a:r>
            <a:endParaRPr lang="en-GB" sz="1600" dirty="0">
              <a:latin typeface="Arial" pitchFamily="34" charset="0"/>
              <a:cs typeface="Arial" pitchFamily="34" charset="0"/>
            </a:endParaRPr>
          </a:p>
        </p:txBody>
      </p:sp>
      <p:sp>
        <p:nvSpPr>
          <p:cNvPr id="3" name="Rectangle 2"/>
          <p:cNvSpPr/>
          <p:nvPr/>
        </p:nvSpPr>
        <p:spPr>
          <a:xfrm>
            <a:off x="2418181" y="501931"/>
            <a:ext cx="4251100" cy="523220"/>
          </a:xfrm>
          <a:prstGeom prst="rect">
            <a:avLst/>
          </a:prstGeom>
        </p:spPr>
        <p:txBody>
          <a:bodyPr wrap="none">
            <a:spAutoFit/>
          </a:bodyPr>
          <a:lstStyle/>
          <a:p>
            <a:pPr lvl="0"/>
            <a:r>
              <a:rPr lang="en-GB" sz="2800" dirty="0">
                <a:solidFill>
                  <a:prstClr val="black"/>
                </a:solidFill>
                <a:latin typeface="Arial Black" pitchFamily="34" charset="0"/>
              </a:rPr>
              <a:t>UNESCO Conference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27584" y="2132856"/>
            <a:ext cx="7272808" cy="3168352"/>
          </a:xfrm>
        </p:spPr>
        <p:txBody>
          <a:bodyPr>
            <a:normAutofit/>
          </a:bodyPr>
          <a:lstStyle/>
          <a:p>
            <a:pPr marL="0" marR="0" indent="0" algn="just">
              <a:spcBef>
                <a:spcPts val="0"/>
              </a:spcBef>
              <a:buNone/>
            </a:pPr>
            <a:r>
              <a:rPr lang="en-GB" sz="2600" dirty="0" smtClean="0">
                <a:latin typeface="Calibri"/>
                <a:ea typeface="Calibri"/>
                <a:cs typeface="Times New Roman"/>
              </a:rPr>
              <a:t>“</a:t>
            </a:r>
            <a:r>
              <a:rPr lang="en-GB" sz="2600" i="1" dirty="0" smtClean="0">
                <a:latin typeface="Calibri"/>
                <a:ea typeface="Calibri"/>
                <a:cs typeface="Times New Roman"/>
              </a:rPr>
              <a:t>Primary </a:t>
            </a:r>
            <a:r>
              <a:rPr lang="en-GB" sz="2600" i="1" dirty="0">
                <a:latin typeface="Calibri"/>
                <a:ea typeface="Calibri"/>
                <a:cs typeface="Times New Roman"/>
              </a:rPr>
              <a:t>schools provide unfailingly positive and dynamic settings for children’s development and learning, and were highly valued by children, parents and the wider community. This is worthy not so much of note as of celebration</a:t>
            </a:r>
            <a:r>
              <a:rPr lang="en-GB" sz="2600" i="1" dirty="0" smtClean="0">
                <a:latin typeface="Calibri"/>
                <a:ea typeface="Calibri"/>
                <a:cs typeface="Times New Roman"/>
              </a:rPr>
              <a:t>.”</a:t>
            </a:r>
          </a:p>
          <a:p>
            <a:pPr marL="0" marR="0" indent="0" algn="r">
              <a:lnSpc>
                <a:spcPct val="115000"/>
              </a:lnSpc>
              <a:spcBef>
                <a:spcPts val="0"/>
              </a:spcBef>
              <a:spcAft>
                <a:spcPts val="1000"/>
              </a:spcAft>
              <a:buNone/>
            </a:pPr>
            <a:endParaRPr lang="en-GB" sz="1800" i="1" dirty="0" smtClean="0">
              <a:latin typeface="Calibri"/>
              <a:ea typeface="Calibri"/>
              <a:cs typeface="Times New Roman"/>
            </a:endParaRPr>
          </a:p>
          <a:p>
            <a:pPr marL="0" marR="0" indent="0" algn="r">
              <a:lnSpc>
                <a:spcPct val="115000"/>
              </a:lnSpc>
              <a:spcBef>
                <a:spcPts val="0"/>
              </a:spcBef>
              <a:spcAft>
                <a:spcPts val="1000"/>
              </a:spcAft>
              <a:buNone/>
            </a:pPr>
            <a:r>
              <a:rPr lang="en-GB" sz="2000" i="1" dirty="0" smtClean="0">
                <a:latin typeface="Calibri"/>
                <a:ea typeface="Calibri"/>
                <a:cs typeface="Times New Roman"/>
              </a:rPr>
              <a:t> </a:t>
            </a:r>
            <a:r>
              <a:rPr lang="en-GB" sz="2000" dirty="0" smtClean="0">
                <a:latin typeface="Arial" pitchFamily="34" charset="0"/>
                <a:cs typeface="Arial" pitchFamily="34" charset="0"/>
              </a:rPr>
              <a:t>(Cambridge </a:t>
            </a:r>
            <a:r>
              <a:rPr lang="en-GB" sz="2000" dirty="0">
                <a:latin typeface="Arial" pitchFamily="34" charset="0"/>
                <a:cs typeface="Arial" pitchFamily="34" charset="0"/>
              </a:rPr>
              <a:t>Primary </a:t>
            </a:r>
            <a:r>
              <a:rPr lang="en-GB" sz="2000" dirty="0" smtClean="0">
                <a:latin typeface="Arial" pitchFamily="34" charset="0"/>
                <a:cs typeface="Arial" pitchFamily="34" charset="0"/>
              </a:rPr>
              <a:t>Review, 2008)</a:t>
            </a:r>
            <a:endParaRPr lang="en-GB" sz="2000" dirty="0">
              <a:latin typeface="Arial" pitchFamily="34" charset="0"/>
              <a:cs typeface="Arial" pitchFamily="34" charset="0"/>
            </a:endParaRPr>
          </a:p>
          <a:p>
            <a:endParaRPr lang="en-GB" sz="6000" dirty="0"/>
          </a:p>
        </p:txBody>
      </p:sp>
      <p:sp>
        <p:nvSpPr>
          <p:cNvPr id="3" name="Title 2"/>
          <p:cNvSpPr>
            <a:spLocks noGrp="1"/>
          </p:cNvSpPr>
          <p:nvPr>
            <p:ph type="title"/>
          </p:nvPr>
        </p:nvSpPr>
        <p:spPr>
          <a:xfrm>
            <a:off x="394476" y="548680"/>
            <a:ext cx="8208912" cy="936104"/>
          </a:xfrm>
        </p:spPr>
        <p:txBody>
          <a:bodyPr anchor="ctr" anchorCtr="0">
            <a:normAutofit fontScale="90000"/>
          </a:bodyPr>
          <a:lstStyle/>
          <a:p>
            <a:r>
              <a:rPr lang="en-GB" sz="2800" b="0" dirty="0" smtClean="0">
                <a:effectLst/>
              </a:rPr>
              <a:t/>
            </a:r>
            <a:br>
              <a:rPr lang="en-GB" sz="2800" b="0" dirty="0" smtClean="0">
                <a:effectLst/>
              </a:rPr>
            </a:br>
            <a:r>
              <a:rPr lang="en-GB" sz="2700" b="0" dirty="0" smtClean="0">
                <a:effectLst/>
              </a:rPr>
              <a:t>We know schools are optimistic communities</a:t>
            </a:r>
            <a:r>
              <a:rPr lang="en-GB" sz="3200" dirty="0" smtClean="0"/>
              <a:t/>
            </a:r>
            <a:br>
              <a:rPr lang="en-GB" sz="3200" dirty="0" smtClean="0"/>
            </a:br>
            <a:endParaRPr lang="en-GB" sz="3200" dirty="0"/>
          </a:p>
        </p:txBody>
      </p:sp>
      <p:sp>
        <p:nvSpPr>
          <p:cNvPr id="6" name="Rectangle 16"/>
          <p:cNvSpPr>
            <a:spLocks noChangeArrowheads="1"/>
          </p:cNvSpPr>
          <p:nvPr/>
        </p:nvSpPr>
        <p:spPr bwMode="auto">
          <a:xfrm>
            <a:off x="8316913" y="6165850"/>
            <a:ext cx="288925" cy="288925"/>
          </a:xfrm>
          <a:prstGeom prst="rect">
            <a:avLst/>
          </a:prstGeom>
          <a:noFill/>
          <a:ln w="12700">
            <a:solidFill>
              <a:srgbClr val="336699"/>
            </a:solidFill>
            <a:miter lim="800000"/>
            <a:headEnd/>
            <a:tailEnd/>
          </a:ln>
          <a:effectLst/>
          <a:extLst>
            <a:ext uri="{909E8E84-426E-40DD-AFC4-6F175D3DCCD1}">
              <a14:hiddenFill xmlns:a14="http://schemas.microsoft.com/office/drawing/2010/main">
                <a:solidFill>
                  <a:srgbClr val="D5E8E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r>
              <a:rPr lang="en-GB" sz="1200" b="1" dirty="0" smtClean="0">
                <a:solidFill>
                  <a:prstClr val="black"/>
                </a:solidFill>
                <a:latin typeface="Calibri" pitchFamily="34" charset="0"/>
              </a:rPr>
              <a:t>1</a:t>
            </a:r>
            <a:endParaRPr lang="en-GB" sz="1200" b="1" dirty="0">
              <a:solidFill>
                <a:prstClr val="black"/>
              </a:solidFill>
              <a:latin typeface="Calibri" pitchFamily="34" charset="0"/>
            </a:endParaRPr>
          </a:p>
        </p:txBody>
      </p:sp>
    </p:spTree>
    <p:extLst>
      <p:ext uri="{BB962C8B-B14F-4D97-AF65-F5344CB8AC3E}">
        <p14:creationId xmlns:p14="http://schemas.microsoft.com/office/powerpoint/2010/main" val="6668079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70041" y="1623457"/>
            <a:ext cx="7632848" cy="4825528"/>
          </a:xfrm>
        </p:spPr>
        <p:txBody>
          <a:bodyPr>
            <a:normAutofit fontScale="62500" lnSpcReduction="20000"/>
          </a:bodyPr>
          <a:lstStyle/>
          <a:p>
            <a:pPr marL="0" marR="0" indent="0" algn="just">
              <a:lnSpc>
                <a:spcPct val="120000"/>
              </a:lnSpc>
              <a:spcBef>
                <a:spcPts val="0"/>
              </a:spcBef>
              <a:spcAft>
                <a:spcPts val="600"/>
              </a:spcAft>
              <a:buNone/>
            </a:pPr>
            <a:r>
              <a:rPr lang="en-GB" dirty="0" smtClean="0">
                <a:latin typeface="Arial"/>
                <a:ea typeface="Calibri"/>
                <a:cs typeface="Times New Roman"/>
              </a:rPr>
              <a:t>“</a:t>
            </a:r>
            <a:r>
              <a:rPr lang="en-GB" i="1" dirty="0" smtClean="0">
                <a:latin typeface="Arial"/>
                <a:ea typeface="Calibri"/>
                <a:cs typeface="Times New Roman"/>
              </a:rPr>
              <a:t>My </a:t>
            </a:r>
            <a:r>
              <a:rPr lang="en-GB" i="1" dirty="0">
                <a:latin typeface="Arial"/>
                <a:ea typeface="Calibri"/>
                <a:cs typeface="Times New Roman"/>
              </a:rPr>
              <a:t>self-confidence and belief in making a positive difference will be enhanced by feeling that my opinion is valued. </a:t>
            </a:r>
            <a:r>
              <a:rPr lang="en-GB" i="1" dirty="0" smtClean="0">
                <a:latin typeface="Arial"/>
                <a:ea typeface="Calibri"/>
                <a:cs typeface="Times New Roman"/>
              </a:rPr>
              <a:t> Teachers </a:t>
            </a:r>
            <a:r>
              <a:rPr lang="en-GB" i="1" dirty="0">
                <a:latin typeface="Arial"/>
                <a:ea typeface="Calibri"/>
                <a:cs typeface="Times New Roman"/>
              </a:rPr>
              <a:t>are in close contact with pupils in everyday practice and thus have an immediate understanding of issues affecting the learning and well-being of pupils. </a:t>
            </a:r>
            <a:r>
              <a:rPr lang="en-GB" i="1" dirty="0" smtClean="0">
                <a:latin typeface="Arial"/>
                <a:ea typeface="Calibri"/>
                <a:cs typeface="Times New Roman"/>
              </a:rPr>
              <a:t> Acknowledgement </a:t>
            </a:r>
            <a:r>
              <a:rPr lang="en-GB" i="1" dirty="0">
                <a:latin typeface="Arial"/>
                <a:ea typeface="Calibri"/>
                <a:cs typeface="Times New Roman"/>
              </a:rPr>
              <a:t>of this and consultation with teaching staff will empower </a:t>
            </a:r>
            <a:r>
              <a:rPr lang="en-GB" i="1" dirty="0" smtClean="0">
                <a:latin typeface="Arial"/>
                <a:ea typeface="Calibri"/>
                <a:cs typeface="Times New Roman"/>
              </a:rPr>
              <a:t>a </a:t>
            </a:r>
            <a:r>
              <a:rPr lang="en-GB" i="1" dirty="0">
                <a:latin typeface="Arial"/>
                <a:ea typeface="Calibri"/>
                <a:cs typeface="Times New Roman"/>
              </a:rPr>
              <a:t>workforce with the confidence to drive development</a:t>
            </a:r>
            <a:r>
              <a:rPr lang="en-GB" i="1" dirty="0" smtClean="0">
                <a:latin typeface="Arial"/>
                <a:ea typeface="Calibri"/>
                <a:cs typeface="Times New Roman"/>
              </a:rPr>
              <a:t>.”</a:t>
            </a:r>
          </a:p>
          <a:p>
            <a:pPr marL="0" marR="0" indent="0" algn="just">
              <a:lnSpc>
                <a:spcPct val="120000"/>
              </a:lnSpc>
              <a:spcBef>
                <a:spcPts val="0"/>
              </a:spcBef>
              <a:buNone/>
            </a:pPr>
            <a:endParaRPr lang="en-GB" sz="500" i="1" dirty="0" smtClean="0">
              <a:latin typeface="Arial"/>
              <a:ea typeface="Calibri"/>
              <a:cs typeface="Times New Roman"/>
            </a:endParaRPr>
          </a:p>
          <a:p>
            <a:pPr marL="0" marR="0" indent="0" algn="r">
              <a:lnSpc>
                <a:spcPct val="120000"/>
              </a:lnSpc>
              <a:spcBef>
                <a:spcPts val="0"/>
              </a:spcBef>
              <a:buNone/>
            </a:pPr>
            <a:r>
              <a:rPr lang="en-GB" sz="2200" dirty="0" smtClean="0">
                <a:latin typeface="Arial"/>
                <a:ea typeface="Calibri"/>
                <a:cs typeface="Times New Roman"/>
              </a:rPr>
              <a:t>(Teacher </a:t>
            </a:r>
            <a:r>
              <a:rPr lang="en-GB" sz="2200" dirty="0">
                <a:latin typeface="Arial"/>
                <a:ea typeface="Calibri"/>
                <a:cs typeface="Times New Roman"/>
              </a:rPr>
              <a:t>in ‘Herts Cam</a:t>
            </a:r>
            <a:r>
              <a:rPr lang="en-GB" sz="2200" dirty="0" smtClean="0">
                <a:latin typeface="Arial"/>
                <a:ea typeface="Calibri"/>
                <a:cs typeface="Times New Roman"/>
              </a:rPr>
              <a:t>’,  </a:t>
            </a:r>
            <a:r>
              <a:rPr lang="en-GB" sz="2200" dirty="0">
                <a:latin typeface="Arial"/>
                <a:ea typeface="Calibri"/>
                <a:cs typeface="Times New Roman"/>
              </a:rPr>
              <a:t>quoted in ‘Teacher Self-Efficacy, Voice and Leadership</a:t>
            </a:r>
            <a:r>
              <a:rPr lang="en-GB" sz="2200" dirty="0" smtClean="0">
                <a:latin typeface="Arial"/>
                <a:ea typeface="Calibri"/>
                <a:cs typeface="Times New Roman"/>
              </a:rPr>
              <a:t>’</a:t>
            </a:r>
          </a:p>
          <a:p>
            <a:pPr marL="0" marR="0" indent="0" algn="r">
              <a:lnSpc>
                <a:spcPct val="120000"/>
              </a:lnSpc>
              <a:spcBef>
                <a:spcPts val="0"/>
              </a:spcBef>
              <a:buNone/>
            </a:pPr>
            <a:r>
              <a:rPr lang="en-GB" sz="2200" dirty="0" smtClean="0">
                <a:latin typeface="Arial"/>
                <a:ea typeface="Calibri"/>
                <a:cs typeface="Times New Roman"/>
              </a:rPr>
              <a:t> </a:t>
            </a:r>
            <a:r>
              <a:rPr lang="en-GB" sz="2200" dirty="0">
                <a:latin typeface="Arial"/>
                <a:ea typeface="Calibri"/>
                <a:cs typeface="Times New Roman"/>
              </a:rPr>
              <a:t>John Bangs and David Frost  </a:t>
            </a:r>
            <a:r>
              <a:rPr lang="en-GB" sz="2200" dirty="0" smtClean="0">
                <a:latin typeface="Arial"/>
                <a:ea typeface="Calibri"/>
                <a:cs typeface="Times New Roman"/>
              </a:rPr>
              <a:t>– Cambridge </a:t>
            </a:r>
            <a:r>
              <a:rPr lang="en-GB" sz="2200" dirty="0">
                <a:latin typeface="Arial"/>
                <a:ea typeface="Calibri"/>
                <a:cs typeface="Times New Roman"/>
              </a:rPr>
              <a:t>University </a:t>
            </a:r>
            <a:r>
              <a:rPr lang="en-GB" sz="2200" dirty="0" smtClean="0">
                <a:latin typeface="Arial"/>
                <a:ea typeface="Calibri"/>
                <a:cs typeface="Times New Roman"/>
              </a:rPr>
              <a:t>2012</a:t>
            </a:r>
            <a:r>
              <a:rPr lang="en-GB" sz="2600" dirty="0" smtClean="0">
                <a:latin typeface="Arial"/>
                <a:ea typeface="Calibri"/>
                <a:cs typeface="Times New Roman"/>
              </a:rPr>
              <a:t>)</a:t>
            </a:r>
          </a:p>
          <a:p>
            <a:pPr marL="109728" indent="0">
              <a:lnSpc>
                <a:spcPct val="120000"/>
              </a:lnSpc>
              <a:spcBef>
                <a:spcPts val="0"/>
              </a:spcBef>
              <a:buNone/>
            </a:pPr>
            <a:endParaRPr lang="en-GB" sz="3200" dirty="0" smtClean="0">
              <a:latin typeface="Arial" pitchFamily="34" charset="0"/>
              <a:cs typeface="Arial" pitchFamily="34" charset="0"/>
            </a:endParaRPr>
          </a:p>
          <a:p>
            <a:pPr marL="109728" indent="0" algn="just">
              <a:lnSpc>
                <a:spcPct val="120000"/>
              </a:lnSpc>
              <a:spcBef>
                <a:spcPts val="0"/>
              </a:spcBef>
              <a:spcAft>
                <a:spcPts val="600"/>
              </a:spcAft>
              <a:buNone/>
            </a:pPr>
            <a:r>
              <a:rPr lang="en-GB" dirty="0" smtClean="0">
                <a:latin typeface="Arial" pitchFamily="34" charset="0"/>
                <a:cs typeface="Arial" pitchFamily="34" charset="0"/>
              </a:rPr>
              <a:t>“</a:t>
            </a:r>
            <a:r>
              <a:rPr lang="en-GB" i="1" dirty="0" smtClean="0">
                <a:latin typeface="Arial" pitchFamily="34" charset="0"/>
                <a:cs typeface="Arial" pitchFamily="34" charset="0"/>
              </a:rPr>
              <a:t>Teachers </a:t>
            </a:r>
            <a:r>
              <a:rPr lang="en-GB" i="1" dirty="0">
                <a:latin typeface="Arial" pitchFamily="34" charset="0"/>
                <a:cs typeface="Arial" pitchFamily="34" charset="0"/>
              </a:rPr>
              <a:t>with high self-efficacy expect to succeed in teaching and to handle students </a:t>
            </a:r>
            <a:r>
              <a:rPr lang="en-GB" i="1" dirty="0" smtClean="0">
                <a:latin typeface="Arial" pitchFamily="34" charset="0"/>
                <a:cs typeface="Arial" pitchFamily="34" charset="0"/>
              </a:rPr>
              <a:t>well … this </a:t>
            </a:r>
            <a:r>
              <a:rPr lang="en-GB" i="1" dirty="0">
                <a:latin typeface="Arial" pitchFamily="34" charset="0"/>
                <a:cs typeface="Arial" pitchFamily="34" charset="0"/>
              </a:rPr>
              <a:t>influences their interpretation of successes and disappointments, the standards they set and their approaches to coping with difficult instructional </a:t>
            </a:r>
            <a:r>
              <a:rPr lang="en-GB" i="1" dirty="0" smtClean="0">
                <a:latin typeface="Arial" pitchFamily="34" charset="0"/>
                <a:cs typeface="Arial" pitchFamily="34" charset="0"/>
              </a:rPr>
              <a:t>situations … strong </a:t>
            </a:r>
            <a:r>
              <a:rPr lang="en-GB" i="1" dirty="0">
                <a:latin typeface="Arial" pitchFamily="34" charset="0"/>
                <a:cs typeface="Arial" pitchFamily="34" charset="0"/>
              </a:rPr>
              <a:t>self-efficacy beliefs can prevent stress and </a:t>
            </a:r>
            <a:r>
              <a:rPr lang="en-GB" i="1" dirty="0" smtClean="0">
                <a:latin typeface="Arial" pitchFamily="34" charset="0"/>
                <a:cs typeface="Arial" pitchFamily="34" charset="0"/>
              </a:rPr>
              <a:t>burn-out … and </a:t>
            </a:r>
            <a:r>
              <a:rPr lang="en-GB" i="1" dirty="0">
                <a:latin typeface="Arial" pitchFamily="34" charset="0"/>
                <a:cs typeface="Arial" pitchFamily="34" charset="0"/>
              </a:rPr>
              <a:t>are linked with (improved) instructional practices and student achievement</a:t>
            </a:r>
            <a:r>
              <a:rPr lang="en-GB" i="1" dirty="0" smtClean="0">
                <a:latin typeface="Arial" pitchFamily="34" charset="0"/>
                <a:cs typeface="Arial" pitchFamily="34" charset="0"/>
              </a:rPr>
              <a:t>.  </a:t>
            </a:r>
            <a:endParaRPr lang="en-GB" sz="1400" i="1" dirty="0" smtClean="0">
              <a:latin typeface="Arial" pitchFamily="34" charset="0"/>
              <a:cs typeface="Arial" pitchFamily="34" charset="0"/>
            </a:endParaRPr>
          </a:p>
          <a:p>
            <a:pPr marL="109728" indent="0" algn="r">
              <a:buNone/>
            </a:pPr>
            <a:r>
              <a:rPr lang="en-GB" sz="2200" dirty="0" smtClean="0">
                <a:latin typeface="Arial" pitchFamily="34" charset="0"/>
                <a:cs typeface="Arial" pitchFamily="34" charset="0"/>
              </a:rPr>
              <a:t>(‘Teaching </a:t>
            </a:r>
            <a:r>
              <a:rPr lang="en-GB" sz="2200" dirty="0">
                <a:latin typeface="Arial" pitchFamily="34" charset="0"/>
                <a:cs typeface="Arial" pitchFamily="34" charset="0"/>
              </a:rPr>
              <a:t>and </a:t>
            </a:r>
            <a:r>
              <a:rPr lang="en-GB" sz="2200" dirty="0" smtClean="0">
                <a:latin typeface="Arial" pitchFamily="34" charset="0"/>
                <a:cs typeface="Arial" pitchFamily="34" charset="0"/>
              </a:rPr>
              <a:t>Learning</a:t>
            </a:r>
            <a:r>
              <a:rPr lang="en-GB" sz="2200" dirty="0">
                <a:latin typeface="Arial" pitchFamily="34" charset="0"/>
                <a:cs typeface="Arial" pitchFamily="34" charset="0"/>
              </a:rPr>
              <a:t>’ </a:t>
            </a:r>
            <a:r>
              <a:rPr lang="en-GB" sz="2200" dirty="0" smtClean="0">
                <a:latin typeface="Arial" pitchFamily="34" charset="0"/>
                <a:cs typeface="Arial" pitchFamily="34" charset="0"/>
              </a:rPr>
              <a:t>–  International </a:t>
            </a:r>
            <a:r>
              <a:rPr lang="en-GB" sz="2200" dirty="0">
                <a:latin typeface="Arial" pitchFamily="34" charset="0"/>
                <a:cs typeface="Arial" pitchFamily="34" charset="0"/>
              </a:rPr>
              <a:t>Survey, OECD 2008)</a:t>
            </a:r>
          </a:p>
        </p:txBody>
      </p:sp>
      <p:sp>
        <p:nvSpPr>
          <p:cNvPr id="3" name="Title 2"/>
          <p:cNvSpPr>
            <a:spLocks noGrp="1"/>
          </p:cNvSpPr>
          <p:nvPr>
            <p:ph type="title"/>
          </p:nvPr>
        </p:nvSpPr>
        <p:spPr>
          <a:xfrm>
            <a:off x="251520" y="332656"/>
            <a:ext cx="7776864" cy="1138138"/>
          </a:xfrm>
        </p:spPr>
        <p:txBody>
          <a:bodyPr>
            <a:normAutofit/>
          </a:bodyPr>
          <a:lstStyle/>
          <a:p>
            <a:r>
              <a:rPr lang="en-GB" sz="2400" dirty="0"/>
              <a:t>If teachers are the key to children’s levels of </a:t>
            </a:r>
            <a:r>
              <a:rPr lang="en-GB" sz="2400" dirty="0" smtClean="0"/>
              <a:t/>
            </a:r>
            <a:br>
              <a:rPr lang="en-GB" sz="2400" dirty="0" smtClean="0"/>
            </a:br>
            <a:r>
              <a:rPr lang="en-GB" sz="2400" dirty="0" smtClean="0"/>
              <a:t>optimism, </a:t>
            </a:r>
            <a:r>
              <a:rPr lang="en-GB" sz="2400" dirty="0"/>
              <a:t>then high teacher self-efficacy is vital</a:t>
            </a:r>
          </a:p>
        </p:txBody>
      </p:sp>
      <p:sp>
        <p:nvSpPr>
          <p:cNvPr id="7" name="Rectangle 16"/>
          <p:cNvSpPr>
            <a:spLocks noChangeArrowheads="1"/>
          </p:cNvSpPr>
          <p:nvPr/>
        </p:nvSpPr>
        <p:spPr bwMode="auto">
          <a:xfrm>
            <a:off x="8316913" y="6165850"/>
            <a:ext cx="288925" cy="288925"/>
          </a:xfrm>
          <a:prstGeom prst="rect">
            <a:avLst/>
          </a:prstGeom>
          <a:noFill/>
          <a:ln w="12700">
            <a:solidFill>
              <a:srgbClr val="336699"/>
            </a:solidFill>
            <a:miter lim="800000"/>
            <a:headEnd/>
            <a:tailEnd/>
          </a:ln>
          <a:effectLst/>
          <a:extLst>
            <a:ext uri="{909E8E84-426E-40DD-AFC4-6F175D3DCCD1}">
              <a14:hiddenFill xmlns:a14="http://schemas.microsoft.com/office/drawing/2010/main">
                <a:solidFill>
                  <a:srgbClr val="D5E8E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r>
              <a:rPr lang="en-GB" sz="1200" b="1" dirty="0" smtClean="0">
                <a:latin typeface="Calibri" pitchFamily="34" charset="0"/>
              </a:rPr>
              <a:t>3</a:t>
            </a:r>
            <a:endParaRPr lang="en-GB" sz="1200" b="1" dirty="0">
              <a:latin typeface="Calibri" pitchFamily="34" charset="0"/>
            </a:endParaRPr>
          </a:p>
        </p:txBody>
      </p:sp>
    </p:spTree>
    <p:extLst>
      <p:ext uri="{BB962C8B-B14F-4D97-AF65-F5344CB8AC3E}">
        <p14:creationId xmlns:p14="http://schemas.microsoft.com/office/powerpoint/2010/main" val="9735323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7" y="1466298"/>
            <a:ext cx="7416824" cy="4699552"/>
          </a:xfrm>
        </p:spPr>
        <p:txBody>
          <a:bodyPr>
            <a:normAutofit fontScale="85000" lnSpcReduction="20000"/>
          </a:bodyPr>
          <a:lstStyle/>
          <a:p>
            <a:pPr marL="0" marR="0" indent="0" algn="just">
              <a:lnSpc>
                <a:spcPct val="115000"/>
              </a:lnSpc>
              <a:spcBef>
                <a:spcPts val="0"/>
              </a:spcBef>
              <a:spcAft>
                <a:spcPts val="600"/>
              </a:spcAft>
              <a:buNone/>
            </a:pPr>
            <a:r>
              <a:rPr lang="en-GB" sz="2100" i="1" dirty="0">
                <a:latin typeface="Arial"/>
                <a:ea typeface="Calibri"/>
                <a:cs typeface="Times New Roman"/>
              </a:rPr>
              <a:t> </a:t>
            </a:r>
            <a:r>
              <a:rPr lang="en-GB" sz="2100" i="1" dirty="0" smtClean="0">
                <a:latin typeface="Arial"/>
                <a:ea typeface="Calibri"/>
                <a:cs typeface="Times New Roman"/>
              </a:rPr>
              <a:t>“The findings confirm the importance of professional development as possibly one of the highest impact policy levers in education, with possibly transformational effects on both social and academic outcomes from the education system.” </a:t>
            </a:r>
            <a:endParaRPr lang="en-GB" sz="2100" i="1" dirty="0" smtClean="0">
              <a:latin typeface="Calibri"/>
              <a:ea typeface="Calibri"/>
              <a:cs typeface="Times New Roman"/>
            </a:endParaRPr>
          </a:p>
          <a:p>
            <a:pPr marL="0" marR="0" indent="0" algn="r">
              <a:lnSpc>
                <a:spcPct val="120000"/>
              </a:lnSpc>
              <a:spcBef>
                <a:spcPts val="0"/>
              </a:spcBef>
              <a:buNone/>
            </a:pPr>
            <a:r>
              <a:rPr lang="en-GB" sz="1700" dirty="0" smtClean="0">
                <a:latin typeface="Arial"/>
                <a:ea typeface="Calibri"/>
                <a:cs typeface="Times New Roman"/>
              </a:rPr>
              <a:t>(‘Teacher Professional Learning and Development’,  BES programme</a:t>
            </a:r>
          </a:p>
          <a:p>
            <a:pPr marL="0" marR="0" indent="0" algn="r">
              <a:lnSpc>
                <a:spcPct val="120000"/>
              </a:lnSpc>
              <a:spcBef>
                <a:spcPts val="0"/>
              </a:spcBef>
              <a:buNone/>
            </a:pPr>
            <a:r>
              <a:rPr lang="en-GB" sz="1700" dirty="0" smtClean="0">
                <a:latin typeface="Arial"/>
                <a:ea typeface="Calibri"/>
                <a:cs typeface="Times New Roman"/>
              </a:rPr>
              <a:t>Helen Timperley et al 2008 –  University of Auckland)</a:t>
            </a:r>
          </a:p>
          <a:p>
            <a:pPr marL="0" marR="0" indent="0" algn="just">
              <a:lnSpc>
                <a:spcPct val="115000"/>
              </a:lnSpc>
              <a:spcBef>
                <a:spcPts val="0"/>
              </a:spcBef>
              <a:spcAft>
                <a:spcPts val="600"/>
              </a:spcAft>
              <a:buNone/>
            </a:pPr>
            <a:endParaRPr lang="en-GB" sz="1600" i="1" dirty="0" smtClean="0">
              <a:latin typeface="Arial"/>
              <a:ea typeface="Calibri"/>
              <a:cs typeface="Times New Roman"/>
            </a:endParaRPr>
          </a:p>
          <a:p>
            <a:pPr marL="0" marR="0" indent="0" algn="just">
              <a:lnSpc>
                <a:spcPct val="115000"/>
              </a:lnSpc>
              <a:spcBef>
                <a:spcPts val="0"/>
              </a:spcBef>
              <a:spcAft>
                <a:spcPts val="600"/>
              </a:spcAft>
              <a:buNone/>
            </a:pPr>
            <a:r>
              <a:rPr lang="en-GB" sz="2100" i="1" dirty="0" smtClean="0">
                <a:latin typeface="Arial"/>
                <a:ea typeface="Calibri"/>
                <a:cs typeface="Times New Roman"/>
              </a:rPr>
              <a:t>‘Instructional improvement requires continuous learning by all and distributed leadership needs to create an environment that views learning as a collective good’. </a:t>
            </a:r>
          </a:p>
          <a:p>
            <a:pPr marL="0" marR="0" indent="0" algn="r">
              <a:lnSpc>
                <a:spcPct val="120000"/>
              </a:lnSpc>
              <a:spcBef>
                <a:spcPts val="0"/>
              </a:spcBef>
              <a:buNone/>
            </a:pPr>
            <a:r>
              <a:rPr lang="en-GB" sz="1700" dirty="0" smtClean="0">
                <a:latin typeface="Arial"/>
                <a:ea typeface="Calibri"/>
                <a:cs typeface="Times New Roman"/>
              </a:rPr>
              <a:t>(Richard Elmore in ‘Improving School Leadership’ –  OECD 2008)</a:t>
            </a:r>
          </a:p>
          <a:p>
            <a:pPr marL="0" marR="0" indent="0" algn="r">
              <a:lnSpc>
                <a:spcPct val="120000"/>
              </a:lnSpc>
              <a:spcBef>
                <a:spcPts val="0"/>
              </a:spcBef>
              <a:buNone/>
            </a:pPr>
            <a:endParaRPr lang="en-GB" sz="1700" dirty="0" smtClean="0">
              <a:latin typeface="Arial"/>
              <a:ea typeface="Calibri"/>
              <a:cs typeface="Times New Roman"/>
            </a:endParaRPr>
          </a:p>
          <a:p>
            <a:pPr marL="0" marR="0" indent="0" algn="just">
              <a:lnSpc>
                <a:spcPct val="115000"/>
              </a:lnSpc>
              <a:spcBef>
                <a:spcPts val="0"/>
              </a:spcBef>
              <a:spcAft>
                <a:spcPts val="1000"/>
              </a:spcAft>
              <a:buNone/>
            </a:pPr>
            <a:r>
              <a:rPr lang="en-GB" sz="2100" i="1" dirty="0" smtClean="0">
                <a:latin typeface="Arial"/>
                <a:ea typeface="Calibri"/>
                <a:cs typeface="Times New Roman"/>
              </a:rPr>
              <a:t>‘The findings support the belief that collaborative leadership, as opposed to leadership from the principal alone, may offer a path towards more sustainable school improvement</a:t>
            </a:r>
            <a:r>
              <a:rPr lang="en-GB" sz="1800" dirty="0" smtClean="0">
                <a:latin typeface="Arial"/>
                <a:ea typeface="Calibri"/>
                <a:cs typeface="Times New Roman"/>
              </a:rPr>
              <a:t>’.    </a:t>
            </a:r>
          </a:p>
          <a:p>
            <a:pPr marL="0" marR="0" indent="0" algn="r">
              <a:lnSpc>
                <a:spcPct val="120000"/>
              </a:lnSpc>
              <a:spcBef>
                <a:spcPts val="0"/>
              </a:spcBef>
              <a:buNone/>
            </a:pPr>
            <a:r>
              <a:rPr lang="en-GB" sz="1700" dirty="0" smtClean="0">
                <a:latin typeface="Arial"/>
                <a:ea typeface="Calibri"/>
                <a:cs typeface="Times New Roman"/>
              </a:rPr>
              <a:t>(‘Collaborative Leadership and School Improvement : Understanding the Impact on </a:t>
            </a:r>
          </a:p>
          <a:p>
            <a:pPr marL="0" marR="0" indent="0" algn="r">
              <a:lnSpc>
                <a:spcPct val="120000"/>
              </a:lnSpc>
              <a:spcBef>
                <a:spcPts val="0"/>
              </a:spcBef>
              <a:buNone/>
            </a:pPr>
            <a:r>
              <a:rPr lang="en-GB" sz="1700" dirty="0" smtClean="0">
                <a:latin typeface="Arial"/>
                <a:ea typeface="Calibri"/>
                <a:cs typeface="Times New Roman"/>
              </a:rPr>
              <a:t>School Capacity and Student Learning’, Philip Hallinger and Ronald Heck 2010)</a:t>
            </a:r>
            <a:endParaRPr lang="en-GB" sz="1700" dirty="0" smtClean="0">
              <a:latin typeface="Calibri"/>
              <a:ea typeface="Calibri"/>
              <a:cs typeface="Times New Roman"/>
            </a:endParaRPr>
          </a:p>
          <a:p>
            <a:endParaRPr lang="en-GB" sz="1800" i="1" dirty="0">
              <a:latin typeface="Arial" pitchFamily="34" charset="0"/>
              <a:cs typeface="Arial" pitchFamily="34" charset="0"/>
            </a:endParaRPr>
          </a:p>
        </p:txBody>
      </p:sp>
      <p:sp>
        <p:nvSpPr>
          <p:cNvPr id="4" name="Title 2"/>
          <p:cNvSpPr>
            <a:spLocks noGrp="1"/>
          </p:cNvSpPr>
          <p:nvPr>
            <p:ph type="title"/>
          </p:nvPr>
        </p:nvSpPr>
        <p:spPr>
          <a:xfrm>
            <a:off x="395536" y="476672"/>
            <a:ext cx="6552728" cy="936104"/>
          </a:xfrm>
        </p:spPr>
        <p:txBody>
          <a:bodyPr anchor="t" anchorCtr="0">
            <a:noAutofit/>
          </a:bodyPr>
          <a:lstStyle/>
          <a:p>
            <a:r>
              <a:rPr lang="en-GB" sz="2400" dirty="0" smtClean="0">
                <a:cs typeface="Arial" pitchFamily="34" charset="0"/>
              </a:rPr>
              <a:t>We know teacher learning and leadership </a:t>
            </a:r>
            <a:br>
              <a:rPr lang="en-GB" sz="2400" dirty="0" smtClean="0">
                <a:cs typeface="Arial" pitchFamily="34" charset="0"/>
              </a:rPr>
            </a:br>
            <a:r>
              <a:rPr lang="en-GB" sz="2400" dirty="0" smtClean="0">
                <a:cs typeface="Arial" pitchFamily="34" charset="0"/>
              </a:rPr>
              <a:t>are vital for successful education systems</a:t>
            </a:r>
            <a:endParaRPr lang="en-GB" sz="2400" dirty="0"/>
          </a:p>
        </p:txBody>
      </p:sp>
      <p:sp>
        <p:nvSpPr>
          <p:cNvPr id="5" name="Rectangle 16"/>
          <p:cNvSpPr>
            <a:spLocks noChangeArrowheads="1"/>
          </p:cNvSpPr>
          <p:nvPr/>
        </p:nvSpPr>
        <p:spPr bwMode="auto">
          <a:xfrm>
            <a:off x="8316913" y="6165850"/>
            <a:ext cx="288925" cy="288925"/>
          </a:xfrm>
          <a:prstGeom prst="rect">
            <a:avLst/>
          </a:prstGeom>
          <a:noFill/>
          <a:ln w="12700">
            <a:solidFill>
              <a:srgbClr val="336699"/>
            </a:solidFill>
            <a:miter lim="800000"/>
            <a:headEnd/>
            <a:tailEnd/>
          </a:ln>
          <a:effectLst/>
          <a:extLst>
            <a:ext uri="{909E8E84-426E-40DD-AFC4-6F175D3DCCD1}">
              <a14:hiddenFill xmlns:a14="http://schemas.microsoft.com/office/drawing/2010/main">
                <a:solidFill>
                  <a:srgbClr val="D5E8E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r>
              <a:rPr lang="en-GB" sz="1200" b="1" dirty="0" smtClean="0">
                <a:latin typeface="Calibri" pitchFamily="34" charset="0"/>
              </a:rPr>
              <a:t>4</a:t>
            </a:r>
            <a:endParaRPr lang="en-GB" sz="1200" b="1" dirty="0">
              <a:latin typeface="Calibri" pitchFamily="34" charset="0"/>
            </a:endParaRPr>
          </a:p>
        </p:txBody>
      </p:sp>
    </p:spTree>
    <p:extLst>
      <p:ext uri="{BB962C8B-B14F-4D97-AF65-F5344CB8AC3E}">
        <p14:creationId xmlns:p14="http://schemas.microsoft.com/office/powerpoint/2010/main" val="23094922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5" y="2060848"/>
            <a:ext cx="7561337" cy="3312368"/>
          </a:xfrm>
        </p:spPr>
        <p:txBody>
          <a:bodyPr>
            <a:normAutofit/>
          </a:bodyPr>
          <a:lstStyle/>
          <a:p>
            <a:pPr marL="0" marR="0" indent="0" algn="just">
              <a:lnSpc>
                <a:spcPct val="120000"/>
              </a:lnSpc>
              <a:spcBef>
                <a:spcPts val="0"/>
              </a:spcBef>
              <a:buNone/>
            </a:pPr>
            <a:r>
              <a:rPr lang="en-GB" sz="2200" i="1" dirty="0" smtClean="0">
                <a:latin typeface="Arial"/>
                <a:ea typeface="Calibri"/>
                <a:cs typeface="Times New Roman"/>
              </a:rPr>
              <a:t>"A </a:t>
            </a:r>
            <a:r>
              <a:rPr lang="en-GB" sz="2200" i="1" dirty="0">
                <a:latin typeface="Arial"/>
                <a:ea typeface="Calibri"/>
                <a:cs typeface="Times New Roman"/>
              </a:rPr>
              <a:t>lot of education rhetoric these days includes mention of the supposedly negative impact of teacher unions on </a:t>
            </a:r>
            <a:r>
              <a:rPr lang="en-GB" sz="2200" i="1" dirty="0" smtClean="0">
                <a:latin typeface="Arial"/>
                <a:ea typeface="Calibri"/>
                <a:cs typeface="Times New Roman"/>
              </a:rPr>
              <a:t>reform … </a:t>
            </a:r>
            <a:r>
              <a:rPr lang="en-GB" sz="2200" i="1" dirty="0">
                <a:latin typeface="Arial"/>
                <a:ea typeface="Calibri"/>
                <a:cs typeface="Times New Roman"/>
              </a:rPr>
              <a:t>but here’s an interesting </a:t>
            </a:r>
            <a:r>
              <a:rPr lang="en-GB" sz="2200" i="1" dirty="0" smtClean="0">
                <a:latin typeface="Arial"/>
                <a:ea typeface="Calibri"/>
                <a:cs typeface="Times New Roman"/>
              </a:rPr>
              <a:t>observation … virtually </a:t>
            </a:r>
            <a:r>
              <a:rPr lang="en-GB" sz="2200" i="1" dirty="0">
                <a:latin typeface="Arial"/>
                <a:ea typeface="Calibri"/>
                <a:cs typeface="Times New Roman"/>
              </a:rPr>
              <a:t>all the top performing countries on international education measures have strong teacher unions, including Finland, Korea, Japan, Canada, Australia and others</a:t>
            </a:r>
            <a:r>
              <a:rPr lang="en-GB" sz="2200" i="1" dirty="0" smtClean="0">
                <a:latin typeface="Arial"/>
                <a:ea typeface="Calibri"/>
                <a:cs typeface="Times New Roman"/>
              </a:rPr>
              <a:t>…"     </a:t>
            </a:r>
          </a:p>
          <a:p>
            <a:pPr marL="0" marR="0" indent="0" algn="just">
              <a:lnSpc>
                <a:spcPct val="120000"/>
              </a:lnSpc>
              <a:spcBef>
                <a:spcPts val="0"/>
              </a:spcBef>
              <a:buNone/>
            </a:pPr>
            <a:endParaRPr lang="en-GB" sz="1600" i="1" dirty="0" smtClean="0">
              <a:latin typeface="Arial"/>
              <a:ea typeface="Calibri"/>
              <a:cs typeface="Times New Roman"/>
            </a:endParaRPr>
          </a:p>
          <a:p>
            <a:pPr marL="0" marR="0" indent="0" algn="r">
              <a:lnSpc>
                <a:spcPct val="120000"/>
              </a:lnSpc>
              <a:spcBef>
                <a:spcPts val="0"/>
              </a:spcBef>
              <a:buNone/>
            </a:pPr>
            <a:r>
              <a:rPr lang="en-GB" sz="1800" dirty="0" smtClean="0">
                <a:latin typeface="Arial"/>
                <a:ea typeface="Calibri"/>
                <a:cs typeface="Times New Roman"/>
              </a:rPr>
              <a:t>(‘</a:t>
            </a:r>
            <a:r>
              <a:rPr lang="en-GB" sz="1800" dirty="0">
                <a:latin typeface="Arial"/>
                <a:ea typeface="Calibri"/>
                <a:cs typeface="Times New Roman"/>
              </a:rPr>
              <a:t>Let’s </a:t>
            </a:r>
            <a:r>
              <a:rPr lang="en-GB" sz="1800" dirty="0" smtClean="0">
                <a:latin typeface="Arial"/>
                <a:ea typeface="Calibri"/>
                <a:cs typeface="Times New Roman"/>
              </a:rPr>
              <a:t>Stop Blaming Teacher Unions’, </a:t>
            </a:r>
            <a:r>
              <a:rPr lang="en-GB" sz="1800" dirty="0">
                <a:latin typeface="Arial"/>
                <a:ea typeface="Calibri"/>
                <a:cs typeface="Times New Roman"/>
              </a:rPr>
              <a:t>Ben </a:t>
            </a:r>
            <a:r>
              <a:rPr lang="en-GB" sz="1800" dirty="0" smtClean="0">
                <a:latin typeface="Arial"/>
                <a:ea typeface="Calibri"/>
                <a:cs typeface="Times New Roman"/>
              </a:rPr>
              <a:t>Levin, 2010)</a:t>
            </a:r>
            <a:endParaRPr lang="en-GB" sz="1800" dirty="0">
              <a:latin typeface="Arial"/>
              <a:ea typeface="Calibri"/>
              <a:cs typeface="Times New Roman"/>
            </a:endParaRPr>
          </a:p>
          <a:p>
            <a:pPr marL="0" marR="0" indent="0" algn="just">
              <a:lnSpc>
                <a:spcPct val="120000"/>
              </a:lnSpc>
              <a:spcBef>
                <a:spcPts val="0"/>
              </a:spcBef>
              <a:buNone/>
            </a:pPr>
            <a:endParaRPr lang="en-GB" sz="2000" i="1" dirty="0">
              <a:latin typeface="Arial"/>
              <a:ea typeface="Calibri"/>
              <a:cs typeface="Times New Roman"/>
            </a:endParaRPr>
          </a:p>
          <a:p>
            <a:pPr marL="0" marR="0" indent="0" algn="just">
              <a:lnSpc>
                <a:spcPct val="115000"/>
              </a:lnSpc>
              <a:spcBef>
                <a:spcPts val="0"/>
              </a:spcBef>
              <a:spcAft>
                <a:spcPts val="600"/>
              </a:spcAft>
              <a:buNone/>
            </a:pPr>
            <a:endParaRPr lang="en-GB" sz="1800" i="1" dirty="0">
              <a:latin typeface="Arial" pitchFamily="34" charset="0"/>
              <a:cs typeface="Arial" pitchFamily="34" charset="0"/>
            </a:endParaRPr>
          </a:p>
        </p:txBody>
      </p:sp>
      <p:sp>
        <p:nvSpPr>
          <p:cNvPr id="4" name="Title 2"/>
          <p:cNvSpPr>
            <a:spLocks noGrp="1"/>
          </p:cNvSpPr>
          <p:nvPr>
            <p:ph type="title"/>
          </p:nvPr>
        </p:nvSpPr>
        <p:spPr>
          <a:xfrm>
            <a:off x="395536" y="499822"/>
            <a:ext cx="8280920" cy="936104"/>
          </a:xfrm>
        </p:spPr>
        <p:txBody>
          <a:bodyPr anchor="t" anchorCtr="0">
            <a:noAutofit/>
          </a:bodyPr>
          <a:lstStyle/>
          <a:p>
            <a:r>
              <a:rPr lang="en-GB" sz="2800" dirty="0" smtClean="0">
                <a:cs typeface="Arial" pitchFamily="34" charset="0"/>
              </a:rPr>
              <a:t>We know that strong proactive teacher unions have a vital role in educational success</a:t>
            </a:r>
            <a:endParaRPr lang="en-GB" sz="2800" dirty="0"/>
          </a:p>
        </p:txBody>
      </p:sp>
      <p:sp>
        <p:nvSpPr>
          <p:cNvPr id="5" name="Rectangle 16"/>
          <p:cNvSpPr>
            <a:spLocks noChangeArrowheads="1"/>
          </p:cNvSpPr>
          <p:nvPr/>
        </p:nvSpPr>
        <p:spPr bwMode="auto">
          <a:xfrm>
            <a:off x="8316913" y="6165850"/>
            <a:ext cx="288925" cy="288925"/>
          </a:xfrm>
          <a:prstGeom prst="rect">
            <a:avLst/>
          </a:prstGeom>
          <a:noFill/>
          <a:ln w="12700">
            <a:solidFill>
              <a:srgbClr val="336699"/>
            </a:solidFill>
            <a:miter lim="800000"/>
            <a:headEnd/>
            <a:tailEnd/>
          </a:ln>
          <a:effectLst/>
          <a:extLst>
            <a:ext uri="{909E8E84-426E-40DD-AFC4-6F175D3DCCD1}">
              <a14:hiddenFill xmlns:a14="http://schemas.microsoft.com/office/drawing/2010/main">
                <a:solidFill>
                  <a:srgbClr val="D5E8E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r>
              <a:rPr lang="en-GB" sz="1200" b="1" dirty="0" smtClean="0">
                <a:latin typeface="Calibri" pitchFamily="34" charset="0"/>
              </a:rPr>
              <a:t>5</a:t>
            </a:r>
            <a:endParaRPr lang="en-GB" sz="1200" b="1" dirty="0">
              <a:latin typeface="Calibri" pitchFamily="34" charset="0"/>
            </a:endParaRPr>
          </a:p>
        </p:txBody>
      </p:sp>
    </p:spTree>
    <p:extLst>
      <p:ext uri="{BB962C8B-B14F-4D97-AF65-F5344CB8AC3E}">
        <p14:creationId xmlns:p14="http://schemas.microsoft.com/office/powerpoint/2010/main" val="19259147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611560" y="1567696"/>
            <a:ext cx="7561337" cy="4753520"/>
          </a:xfrm>
        </p:spPr>
        <p:txBody>
          <a:bodyPr>
            <a:normAutofit fontScale="47500" lnSpcReduction="20000"/>
          </a:bodyPr>
          <a:lstStyle/>
          <a:p>
            <a:pPr marL="0" marR="0" indent="0" algn="just">
              <a:lnSpc>
                <a:spcPct val="120000"/>
              </a:lnSpc>
              <a:spcBef>
                <a:spcPts val="0"/>
              </a:spcBef>
              <a:spcAft>
                <a:spcPts val="300"/>
              </a:spcAft>
              <a:buNone/>
            </a:pPr>
            <a:r>
              <a:rPr lang="en-GB" sz="3800" i="1" dirty="0" smtClean="0">
                <a:latin typeface="Arial"/>
                <a:ea typeface="Calibri"/>
                <a:cs typeface="Times New Roman"/>
              </a:rPr>
              <a:t>“Learning </a:t>
            </a:r>
            <a:r>
              <a:rPr lang="en-GB" sz="3800" i="1" dirty="0">
                <a:latin typeface="Arial"/>
                <a:ea typeface="Calibri"/>
                <a:cs typeface="Times New Roman"/>
              </a:rPr>
              <a:t>outcomes at school are the result of what happens in classrooms, thus only reforms that are successfully implemented in classrooms can be expected to be effective. Teacher engagement in the development and implementation of educational reform is therefore crucial and school reform will not work unless it is supported from the bottom up. This requires those responsible for change to both communicate their aims well and involve the stakeholders who are affected. But it also requires teachers to contribute as the architects of change, not just its implementers</a:t>
            </a:r>
            <a:r>
              <a:rPr lang="en-GB" sz="3800" i="1" dirty="0" smtClean="0">
                <a:latin typeface="Arial"/>
                <a:ea typeface="Calibri"/>
                <a:cs typeface="Times New Roman"/>
              </a:rPr>
              <a:t>.”</a:t>
            </a:r>
          </a:p>
          <a:p>
            <a:pPr marL="0" marR="0" indent="0" algn="r">
              <a:lnSpc>
                <a:spcPct val="120000"/>
              </a:lnSpc>
              <a:spcBef>
                <a:spcPts val="0"/>
              </a:spcBef>
              <a:buNone/>
            </a:pPr>
            <a:r>
              <a:rPr lang="en-GB" sz="2900" dirty="0" smtClean="0">
                <a:latin typeface="Arial"/>
                <a:ea typeface="Calibri"/>
                <a:cs typeface="Times New Roman"/>
              </a:rPr>
              <a:t>(‘Building a High Quality Teaching Profession –</a:t>
            </a:r>
          </a:p>
          <a:p>
            <a:pPr marL="0" marR="0" indent="0" algn="r">
              <a:lnSpc>
                <a:spcPct val="120000"/>
              </a:lnSpc>
              <a:spcBef>
                <a:spcPts val="0"/>
              </a:spcBef>
              <a:buNone/>
            </a:pPr>
            <a:r>
              <a:rPr lang="en-GB" sz="2900" dirty="0" smtClean="0">
                <a:latin typeface="Arial"/>
                <a:ea typeface="Calibri"/>
                <a:cs typeface="Times New Roman"/>
              </a:rPr>
              <a:t> </a:t>
            </a:r>
            <a:r>
              <a:rPr lang="en-GB" sz="2900" dirty="0">
                <a:latin typeface="Arial"/>
                <a:ea typeface="Calibri"/>
                <a:cs typeface="Times New Roman"/>
              </a:rPr>
              <a:t>Lessons from around the World</a:t>
            </a:r>
            <a:r>
              <a:rPr lang="en-GB" sz="2900" dirty="0" smtClean="0">
                <a:latin typeface="Arial"/>
                <a:ea typeface="Calibri"/>
                <a:cs typeface="Times New Roman"/>
              </a:rPr>
              <a:t>’, </a:t>
            </a:r>
            <a:r>
              <a:rPr lang="en-GB" sz="2900" dirty="0">
                <a:latin typeface="Arial"/>
                <a:ea typeface="Calibri"/>
                <a:cs typeface="Times New Roman"/>
              </a:rPr>
              <a:t>OECD </a:t>
            </a:r>
            <a:r>
              <a:rPr lang="en-GB" sz="2900" dirty="0" smtClean="0">
                <a:latin typeface="Arial"/>
                <a:ea typeface="Calibri"/>
                <a:cs typeface="Times New Roman"/>
              </a:rPr>
              <a:t>2011)</a:t>
            </a:r>
          </a:p>
          <a:p>
            <a:pPr marL="0" marR="0" indent="0" algn="r">
              <a:lnSpc>
                <a:spcPct val="120000"/>
              </a:lnSpc>
              <a:spcBef>
                <a:spcPts val="0"/>
              </a:spcBef>
              <a:buNone/>
            </a:pPr>
            <a:endParaRPr lang="en-GB" sz="3800" dirty="0" smtClean="0">
              <a:latin typeface="Arial" pitchFamily="34" charset="0"/>
              <a:ea typeface="Calibri"/>
              <a:cs typeface="Arial" pitchFamily="34" charset="0"/>
            </a:endParaRPr>
          </a:p>
          <a:p>
            <a:pPr marL="0" marR="0" indent="0" algn="just">
              <a:lnSpc>
                <a:spcPct val="120000"/>
              </a:lnSpc>
              <a:spcBef>
                <a:spcPts val="0"/>
              </a:spcBef>
              <a:spcAft>
                <a:spcPts val="300"/>
              </a:spcAft>
              <a:buNone/>
            </a:pPr>
            <a:r>
              <a:rPr lang="en-GB" sz="3300" i="1" dirty="0" smtClean="0">
                <a:latin typeface="Arial"/>
                <a:ea typeface="Calibri"/>
                <a:cs typeface="Times New Roman"/>
              </a:rPr>
              <a:t>“Last </a:t>
            </a:r>
            <a:r>
              <a:rPr lang="en-GB" sz="3300" i="1" dirty="0">
                <a:latin typeface="Arial"/>
                <a:ea typeface="Calibri"/>
                <a:cs typeface="Times New Roman"/>
              </a:rPr>
              <a:t>but not least it has become clear that education needs to become a social project. </a:t>
            </a:r>
            <a:r>
              <a:rPr lang="en-GB" sz="3300" i="1" dirty="0" smtClean="0">
                <a:latin typeface="Arial"/>
                <a:ea typeface="Calibri"/>
                <a:cs typeface="Times New Roman"/>
              </a:rPr>
              <a:t> Partnerships </a:t>
            </a:r>
            <a:r>
              <a:rPr lang="en-GB" sz="3300" i="1" dirty="0">
                <a:latin typeface="Arial"/>
                <a:ea typeface="Calibri"/>
                <a:cs typeface="Times New Roman"/>
              </a:rPr>
              <a:t>and coalitions are necessary  for strengthening and building the profession…seeking short term gains by shaming teachers will not strengthen the profession but tear it apart</a:t>
            </a:r>
            <a:r>
              <a:rPr lang="en-GB" sz="3300" i="1" dirty="0" smtClean="0">
                <a:latin typeface="Arial"/>
                <a:ea typeface="Calibri"/>
                <a:cs typeface="Times New Roman"/>
              </a:rPr>
              <a:t>.”</a:t>
            </a:r>
          </a:p>
          <a:p>
            <a:pPr marL="0" marR="0" indent="0" algn="r">
              <a:lnSpc>
                <a:spcPct val="120000"/>
              </a:lnSpc>
              <a:spcBef>
                <a:spcPts val="0"/>
              </a:spcBef>
              <a:buNone/>
            </a:pPr>
            <a:r>
              <a:rPr lang="en-GB" sz="2900" dirty="0" smtClean="0">
                <a:latin typeface="Arial"/>
                <a:ea typeface="Calibri"/>
                <a:cs typeface="Times New Roman"/>
              </a:rPr>
              <a:t> (‘</a:t>
            </a:r>
            <a:r>
              <a:rPr lang="en-GB" sz="2900" dirty="0">
                <a:latin typeface="Arial"/>
                <a:ea typeface="Calibri"/>
                <a:cs typeface="Times New Roman"/>
              </a:rPr>
              <a:t>Preparing Teachers and Developing School Leaders </a:t>
            </a:r>
            <a:endParaRPr lang="en-GB" sz="2900" dirty="0" smtClean="0">
              <a:latin typeface="Arial"/>
              <a:ea typeface="Calibri"/>
              <a:cs typeface="Times New Roman"/>
            </a:endParaRPr>
          </a:p>
          <a:p>
            <a:pPr marL="0" marR="0" indent="0" algn="r">
              <a:lnSpc>
                <a:spcPct val="120000"/>
              </a:lnSpc>
              <a:spcBef>
                <a:spcPts val="0"/>
              </a:spcBef>
              <a:buNone/>
            </a:pPr>
            <a:r>
              <a:rPr lang="en-GB" sz="2900" dirty="0" smtClean="0">
                <a:latin typeface="Arial"/>
                <a:ea typeface="Calibri"/>
                <a:cs typeface="Times New Roman"/>
              </a:rPr>
              <a:t>for </a:t>
            </a:r>
            <a:r>
              <a:rPr lang="en-GB" sz="2900" dirty="0">
                <a:latin typeface="Arial"/>
                <a:ea typeface="Calibri"/>
                <a:cs typeface="Times New Roman"/>
              </a:rPr>
              <a:t>the 21</a:t>
            </a:r>
            <a:r>
              <a:rPr lang="en-GB" sz="2900" baseline="30000" dirty="0">
                <a:latin typeface="Arial"/>
                <a:ea typeface="Calibri"/>
                <a:cs typeface="Times New Roman"/>
              </a:rPr>
              <a:t>st</a:t>
            </a:r>
            <a:r>
              <a:rPr lang="en-GB" sz="2900" dirty="0">
                <a:latin typeface="Arial"/>
                <a:ea typeface="Calibri"/>
                <a:cs typeface="Times New Roman"/>
              </a:rPr>
              <a:t> Century</a:t>
            </a:r>
            <a:r>
              <a:rPr lang="en-GB" sz="2900" dirty="0" smtClean="0">
                <a:latin typeface="Arial"/>
                <a:ea typeface="Calibri"/>
                <a:cs typeface="Times New Roman"/>
              </a:rPr>
              <a:t>’, </a:t>
            </a:r>
            <a:r>
              <a:rPr lang="en-GB" sz="2900" dirty="0">
                <a:latin typeface="Arial"/>
                <a:ea typeface="Calibri"/>
                <a:cs typeface="Times New Roman"/>
              </a:rPr>
              <a:t>OECD </a:t>
            </a:r>
            <a:r>
              <a:rPr lang="en-GB" sz="2900" dirty="0" smtClean="0">
                <a:latin typeface="Arial"/>
                <a:ea typeface="Calibri"/>
                <a:cs typeface="Times New Roman"/>
              </a:rPr>
              <a:t>2012)</a:t>
            </a:r>
            <a:endParaRPr lang="en-GB" sz="2900" dirty="0">
              <a:latin typeface="Calibri"/>
              <a:ea typeface="Calibri"/>
              <a:cs typeface="Times New Roman"/>
            </a:endParaRPr>
          </a:p>
          <a:p>
            <a:endParaRPr lang="en-GB" sz="2900" dirty="0"/>
          </a:p>
        </p:txBody>
      </p:sp>
      <p:sp>
        <p:nvSpPr>
          <p:cNvPr id="4" name="Title 2"/>
          <p:cNvSpPr>
            <a:spLocks noGrp="1"/>
          </p:cNvSpPr>
          <p:nvPr>
            <p:ph type="title"/>
          </p:nvPr>
        </p:nvSpPr>
        <p:spPr>
          <a:xfrm>
            <a:off x="395536" y="476672"/>
            <a:ext cx="5976664" cy="936104"/>
          </a:xfrm>
        </p:spPr>
        <p:txBody>
          <a:bodyPr anchor="t" anchorCtr="0">
            <a:noAutofit/>
          </a:bodyPr>
          <a:lstStyle/>
          <a:p>
            <a:r>
              <a:rPr lang="en-GB" sz="2400" dirty="0" smtClean="0">
                <a:effectLst/>
              </a:rPr>
              <a:t>We know about the conditions for </a:t>
            </a:r>
            <a:br>
              <a:rPr lang="en-GB" sz="2400" dirty="0" smtClean="0">
                <a:effectLst/>
              </a:rPr>
            </a:br>
            <a:r>
              <a:rPr lang="en-GB" sz="2400" dirty="0" smtClean="0">
                <a:effectLst/>
              </a:rPr>
              <a:t>the most effective education reforms</a:t>
            </a:r>
            <a:endParaRPr lang="en-GB" sz="2400" dirty="0"/>
          </a:p>
        </p:txBody>
      </p:sp>
      <p:sp>
        <p:nvSpPr>
          <p:cNvPr id="10" name="Rectangle 16"/>
          <p:cNvSpPr>
            <a:spLocks noChangeArrowheads="1"/>
          </p:cNvSpPr>
          <p:nvPr/>
        </p:nvSpPr>
        <p:spPr bwMode="auto">
          <a:xfrm>
            <a:off x="8316913" y="6165850"/>
            <a:ext cx="288925" cy="288925"/>
          </a:xfrm>
          <a:prstGeom prst="rect">
            <a:avLst/>
          </a:prstGeom>
          <a:noFill/>
          <a:ln w="12700">
            <a:solidFill>
              <a:srgbClr val="336699"/>
            </a:solidFill>
            <a:miter lim="800000"/>
            <a:headEnd/>
            <a:tailEnd/>
          </a:ln>
          <a:effectLst/>
          <a:extLst>
            <a:ext uri="{909E8E84-426E-40DD-AFC4-6F175D3DCCD1}">
              <a14:hiddenFill xmlns:a14="http://schemas.microsoft.com/office/drawing/2010/main">
                <a:solidFill>
                  <a:srgbClr val="D5E8E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r>
              <a:rPr lang="en-GB" sz="1200" b="1" dirty="0" smtClean="0">
                <a:latin typeface="Calibri" pitchFamily="34" charset="0"/>
              </a:rPr>
              <a:t>6</a:t>
            </a:r>
            <a:endParaRPr lang="en-GB" sz="1200" b="1" dirty="0">
              <a:latin typeface="Calibri" pitchFamily="34" charset="0"/>
            </a:endParaRPr>
          </a:p>
        </p:txBody>
      </p:sp>
    </p:spTree>
    <p:extLst>
      <p:ext uri="{BB962C8B-B14F-4D97-AF65-F5344CB8AC3E}">
        <p14:creationId xmlns:p14="http://schemas.microsoft.com/office/powerpoint/2010/main" val="20684642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55576" y="1628800"/>
            <a:ext cx="7705799" cy="4176464"/>
          </a:xfrm>
        </p:spPr>
        <p:txBody>
          <a:bodyPr>
            <a:normAutofit/>
          </a:bodyPr>
          <a:lstStyle/>
          <a:p>
            <a:pPr marL="0" marR="0" indent="0" algn="just">
              <a:spcBef>
                <a:spcPts val="0"/>
              </a:spcBef>
              <a:spcAft>
                <a:spcPts val="300"/>
              </a:spcAft>
              <a:buNone/>
            </a:pPr>
            <a:r>
              <a:rPr lang="en-GB" sz="2000" i="1" dirty="0" smtClean="0">
                <a:latin typeface="Arial" pitchFamily="34" charset="0"/>
                <a:cs typeface="Arial" pitchFamily="34" charset="0"/>
              </a:rPr>
              <a:t>“Governments </a:t>
            </a:r>
            <a:r>
              <a:rPr lang="en-GB" sz="2000" i="1" dirty="0">
                <a:latin typeface="Arial" pitchFamily="34" charset="0"/>
                <a:cs typeface="Arial" pitchFamily="34" charset="0"/>
              </a:rPr>
              <a:t>are driven to tinker with the levers they control most </a:t>
            </a:r>
            <a:r>
              <a:rPr lang="en-GB" sz="2000" i="1" dirty="0" smtClean="0">
                <a:latin typeface="Arial" pitchFamily="34" charset="0"/>
                <a:cs typeface="Arial" pitchFamily="34" charset="0"/>
              </a:rPr>
              <a:t>directly, </a:t>
            </a:r>
            <a:r>
              <a:rPr lang="en-GB" sz="2000" i="1" dirty="0">
                <a:latin typeface="Arial" pitchFamily="34" charset="0"/>
                <a:cs typeface="Arial" pitchFamily="34" charset="0"/>
              </a:rPr>
              <a:t>whether or not those are the real drivers of outcomes. </a:t>
            </a:r>
            <a:r>
              <a:rPr lang="en-GB" sz="2000" i="1" dirty="0" smtClean="0">
                <a:latin typeface="Arial" pitchFamily="34" charset="0"/>
                <a:cs typeface="Arial" pitchFamily="34" charset="0"/>
              </a:rPr>
              <a:t> The </a:t>
            </a:r>
            <a:r>
              <a:rPr lang="en-GB" sz="2000" i="1" dirty="0">
                <a:latin typeface="Arial" pitchFamily="34" charset="0"/>
                <a:cs typeface="Arial" pitchFamily="34" charset="0"/>
              </a:rPr>
              <a:t>main means used to try to generate improvement have most often been around structural aspects of the system-governance, finance, workforce, and accountability or incentive </a:t>
            </a:r>
            <a:r>
              <a:rPr lang="en-GB" sz="2000" i="1" dirty="0" smtClean="0">
                <a:latin typeface="Arial" pitchFamily="34" charset="0"/>
                <a:cs typeface="Arial" pitchFamily="34" charset="0"/>
              </a:rPr>
              <a:t>systems … there </a:t>
            </a:r>
            <a:r>
              <a:rPr lang="en-GB" sz="2000" i="1" dirty="0">
                <a:latin typeface="Arial" pitchFamily="34" charset="0"/>
                <a:cs typeface="Arial" pitchFamily="34" charset="0"/>
              </a:rPr>
              <a:t>is considerable research evidence now on many of these efforts and, to sum </a:t>
            </a:r>
            <a:r>
              <a:rPr lang="en-GB" sz="2000" i="1" dirty="0" smtClean="0">
                <a:latin typeface="Arial" pitchFamily="34" charset="0"/>
                <a:cs typeface="Arial" pitchFamily="34" charset="0"/>
              </a:rPr>
              <a:t>up … it </a:t>
            </a:r>
            <a:r>
              <a:rPr lang="en-GB" sz="2000" i="1" dirty="0">
                <a:latin typeface="Arial" pitchFamily="34" charset="0"/>
                <a:cs typeface="Arial" pitchFamily="34" charset="0"/>
              </a:rPr>
              <a:t>is hard to find any evidence of sustained improvement in outcomes resulting from these efforts. Structural changes have always had disappointing results</a:t>
            </a:r>
            <a:r>
              <a:rPr lang="en-GB" sz="2000" i="1" dirty="0" smtClean="0">
                <a:latin typeface="Arial" pitchFamily="34" charset="0"/>
                <a:cs typeface="Arial" pitchFamily="34" charset="0"/>
              </a:rPr>
              <a:t>.” </a:t>
            </a:r>
          </a:p>
          <a:p>
            <a:pPr marL="0" marR="0" indent="0" algn="just">
              <a:spcBef>
                <a:spcPts val="0"/>
              </a:spcBef>
              <a:spcAft>
                <a:spcPts val="300"/>
              </a:spcAft>
              <a:buNone/>
            </a:pPr>
            <a:endParaRPr lang="en-GB" sz="1800" i="1" dirty="0" smtClean="0">
              <a:latin typeface="Arial" pitchFamily="34" charset="0"/>
              <a:cs typeface="Arial" pitchFamily="34" charset="0"/>
            </a:endParaRPr>
          </a:p>
          <a:p>
            <a:pPr marL="0" marR="0" indent="0" algn="r">
              <a:spcBef>
                <a:spcPts val="0"/>
              </a:spcBef>
              <a:buNone/>
            </a:pPr>
            <a:r>
              <a:rPr lang="en-GB" sz="1600" dirty="0">
                <a:latin typeface="Arial" pitchFamily="34" charset="0"/>
                <a:cs typeface="Arial" pitchFamily="34" charset="0"/>
              </a:rPr>
              <a:t>(</a:t>
            </a:r>
            <a:r>
              <a:rPr lang="en-GB" sz="1600" dirty="0" smtClean="0">
                <a:latin typeface="Arial" pitchFamily="34" charset="0"/>
                <a:cs typeface="Arial" pitchFamily="34" charset="0"/>
              </a:rPr>
              <a:t>‘</a:t>
            </a:r>
            <a:r>
              <a:rPr lang="en-GB" sz="1600" dirty="0">
                <a:latin typeface="Arial" pitchFamily="34" charset="0"/>
                <a:cs typeface="Arial" pitchFamily="34" charset="0"/>
              </a:rPr>
              <a:t>Government and </a:t>
            </a:r>
            <a:r>
              <a:rPr lang="en-GB" sz="1600" dirty="0" smtClean="0">
                <a:latin typeface="Arial" pitchFamily="34" charset="0"/>
                <a:cs typeface="Arial" pitchFamily="34" charset="0"/>
              </a:rPr>
              <a:t>Education Reforms : </a:t>
            </a:r>
          </a:p>
          <a:p>
            <a:pPr marL="0" marR="0" indent="0" algn="r">
              <a:spcBef>
                <a:spcPts val="0"/>
              </a:spcBef>
              <a:buNone/>
            </a:pPr>
            <a:r>
              <a:rPr lang="en-GB" sz="1600" dirty="0" smtClean="0">
                <a:latin typeface="Arial" pitchFamily="34" charset="0"/>
                <a:cs typeface="Arial" pitchFamily="34" charset="0"/>
              </a:rPr>
              <a:t>Some </a:t>
            </a:r>
            <a:r>
              <a:rPr lang="en-GB" sz="1600" dirty="0">
                <a:latin typeface="Arial" pitchFamily="34" charset="0"/>
                <a:cs typeface="Arial" pitchFamily="34" charset="0"/>
              </a:rPr>
              <a:t>lessons from the last 50 </a:t>
            </a:r>
            <a:r>
              <a:rPr lang="en-GB" sz="1600" dirty="0" smtClean="0">
                <a:latin typeface="Arial" pitchFamily="34" charset="0"/>
                <a:cs typeface="Arial" pitchFamily="34" charset="0"/>
              </a:rPr>
              <a:t>Years’, </a:t>
            </a:r>
          </a:p>
          <a:p>
            <a:pPr marL="0" marR="0" indent="0" algn="r">
              <a:spcBef>
                <a:spcPts val="0"/>
              </a:spcBef>
              <a:buNone/>
            </a:pPr>
            <a:r>
              <a:rPr lang="en-GB" sz="1600" dirty="0" smtClean="0">
                <a:latin typeface="Arial" pitchFamily="34" charset="0"/>
                <a:cs typeface="Arial" pitchFamily="34" charset="0"/>
              </a:rPr>
              <a:t>Ben Levin: OISE 2010)</a:t>
            </a:r>
            <a:endParaRPr lang="en-GB" sz="1600" dirty="0">
              <a:latin typeface="Arial" pitchFamily="34" charset="0"/>
              <a:cs typeface="Arial" pitchFamily="34" charset="0"/>
            </a:endParaRPr>
          </a:p>
        </p:txBody>
      </p:sp>
      <p:sp>
        <p:nvSpPr>
          <p:cNvPr id="4" name="Title 2"/>
          <p:cNvSpPr>
            <a:spLocks noGrp="1"/>
          </p:cNvSpPr>
          <p:nvPr>
            <p:ph type="title"/>
          </p:nvPr>
        </p:nvSpPr>
        <p:spPr>
          <a:xfrm>
            <a:off x="395536" y="620688"/>
            <a:ext cx="6264696" cy="504056"/>
          </a:xfrm>
        </p:spPr>
        <p:txBody>
          <a:bodyPr anchor="t" anchorCtr="0">
            <a:noAutofit/>
          </a:bodyPr>
          <a:lstStyle/>
          <a:p>
            <a:r>
              <a:rPr lang="en-GB" sz="2800" dirty="0" smtClean="0">
                <a:effectLst/>
              </a:rPr>
              <a:t>We know what does NOT work</a:t>
            </a:r>
            <a:endParaRPr lang="en-GB" sz="2800" dirty="0"/>
          </a:p>
        </p:txBody>
      </p:sp>
      <p:sp>
        <p:nvSpPr>
          <p:cNvPr id="6" name="Rectangle 16"/>
          <p:cNvSpPr>
            <a:spLocks noChangeArrowheads="1"/>
          </p:cNvSpPr>
          <p:nvPr/>
        </p:nvSpPr>
        <p:spPr bwMode="auto">
          <a:xfrm>
            <a:off x="8316913" y="6165850"/>
            <a:ext cx="288925" cy="288925"/>
          </a:xfrm>
          <a:prstGeom prst="rect">
            <a:avLst/>
          </a:prstGeom>
          <a:noFill/>
          <a:ln w="12700">
            <a:solidFill>
              <a:srgbClr val="336699"/>
            </a:solidFill>
            <a:miter lim="800000"/>
            <a:headEnd/>
            <a:tailEnd/>
          </a:ln>
          <a:effectLst/>
          <a:extLst>
            <a:ext uri="{909E8E84-426E-40DD-AFC4-6F175D3DCCD1}">
              <a14:hiddenFill xmlns:a14="http://schemas.microsoft.com/office/drawing/2010/main">
                <a:solidFill>
                  <a:srgbClr val="D5E8E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r>
              <a:rPr lang="en-GB" sz="1200" b="1" dirty="0">
                <a:latin typeface="Calibri" pitchFamily="34" charset="0"/>
              </a:rPr>
              <a:t>7</a:t>
            </a:r>
          </a:p>
        </p:txBody>
      </p:sp>
    </p:spTree>
    <p:extLst>
      <p:ext uri="{BB962C8B-B14F-4D97-AF65-F5344CB8AC3E}">
        <p14:creationId xmlns:p14="http://schemas.microsoft.com/office/powerpoint/2010/main" val="25366659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2295" y="1844824"/>
            <a:ext cx="8138294" cy="4176464"/>
          </a:xfrm>
          <a:ln>
            <a:noFill/>
          </a:ln>
        </p:spPr>
        <p:txBody>
          <a:bodyPr>
            <a:normAutofit/>
          </a:bodyPr>
          <a:lstStyle/>
          <a:p>
            <a:pPr marL="625475" marR="0" indent="-625475" algn="just">
              <a:spcBef>
                <a:spcPts val="0"/>
              </a:spcBef>
              <a:buClr>
                <a:schemeClr val="tx1"/>
              </a:buClr>
              <a:buSzPct val="100000"/>
              <a:buFont typeface="+mj-lt"/>
              <a:buAutoNum type="arabicPeriod"/>
            </a:pPr>
            <a:r>
              <a:rPr lang="en-GB" sz="2000" dirty="0">
                <a:latin typeface="Arial"/>
                <a:ea typeface="Calibri"/>
                <a:cs typeface="Times New Roman"/>
              </a:rPr>
              <a:t>Accountability using test results, and teacher appraisal, to reward and punish teachers and schools versus capacity building</a:t>
            </a:r>
            <a:r>
              <a:rPr lang="en-GB" sz="2000" dirty="0" smtClean="0">
                <a:latin typeface="Arial"/>
                <a:ea typeface="Calibri"/>
                <a:cs typeface="Times New Roman"/>
              </a:rPr>
              <a:t>.</a:t>
            </a:r>
          </a:p>
          <a:p>
            <a:pPr marL="625475" marR="0" indent="-625475" algn="just">
              <a:spcBef>
                <a:spcPts val="0"/>
              </a:spcBef>
              <a:buClr>
                <a:schemeClr val="tx1"/>
              </a:buClr>
              <a:buSzPct val="100000"/>
              <a:buFont typeface="+mj-lt"/>
              <a:buAutoNum type="arabicPeriod"/>
            </a:pPr>
            <a:endParaRPr lang="en-GB" sz="2000" dirty="0">
              <a:latin typeface="Arial"/>
              <a:ea typeface="Calibri"/>
              <a:cs typeface="Times New Roman"/>
            </a:endParaRPr>
          </a:p>
          <a:p>
            <a:pPr marL="625475" marR="0" indent="-625475" algn="just">
              <a:spcBef>
                <a:spcPts val="0"/>
              </a:spcBef>
              <a:buClr>
                <a:schemeClr val="tx1"/>
              </a:buClr>
              <a:buSzPct val="100000"/>
              <a:buFont typeface="+mj-lt"/>
              <a:buAutoNum type="arabicPeriod"/>
            </a:pPr>
            <a:r>
              <a:rPr lang="en-GB" sz="2000" dirty="0" smtClean="0">
                <a:latin typeface="Arial"/>
                <a:ea typeface="Calibri"/>
                <a:cs typeface="Times New Roman"/>
              </a:rPr>
              <a:t>Individual </a:t>
            </a:r>
            <a:r>
              <a:rPr lang="en-GB" sz="2000" dirty="0">
                <a:latin typeface="Arial"/>
                <a:ea typeface="Calibri"/>
                <a:cs typeface="Times New Roman"/>
              </a:rPr>
              <a:t>teacher leadership quality: promoting individual versus group solutions</a:t>
            </a:r>
            <a:r>
              <a:rPr lang="en-GB" sz="2000" dirty="0" smtClean="0">
                <a:latin typeface="Arial"/>
                <a:ea typeface="Calibri"/>
                <a:cs typeface="Times New Roman"/>
              </a:rPr>
              <a:t>.</a:t>
            </a:r>
          </a:p>
          <a:p>
            <a:pPr marL="625475" marR="0" indent="-625475" algn="just">
              <a:spcBef>
                <a:spcPts val="0"/>
              </a:spcBef>
              <a:buClr>
                <a:schemeClr val="tx1"/>
              </a:buClr>
              <a:buSzPct val="100000"/>
              <a:buFont typeface="+mj-lt"/>
              <a:buAutoNum type="arabicPeriod"/>
            </a:pPr>
            <a:endParaRPr lang="en-GB" sz="2000" dirty="0">
              <a:latin typeface="Arial"/>
              <a:ea typeface="Calibri"/>
              <a:cs typeface="Times New Roman"/>
            </a:endParaRPr>
          </a:p>
          <a:p>
            <a:pPr marL="625475" marR="0" indent="-625475" algn="just">
              <a:spcBef>
                <a:spcPts val="0"/>
              </a:spcBef>
              <a:buClr>
                <a:schemeClr val="tx1"/>
              </a:buClr>
              <a:buSzPct val="100000"/>
              <a:buFont typeface="+mj-lt"/>
              <a:buAutoNum type="arabicPeriod"/>
            </a:pPr>
            <a:r>
              <a:rPr lang="en-GB" sz="2000" dirty="0" smtClean="0">
                <a:latin typeface="Arial"/>
                <a:ea typeface="Calibri"/>
                <a:cs typeface="Times New Roman"/>
              </a:rPr>
              <a:t>Technology</a:t>
            </a:r>
            <a:r>
              <a:rPr lang="en-GB" sz="2000" dirty="0">
                <a:latin typeface="Arial"/>
                <a:ea typeface="Calibri"/>
                <a:cs typeface="Times New Roman"/>
              </a:rPr>
              <a:t>: investing in and assuming the wonders of the digital world will carry the day versus </a:t>
            </a:r>
            <a:r>
              <a:rPr lang="en-GB" sz="2000" dirty="0" smtClean="0">
                <a:latin typeface="Arial"/>
                <a:ea typeface="Calibri"/>
                <a:cs typeface="Times New Roman"/>
              </a:rPr>
              <a:t>instruction</a:t>
            </a:r>
          </a:p>
          <a:p>
            <a:pPr marL="625475" marR="0" indent="-625475" algn="just">
              <a:spcBef>
                <a:spcPts val="0"/>
              </a:spcBef>
              <a:buClr>
                <a:schemeClr val="tx1"/>
              </a:buClr>
              <a:buSzPct val="100000"/>
              <a:buFont typeface="+mj-lt"/>
              <a:buAutoNum type="arabicPeriod"/>
            </a:pPr>
            <a:endParaRPr lang="en-GB" sz="2000" dirty="0">
              <a:latin typeface="Arial"/>
              <a:ea typeface="Calibri"/>
              <a:cs typeface="Times New Roman"/>
            </a:endParaRPr>
          </a:p>
          <a:p>
            <a:pPr marL="625475" marR="0" indent="-625475" algn="just">
              <a:spcBef>
                <a:spcPts val="0"/>
              </a:spcBef>
              <a:spcAft>
                <a:spcPts val="1200"/>
              </a:spcAft>
              <a:buClr>
                <a:schemeClr val="tx1"/>
              </a:buClr>
              <a:buSzPct val="100000"/>
              <a:buFont typeface="+mj-lt"/>
              <a:buAutoNum type="arabicPeriod"/>
            </a:pPr>
            <a:r>
              <a:rPr lang="en-GB" sz="2000" dirty="0" smtClean="0">
                <a:latin typeface="Arial"/>
                <a:ea typeface="Calibri"/>
                <a:cs typeface="Times New Roman"/>
              </a:rPr>
              <a:t>Fragmented </a:t>
            </a:r>
            <a:r>
              <a:rPr lang="en-GB" sz="2000" dirty="0">
                <a:latin typeface="Arial"/>
                <a:ea typeface="Calibri"/>
                <a:cs typeface="Times New Roman"/>
              </a:rPr>
              <a:t>strategies versus systemic strategies</a:t>
            </a:r>
            <a:r>
              <a:rPr lang="en-GB" sz="2000" dirty="0" smtClean="0">
                <a:latin typeface="Arial"/>
                <a:ea typeface="Calibri"/>
                <a:cs typeface="Times New Roman"/>
              </a:rPr>
              <a:t>.</a:t>
            </a:r>
            <a:endParaRPr lang="en-GB" sz="1200" dirty="0">
              <a:latin typeface="Arial"/>
              <a:ea typeface="Calibri"/>
              <a:cs typeface="Times New Roman"/>
            </a:endParaRPr>
          </a:p>
          <a:p>
            <a:pPr marL="0" marR="0" indent="0" algn="r">
              <a:spcBef>
                <a:spcPts val="0"/>
              </a:spcBef>
              <a:buClr>
                <a:schemeClr val="tx1"/>
              </a:buClr>
              <a:buSzPct val="100000"/>
              <a:buNone/>
            </a:pPr>
            <a:r>
              <a:rPr lang="en-GB" sz="1600" dirty="0" smtClean="0">
                <a:latin typeface="Arial"/>
                <a:ea typeface="Calibri"/>
                <a:cs typeface="Times New Roman"/>
              </a:rPr>
              <a:t>(‘</a:t>
            </a:r>
            <a:r>
              <a:rPr lang="en-GB" sz="1600" dirty="0">
                <a:latin typeface="Arial"/>
                <a:ea typeface="Calibri"/>
                <a:cs typeface="Times New Roman"/>
              </a:rPr>
              <a:t>Choosing the </a:t>
            </a:r>
            <a:r>
              <a:rPr lang="en-GB" sz="1600" dirty="0" smtClean="0">
                <a:latin typeface="Arial"/>
                <a:ea typeface="Calibri"/>
                <a:cs typeface="Times New Roman"/>
              </a:rPr>
              <a:t>Wrong Drivers for Whole System Reform,’ </a:t>
            </a:r>
          </a:p>
          <a:p>
            <a:pPr marL="0" marR="0" indent="0" algn="r">
              <a:spcBef>
                <a:spcPts val="0"/>
              </a:spcBef>
              <a:buClr>
                <a:schemeClr val="tx1"/>
              </a:buClr>
              <a:buSzPct val="100000"/>
              <a:buNone/>
            </a:pPr>
            <a:r>
              <a:rPr lang="en-GB" sz="1600" dirty="0" smtClean="0">
                <a:latin typeface="Arial"/>
                <a:ea typeface="Calibri"/>
                <a:cs typeface="Times New Roman"/>
              </a:rPr>
              <a:t>Michael Fullan, 2011, </a:t>
            </a:r>
            <a:r>
              <a:rPr lang="en-GB" sz="1600" dirty="0">
                <a:latin typeface="Arial"/>
                <a:ea typeface="Calibri"/>
                <a:cs typeface="Times New Roman"/>
              </a:rPr>
              <a:t>Centre for Strategic </a:t>
            </a:r>
            <a:r>
              <a:rPr lang="en-GB" sz="1600" dirty="0" smtClean="0">
                <a:latin typeface="Arial"/>
                <a:ea typeface="Calibri"/>
                <a:cs typeface="Times New Roman"/>
              </a:rPr>
              <a:t>Education: </a:t>
            </a:r>
          </a:p>
          <a:p>
            <a:pPr marL="0" marR="0" indent="0" algn="r">
              <a:spcBef>
                <a:spcPts val="0"/>
              </a:spcBef>
              <a:buClr>
                <a:schemeClr val="tx1"/>
              </a:buClr>
              <a:buSzPct val="100000"/>
              <a:buNone/>
            </a:pPr>
            <a:r>
              <a:rPr lang="en-GB" sz="1600" dirty="0" smtClean="0">
                <a:latin typeface="Arial"/>
                <a:ea typeface="Calibri"/>
                <a:cs typeface="Times New Roman"/>
              </a:rPr>
              <a:t>Seminar </a:t>
            </a:r>
            <a:r>
              <a:rPr lang="en-GB" sz="1600" dirty="0">
                <a:latin typeface="Arial"/>
                <a:ea typeface="Calibri"/>
                <a:cs typeface="Times New Roman"/>
              </a:rPr>
              <a:t>series </a:t>
            </a:r>
            <a:r>
              <a:rPr lang="en-GB" sz="1600" dirty="0" smtClean="0">
                <a:latin typeface="Arial"/>
                <a:ea typeface="Calibri"/>
                <a:cs typeface="Times New Roman"/>
              </a:rPr>
              <a:t>204)</a:t>
            </a:r>
            <a:endParaRPr lang="en-GB" sz="1600" dirty="0">
              <a:latin typeface="Calibri"/>
              <a:ea typeface="Calibri"/>
              <a:cs typeface="Times New Roman"/>
            </a:endParaRPr>
          </a:p>
          <a:p>
            <a:pPr marL="0" marR="0" indent="0" algn="just">
              <a:lnSpc>
                <a:spcPct val="115000"/>
              </a:lnSpc>
              <a:spcBef>
                <a:spcPts val="0"/>
              </a:spcBef>
              <a:spcAft>
                <a:spcPts val="600"/>
              </a:spcAft>
              <a:buNone/>
            </a:pPr>
            <a:endParaRPr lang="en-GB" sz="1800" i="1" dirty="0">
              <a:latin typeface="Arial" pitchFamily="34" charset="0"/>
              <a:cs typeface="Arial" pitchFamily="34" charset="0"/>
            </a:endParaRPr>
          </a:p>
        </p:txBody>
      </p:sp>
      <p:sp>
        <p:nvSpPr>
          <p:cNvPr id="4" name="Title 2"/>
          <p:cNvSpPr>
            <a:spLocks noGrp="1"/>
          </p:cNvSpPr>
          <p:nvPr>
            <p:ph type="title"/>
          </p:nvPr>
        </p:nvSpPr>
        <p:spPr>
          <a:xfrm>
            <a:off x="395537" y="620688"/>
            <a:ext cx="4968552" cy="936104"/>
          </a:xfrm>
        </p:spPr>
        <p:txBody>
          <a:bodyPr anchor="t" anchorCtr="0">
            <a:noAutofit/>
          </a:bodyPr>
          <a:lstStyle/>
          <a:p>
            <a:r>
              <a:rPr lang="en-GB" sz="2600" dirty="0" smtClean="0"/>
              <a:t>And w</a:t>
            </a:r>
            <a:r>
              <a:rPr lang="en-GB" sz="2800" dirty="0" smtClean="0">
                <a:solidFill>
                  <a:srgbClr val="464646"/>
                </a:solidFill>
                <a:effectLst/>
              </a:rPr>
              <a:t>e </a:t>
            </a:r>
            <a:r>
              <a:rPr lang="en-GB" sz="2800" dirty="0">
                <a:solidFill>
                  <a:srgbClr val="464646"/>
                </a:solidFill>
                <a:effectLst/>
              </a:rPr>
              <a:t>know </a:t>
            </a:r>
            <a:r>
              <a:rPr lang="en-GB" sz="2800" dirty="0" smtClean="0">
                <a:solidFill>
                  <a:srgbClr val="464646"/>
                </a:solidFill>
                <a:effectLst/>
              </a:rPr>
              <a:t>about </a:t>
            </a:r>
            <a:br>
              <a:rPr lang="en-GB" sz="2800" dirty="0" smtClean="0">
                <a:solidFill>
                  <a:srgbClr val="464646"/>
                </a:solidFill>
                <a:effectLst/>
              </a:rPr>
            </a:br>
            <a:r>
              <a:rPr lang="en-GB" sz="2800" dirty="0" smtClean="0">
                <a:solidFill>
                  <a:srgbClr val="464646"/>
                </a:solidFill>
                <a:effectLst/>
              </a:rPr>
              <a:t>misdirected reform efforts</a:t>
            </a:r>
            <a:endParaRPr lang="en-GB" sz="2600" dirty="0"/>
          </a:p>
        </p:txBody>
      </p:sp>
      <p:sp>
        <p:nvSpPr>
          <p:cNvPr id="5" name="Rectangle 16"/>
          <p:cNvSpPr>
            <a:spLocks noChangeArrowheads="1"/>
          </p:cNvSpPr>
          <p:nvPr/>
        </p:nvSpPr>
        <p:spPr bwMode="auto">
          <a:xfrm>
            <a:off x="8316913" y="6165850"/>
            <a:ext cx="288925" cy="288925"/>
          </a:xfrm>
          <a:prstGeom prst="rect">
            <a:avLst/>
          </a:prstGeom>
          <a:noFill/>
          <a:ln w="12700">
            <a:solidFill>
              <a:srgbClr val="336699"/>
            </a:solidFill>
            <a:miter lim="800000"/>
            <a:headEnd/>
            <a:tailEnd/>
          </a:ln>
          <a:effectLst/>
          <a:extLst>
            <a:ext uri="{909E8E84-426E-40DD-AFC4-6F175D3DCCD1}">
              <a14:hiddenFill xmlns:a14="http://schemas.microsoft.com/office/drawing/2010/main">
                <a:solidFill>
                  <a:srgbClr val="D5E8E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r>
              <a:rPr lang="en-GB" sz="1200" b="1" dirty="0" smtClean="0">
                <a:latin typeface="Calibri" pitchFamily="34" charset="0"/>
              </a:rPr>
              <a:t>8</a:t>
            </a:r>
            <a:endParaRPr lang="en-GB" sz="1200" b="1" dirty="0">
              <a:latin typeface="Calibri" pitchFamily="34" charset="0"/>
            </a:endParaRPr>
          </a:p>
        </p:txBody>
      </p:sp>
    </p:spTree>
    <p:extLst>
      <p:ext uri="{BB962C8B-B14F-4D97-AF65-F5344CB8AC3E}">
        <p14:creationId xmlns:p14="http://schemas.microsoft.com/office/powerpoint/2010/main" val="31389322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676694" y="1340768"/>
            <a:ext cx="7597540" cy="4320480"/>
          </a:xfrm>
        </p:spPr>
        <p:txBody>
          <a:bodyPr>
            <a:normAutofit/>
          </a:bodyPr>
          <a:lstStyle/>
          <a:p>
            <a:pPr marL="0" indent="0" algn="just">
              <a:spcBef>
                <a:spcPts val="0"/>
              </a:spcBef>
              <a:buNone/>
            </a:pPr>
            <a:r>
              <a:rPr lang="en-GB" sz="1700" dirty="0" smtClean="0">
                <a:latin typeface="Arial" pitchFamily="34" charset="0"/>
                <a:cs typeface="Arial" pitchFamily="34" charset="0"/>
              </a:rPr>
              <a:t>Principles </a:t>
            </a:r>
            <a:r>
              <a:rPr lang="en-GB" sz="1700" dirty="0">
                <a:latin typeface="Arial" pitchFamily="34" charset="0"/>
                <a:cs typeface="Arial" pitchFamily="34" charset="0"/>
              </a:rPr>
              <a:t>promote a common understanding of new policy directions and are the basis of sound and collective decisions. Achieving our </a:t>
            </a:r>
            <a:r>
              <a:rPr lang="en-GB" sz="1700" dirty="0" smtClean="0">
                <a:latin typeface="Arial" pitchFamily="34" charset="0"/>
                <a:cs typeface="Arial" pitchFamily="34" charset="0"/>
              </a:rPr>
              <a:t>vision … requires </a:t>
            </a:r>
            <a:r>
              <a:rPr lang="en-GB" sz="1700" dirty="0">
                <a:latin typeface="Arial" pitchFamily="34" charset="0"/>
                <a:cs typeface="Arial" pitchFamily="34" charset="0"/>
              </a:rPr>
              <a:t>the following principles to be embraced by all partners</a:t>
            </a:r>
            <a:r>
              <a:rPr lang="en-GB" sz="1700" dirty="0" smtClean="0">
                <a:latin typeface="Arial" pitchFamily="34" charset="0"/>
                <a:cs typeface="Arial" pitchFamily="34" charset="0"/>
              </a:rPr>
              <a:t>:</a:t>
            </a:r>
          </a:p>
          <a:p>
            <a:pPr marL="109728" indent="0" algn="just">
              <a:lnSpc>
                <a:spcPct val="120000"/>
              </a:lnSpc>
              <a:spcBef>
                <a:spcPts val="0"/>
              </a:spcBef>
              <a:buNone/>
            </a:pPr>
            <a:endParaRPr lang="en-GB" sz="1600" dirty="0">
              <a:latin typeface="Arial" pitchFamily="34" charset="0"/>
              <a:cs typeface="Arial" pitchFamily="34" charset="0"/>
            </a:endParaRPr>
          </a:p>
          <a:p>
            <a:pPr marL="450850" indent="-446088" algn="just">
              <a:lnSpc>
                <a:spcPct val="120000"/>
              </a:lnSpc>
              <a:spcBef>
                <a:spcPts val="0"/>
              </a:spcBef>
              <a:spcAft>
                <a:spcPts val="1200"/>
              </a:spcAft>
              <a:buClrTx/>
              <a:buSzPct val="120000"/>
              <a:buFont typeface="Arial" pitchFamily="34" charset="0"/>
              <a:buChar char="•"/>
            </a:pPr>
            <a:r>
              <a:rPr lang="en-GB" sz="1700" dirty="0" smtClean="0">
                <a:latin typeface="Arial" pitchFamily="34" charset="0"/>
                <a:cs typeface="Arial" pitchFamily="34" charset="0"/>
              </a:rPr>
              <a:t>Learner-centred.</a:t>
            </a:r>
          </a:p>
          <a:p>
            <a:pPr marL="450850" indent="-446088" algn="just">
              <a:lnSpc>
                <a:spcPct val="120000"/>
              </a:lnSpc>
              <a:spcBef>
                <a:spcPts val="0"/>
              </a:spcBef>
              <a:spcAft>
                <a:spcPts val="1200"/>
              </a:spcAft>
              <a:buClrTx/>
              <a:buSzPct val="120000"/>
              <a:buFont typeface="Arial" pitchFamily="34" charset="0"/>
              <a:buChar char="•"/>
            </a:pPr>
            <a:r>
              <a:rPr lang="en-GB" sz="1700" dirty="0" smtClean="0">
                <a:latin typeface="Arial" pitchFamily="34" charset="0"/>
                <a:cs typeface="Arial" pitchFamily="34" charset="0"/>
              </a:rPr>
              <a:t>Shared </a:t>
            </a:r>
            <a:r>
              <a:rPr lang="en-GB" sz="1700" dirty="0">
                <a:latin typeface="Arial" pitchFamily="34" charset="0"/>
                <a:cs typeface="Arial" pitchFamily="34" charset="0"/>
              </a:rPr>
              <a:t>responsibility and accountability for </a:t>
            </a:r>
            <a:r>
              <a:rPr lang="en-GB" sz="1700" dirty="0" smtClean="0">
                <a:latin typeface="Arial" pitchFamily="34" charset="0"/>
                <a:cs typeface="Arial" pitchFamily="34" charset="0"/>
              </a:rPr>
              <a:t>results.</a:t>
            </a:r>
            <a:endParaRPr lang="en-GB" sz="1700" dirty="0">
              <a:latin typeface="Arial" pitchFamily="34" charset="0"/>
              <a:cs typeface="Arial" pitchFamily="34" charset="0"/>
            </a:endParaRPr>
          </a:p>
          <a:p>
            <a:pPr marL="450850" indent="-446088" algn="just">
              <a:lnSpc>
                <a:spcPct val="120000"/>
              </a:lnSpc>
              <a:spcBef>
                <a:spcPts val="0"/>
              </a:spcBef>
              <a:spcAft>
                <a:spcPts val="1200"/>
              </a:spcAft>
              <a:buClrTx/>
              <a:buSzPct val="120000"/>
              <a:buFont typeface="Arial" pitchFamily="34" charset="0"/>
              <a:buChar char="•"/>
            </a:pPr>
            <a:r>
              <a:rPr lang="en-GB" sz="1700" dirty="0">
                <a:latin typeface="Arial" pitchFamily="34" charset="0"/>
                <a:cs typeface="Arial" pitchFamily="34" charset="0"/>
              </a:rPr>
              <a:t>Engaged </a:t>
            </a:r>
            <a:r>
              <a:rPr lang="en-GB" sz="1700" dirty="0" smtClean="0">
                <a:latin typeface="Arial" pitchFamily="34" charset="0"/>
                <a:cs typeface="Arial" pitchFamily="34" charset="0"/>
              </a:rPr>
              <a:t>communities.</a:t>
            </a:r>
            <a:endParaRPr lang="en-GB" sz="1700" dirty="0">
              <a:latin typeface="Arial" pitchFamily="34" charset="0"/>
              <a:cs typeface="Arial" pitchFamily="34" charset="0"/>
            </a:endParaRPr>
          </a:p>
          <a:p>
            <a:pPr marL="450850" indent="-446088" algn="just">
              <a:lnSpc>
                <a:spcPct val="120000"/>
              </a:lnSpc>
              <a:spcBef>
                <a:spcPts val="0"/>
              </a:spcBef>
              <a:spcAft>
                <a:spcPts val="1200"/>
              </a:spcAft>
              <a:buClrTx/>
              <a:buSzPct val="120000"/>
              <a:buFont typeface="Arial" pitchFamily="34" charset="0"/>
              <a:buChar char="•"/>
            </a:pPr>
            <a:r>
              <a:rPr lang="en-GB" sz="1700" dirty="0">
                <a:latin typeface="Arial" pitchFamily="34" charset="0"/>
                <a:cs typeface="Arial" pitchFamily="34" charset="0"/>
              </a:rPr>
              <a:t>Inclusive, equitable </a:t>
            </a:r>
            <a:r>
              <a:rPr lang="en-GB" sz="1700" dirty="0" smtClean="0">
                <a:latin typeface="Arial" pitchFamily="34" charset="0"/>
                <a:cs typeface="Arial" pitchFamily="34" charset="0"/>
              </a:rPr>
              <a:t>access.</a:t>
            </a:r>
            <a:endParaRPr lang="en-GB" sz="1700" dirty="0">
              <a:latin typeface="Arial" pitchFamily="34" charset="0"/>
              <a:cs typeface="Arial" pitchFamily="34" charset="0"/>
            </a:endParaRPr>
          </a:p>
          <a:p>
            <a:pPr marL="450850" indent="-446088" algn="just">
              <a:lnSpc>
                <a:spcPct val="120000"/>
              </a:lnSpc>
              <a:spcBef>
                <a:spcPts val="0"/>
              </a:spcBef>
              <a:spcAft>
                <a:spcPts val="1200"/>
              </a:spcAft>
              <a:buClrTx/>
              <a:buSzPct val="120000"/>
              <a:buFont typeface="Arial" pitchFamily="34" charset="0"/>
              <a:buChar char="•"/>
            </a:pPr>
            <a:r>
              <a:rPr lang="en-GB" sz="1700" dirty="0">
                <a:latin typeface="Arial" pitchFamily="34" charset="0"/>
                <a:cs typeface="Arial" pitchFamily="34" charset="0"/>
              </a:rPr>
              <a:t>A responsive, flexible </a:t>
            </a:r>
            <a:r>
              <a:rPr lang="en-GB" sz="1700" dirty="0" smtClean="0">
                <a:latin typeface="Arial" pitchFamily="34" charset="0"/>
                <a:cs typeface="Arial" pitchFamily="34" charset="0"/>
              </a:rPr>
              <a:t>approach. </a:t>
            </a:r>
            <a:endParaRPr lang="en-GB" sz="1700" dirty="0">
              <a:latin typeface="Arial" pitchFamily="34" charset="0"/>
              <a:cs typeface="Arial" pitchFamily="34" charset="0"/>
            </a:endParaRPr>
          </a:p>
          <a:p>
            <a:pPr marL="450850" indent="-446088" algn="just">
              <a:spcBef>
                <a:spcPts val="0"/>
              </a:spcBef>
              <a:spcAft>
                <a:spcPts val="1200"/>
              </a:spcAft>
              <a:buClrTx/>
              <a:buSzPct val="120000"/>
              <a:buFont typeface="Arial" pitchFamily="34" charset="0"/>
              <a:buChar char="•"/>
            </a:pPr>
            <a:r>
              <a:rPr lang="en-GB" sz="1700" dirty="0">
                <a:latin typeface="Arial" pitchFamily="34" charset="0"/>
                <a:cs typeface="Arial" pitchFamily="34" charset="0"/>
              </a:rPr>
              <a:t>Sustainable and efficient use of </a:t>
            </a:r>
            <a:r>
              <a:rPr lang="en-GB" sz="1700" dirty="0" smtClean="0">
                <a:latin typeface="Arial" pitchFamily="34" charset="0"/>
                <a:cs typeface="Arial" pitchFamily="34" charset="0"/>
              </a:rPr>
              <a:t>resources</a:t>
            </a:r>
            <a:r>
              <a:rPr lang="en-GB" sz="1700" dirty="0" smtClean="0">
                <a:latin typeface="Arial" pitchFamily="34" charset="0"/>
                <a:cs typeface="Arial" pitchFamily="34" charset="0"/>
              </a:rPr>
              <a:t>.</a:t>
            </a:r>
          </a:p>
          <a:p>
            <a:pPr marL="450850" indent="-446088" algn="just">
              <a:lnSpc>
                <a:spcPct val="120000"/>
              </a:lnSpc>
              <a:spcBef>
                <a:spcPts val="0"/>
              </a:spcBef>
              <a:buClrTx/>
              <a:buSzPct val="120000"/>
              <a:buFont typeface="Arial" pitchFamily="34" charset="0"/>
              <a:buChar char="•"/>
            </a:pPr>
            <a:r>
              <a:rPr lang="en-GB" sz="1700" dirty="0" smtClean="0">
                <a:latin typeface="Arial" pitchFamily="34" charset="0"/>
                <a:cs typeface="Arial" pitchFamily="34" charset="0"/>
              </a:rPr>
              <a:t> A</a:t>
            </a:r>
            <a:r>
              <a:rPr lang="en-GB" sz="1700" dirty="0" smtClean="0">
                <a:latin typeface="Arial" pitchFamily="34" charset="0"/>
                <a:cs typeface="Arial" pitchFamily="34" charset="0"/>
              </a:rPr>
              <a:t> </a:t>
            </a:r>
            <a:r>
              <a:rPr lang="en-GB" sz="1700" dirty="0">
                <a:latin typeface="Arial" pitchFamily="34" charset="0"/>
                <a:cs typeface="Arial" pitchFamily="34" charset="0"/>
              </a:rPr>
              <a:t>teacher is the most significant agent in the learning </a:t>
            </a:r>
            <a:r>
              <a:rPr lang="en-GB" sz="1700" dirty="0" smtClean="0">
                <a:latin typeface="Arial" pitchFamily="34" charset="0"/>
                <a:cs typeface="Arial" pitchFamily="34" charset="0"/>
              </a:rPr>
              <a:t>process. </a:t>
            </a:r>
            <a:endParaRPr lang="en-GB" dirty="0"/>
          </a:p>
        </p:txBody>
      </p:sp>
      <p:sp>
        <p:nvSpPr>
          <p:cNvPr id="3" name="Title 2"/>
          <p:cNvSpPr>
            <a:spLocks noGrp="1"/>
          </p:cNvSpPr>
          <p:nvPr>
            <p:ph type="title"/>
          </p:nvPr>
        </p:nvSpPr>
        <p:spPr>
          <a:xfrm>
            <a:off x="467544" y="260648"/>
            <a:ext cx="7632848" cy="994122"/>
          </a:xfrm>
        </p:spPr>
        <p:txBody>
          <a:bodyPr>
            <a:normAutofit/>
          </a:bodyPr>
          <a:lstStyle/>
          <a:p>
            <a:r>
              <a:rPr lang="en-GB" sz="2400" dirty="0" smtClean="0"/>
              <a:t>Not just a wish list – a postscript based in reality</a:t>
            </a:r>
            <a:endParaRPr lang="en-GB" sz="2400" dirty="0"/>
          </a:p>
        </p:txBody>
      </p:sp>
      <p:sp>
        <p:nvSpPr>
          <p:cNvPr id="5" name="Rectangle 16"/>
          <p:cNvSpPr>
            <a:spLocks noChangeArrowheads="1"/>
          </p:cNvSpPr>
          <p:nvPr/>
        </p:nvSpPr>
        <p:spPr bwMode="auto">
          <a:xfrm>
            <a:off x="8244409" y="6165850"/>
            <a:ext cx="361430" cy="288925"/>
          </a:xfrm>
          <a:prstGeom prst="rect">
            <a:avLst/>
          </a:prstGeom>
          <a:noFill/>
          <a:ln w="12700">
            <a:solidFill>
              <a:srgbClr val="336699"/>
            </a:solidFill>
            <a:miter lim="800000"/>
            <a:headEnd/>
            <a:tailEnd/>
          </a:ln>
          <a:effectLst/>
          <a:extLst>
            <a:ext uri="{909E8E84-426E-40DD-AFC4-6F175D3DCCD1}">
              <a14:hiddenFill xmlns:a14="http://schemas.microsoft.com/office/drawing/2010/main">
                <a:solidFill>
                  <a:srgbClr val="D5E8E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r>
              <a:rPr lang="en-GB" sz="1200" b="1" dirty="0" smtClean="0">
                <a:solidFill>
                  <a:prstClr val="black"/>
                </a:solidFill>
                <a:latin typeface="Calibri" pitchFamily="34" charset="0"/>
              </a:rPr>
              <a:t>10</a:t>
            </a:r>
            <a:endParaRPr lang="en-GB" sz="1200" b="1" dirty="0">
              <a:solidFill>
                <a:prstClr val="black"/>
              </a:solidFill>
              <a:latin typeface="Calibri" pitchFamily="34" charset="0"/>
            </a:endParaRPr>
          </a:p>
        </p:txBody>
      </p:sp>
    </p:spTree>
    <p:extLst>
      <p:ext uri="{BB962C8B-B14F-4D97-AF65-F5344CB8AC3E}">
        <p14:creationId xmlns:p14="http://schemas.microsoft.com/office/powerpoint/2010/main" val="160903991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EI Document" ma:contentTypeID="0x010100AA2F8202531E2B479DC903BD7BCD5C3F00E04239BAE3CFF643A8203BF81E96DC51" ma:contentTypeVersion="53" ma:contentTypeDescription="" ma:contentTypeScope="" ma:versionID="3ecdb67ee59564c7ec43419591cb38be">
  <xsd:schema xmlns:xsd="http://www.w3.org/2001/XMLSchema" xmlns:xs="http://www.w3.org/2001/XMLSchema" xmlns:p="http://schemas.microsoft.com/office/2006/metadata/properties" xmlns:ns2="db13979b-e751-4565-a77b-71e7edb4f069" targetNamespace="http://schemas.microsoft.com/office/2006/metadata/properties" ma:root="true" ma:fieldsID="68c9f9e723ff3b8d29c1e4b1699411ec" ns2:_="">
    <xsd:import namespace="db13979b-e751-4565-a77b-71e7edb4f069"/>
    <xsd:element name="properties">
      <xsd:complexType>
        <xsd:sequence>
          <xsd:element name="documentManagement">
            <xsd:complexType>
              <xsd:all>
                <xsd:element ref="ns2:Date" minOccurs="0"/>
                <xsd:element ref="ns2:DocumentLanguage" minOccurs="0"/>
                <xsd:element ref="ns2:AvailableOnWebsite" minOccurs="0"/>
                <xsd:element ref="ns2:EIRegion" minOccurs="0"/>
                <xsd:element ref="ns2:EIUnit" minOccurs="0"/>
                <xsd:element ref="ns2:EIOrgan" minOccurs="0"/>
                <xsd:element ref="ns2:EI_x0020_Event" minOccurs="0"/>
                <xsd:element ref="ns2:EITopic" minOccurs="0"/>
                <xsd:element ref="ns2:DocumentSource" minOccurs="0"/>
                <xsd:element ref="ns2:EITermbaseTaxHTField0" minOccurs="0"/>
                <xsd:element ref="ns2:TaxCatchAll" minOccurs="0"/>
                <xsd:element ref="ns2:TaxCatchAllLabel" minOccurs="0"/>
                <xsd:element ref="ns2:l360261a294540c48d9b0fdee2fb1d22" minOccurs="0"/>
                <xsd:element ref="ns2:hd0be951f11940a08013d67eec6505c8" minOccurs="0"/>
                <xsd:element ref="ns2:o79ce48fd8d44e5eaac3fd0fc82a2951" minOccurs="0"/>
                <xsd:element ref="ns2:kd7281ab553349538e0242a0ee89a9e1" minOccurs="0"/>
                <xsd:element ref="ns2:i64256cf79b641ea809ba8b9a8069568"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b13979b-e751-4565-a77b-71e7edb4f069" elementFormDefault="qualified">
    <xsd:import namespace="http://schemas.microsoft.com/office/2006/documentManagement/types"/>
    <xsd:import namespace="http://schemas.microsoft.com/office/infopath/2007/PartnerControls"/>
    <xsd:element name="Date" ma:index="2" nillable="true" ma:displayName="Date" ma:description="EI document date." ma:format="DateOnly" ma:internalName="Date">
      <xsd:simpleType>
        <xsd:restriction base="dms:DateTime"/>
      </xsd:simpleType>
    </xsd:element>
    <xsd:element name="DocumentLanguage" ma:index="5" nillable="true" ma:displayName="Document Language" ma:default="English" ma:format="RadioButtons" ma:internalName="DocumentLanguage">
      <xsd:simpleType>
        <xsd:restriction base="dms:Choice">
          <xsd:enumeration value="English"/>
          <xsd:enumeration value="French"/>
          <xsd:enumeration value="Spanish"/>
          <xsd:enumeration value="Other"/>
          <xsd:enumeration value="Multiple"/>
        </xsd:restriction>
      </xsd:simpleType>
    </xsd:element>
    <xsd:element name="AvailableOnWebsite" ma:index="6" nillable="true" ma:displayName="Available On Website" ma:default="1" ma:description="Make this document available on the public EI website." ma:internalName="AvailableOnWebsite">
      <xsd:simpleType>
        <xsd:restriction base="dms:Boolean"/>
      </xsd:simpleType>
    </xsd:element>
    <xsd:element name="EIRegion" ma:index="7" nillable="true" ma:displayName="EI Region" ma:description="Education International region." ma:hidden="true" ma:list="{29c7dc5d-89a6-4101-a71e-0c6c975a07cf}" ma:internalName="EIRegion" ma:readOnly="false" ma:showField="Title" ma:web="db13979b-e751-4565-a77b-71e7edb4f069">
      <xsd:complexType>
        <xsd:complexContent>
          <xsd:extension base="dms:MultiChoiceLookup">
            <xsd:sequence>
              <xsd:element name="Value" type="dms:Lookup" maxOccurs="unbounded" minOccurs="0" nillable="true"/>
            </xsd:sequence>
          </xsd:extension>
        </xsd:complexContent>
      </xsd:complexType>
    </xsd:element>
    <xsd:element name="EIUnit" ma:index="8" nillable="true" ma:displayName="EI Unit" ma:hidden="true" ma:list="068bb678-3c6d-45ba-97bd-4f06a914f196" ma:internalName="EIUnit" ma:readOnly="false" ma:showField="Title" ma:web="db13979b-e751-4565-a77b-71e7edb4f069">
      <xsd:complexType>
        <xsd:complexContent>
          <xsd:extension base="dms:MultiChoiceLookup">
            <xsd:sequence>
              <xsd:element name="Value" type="dms:Lookup" maxOccurs="unbounded" minOccurs="0" nillable="true"/>
            </xsd:sequence>
          </xsd:extension>
        </xsd:complexContent>
      </xsd:complexType>
    </xsd:element>
    <xsd:element name="EIOrgan" ma:index="9" nillable="true" ma:displayName="EI Group" ma:hidden="true" ma:list="{2698a646-4c05-4ac8-9e4f-4a88bcd5d2e2}" ma:internalName="EIOrgan" ma:readOnly="false" ma:showField="Title" ma:web="db13979b-e751-4565-a77b-71e7edb4f069">
      <xsd:complexType>
        <xsd:complexContent>
          <xsd:extension base="dms:MultiChoiceLookup">
            <xsd:sequence>
              <xsd:element name="Value" type="dms:Lookup" maxOccurs="unbounded" minOccurs="0" nillable="true"/>
            </xsd:sequence>
          </xsd:extension>
        </xsd:complexContent>
      </xsd:complexType>
    </xsd:element>
    <xsd:element name="EI_x0020_Event" ma:index="11" nillable="true" ma:displayName="EI Event" ma:hidden="true" ma:list="{0292d145-1b29-4696-ba3c-d4afe19ee511}" ma:internalName="EI_x0020_Event" ma:readOnly="false" ma:showField="EventTitleForChoiceDropdown" ma:web="db13979b-e751-4565-a77b-71e7edb4f069">
      <xsd:simpleType>
        <xsd:restriction base="dms:Lookup"/>
      </xsd:simpleType>
    </xsd:element>
    <xsd:element name="EITopic" ma:index="12" nillable="true" ma:displayName="EI Topic" ma:hidden="true" ma:list="dd9f5b98-3a89-4125-b977-90d82d0197dd" ma:internalName="EITopic" ma:readOnly="false" ma:showField="Title" ma:web="db13979b-e751-4565-a77b-71e7edb4f069">
      <xsd:complexType>
        <xsd:complexContent>
          <xsd:extension base="dms:MultiChoiceLookup">
            <xsd:sequence>
              <xsd:element name="Value" type="dms:Lookup" maxOccurs="unbounded" minOccurs="0" nillable="true"/>
            </xsd:sequence>
          </xsd:extension>
        </xsd:complexContent>
      </xsd:complexType>
    </xsd:element>
    <xsd:element name="DocumentSource" ma:index="13" nillable="true" ma:displayName="Document Source" ma:description="Organisation which issued the document." ma:list="{49ba241f-8346-4576-b9e1-b1a7b41f86e8}" ma:internalName="DocumentSource" ma:showField="Title" ma:web="db13979b-e751-4565-a77b-71e7edb4f069">
      <xsd:simpleType>
        <xsd:restriction base="dms:Lookup"/>
      </xsd:simpleType>
    </xsd:element>
    <xsd:element name="EITermbaseTaxHTField0" ma:index="19" nillable="true" ma:taxonomy="true" ma:internalName="EITermbaseTaxHTField0" ma:taxonomyFieldName="EITermbase" ma:displayName="EIDocType" ma:readOnly="false" ma:default="" ma:fieldId="{58649bc0-05b1-4c82-b72c-a96912b32633}" ma:taxonomyMulti="true" ma:sspId="0af2f461-2480-4a31-ac78-b054563ee389" ma:termSetId="2591b47b-c34c-4ee1-a350-73f6d52a178b" ma:anchorId="00000000-0000-0000-0000-000000000000" ma:open="true" ma:isKeyword="false">
      <xsd:complexType>
        <xsd:sequence>
          <xsd:element ref="pc:Terms" minOccurs="0" maxOccurs="1"/>
        </xsd:sequence>
      </xsd:complexType>
    </xsd:element>
    <xsd:element name="TaxCatchAll" ma:index="20" nillable="true" ma:displayName="Taxonomy Catch All Column" ma:hidden="true" ma:list="{e31c9898-5599-4d3d-bde2-aae45224e11b}" ma:internalName="TaxCatchAll" ma:showField="CatchAllData" ma:web="db13979b-e751-4565-a77b-71e7edb4f069">
      <xsd:complexType>
        <xsd:complexContent>
          <xsd:extension base="dms:MultiChoiceLookup">
            <xsd:sequence>
              <xsd:element name="Value" type="dms:Lookup" maxOccurs="unbounded" minOccurs="0" nillable="true"/>
            </xsd:sequence>
          </xsd:extension>
        </xsd:complexContent>
      </xsd:complexType>
    </xsd:element>
    <xsd:element name="TaxCatchAllLabel" ma:index="21" nillable="true" ma:displayName="Taxonomy Catch All Column1" ma:hidden="true" ma:list="{e31c9898-5599-4d3d-bde2-aae45224e11b}" ma:internalName="TaxCatchAllLabel" ma:readOnly="true" ma:showField="CatchAllDataLabel" ma:web="db13979b-e751-4565-a77b-71e7edb4f069">
      <xsd:complexType>
        <xsd:complexContent>
          <xsd:extension base="dms:MultiChoiceLookup">
            <xsd:sequence>
              <xsd:element name="Value" type="dms:Lookup" maxOccurs="unbounded" minOccurs="0" nillable="true"/>
            </xsd:sequence>
          </xsd:extension>
        </xsd:complexContent>
      </xsd:complexType>
    </xsd:element>
    <xsd:element name="l360261a294540c48d9b0fdee2fb1d22" ma:index="23" nillable="true" ma:taxonomy="true" ma:internalName="l360261a294540c48d9b0fdee2fb1d22" ma:taxonomyFieldName="EIEvent" ma:displayName="EIEvent" ma:default="" ma:fieldId="{5360261a-2945-40c4-8d9b-0fdee2fb1d22}" ma:taxonomyMulti="true" ma:sspId="0af2f461-2480-4a31-ac78-b054563ee389" ma:termSetId="46d855b6-eb13-4760-91d1-66f27ae7dc32" ma:anchorId="00000000-0000-0000-0000-000000000000" ma:open="true" ma:isKeyword="false">
      <xsd:complexType>
        <xsd:sequence>
          <xsd:element ref="pc:Terms" minOccurs="0" maxOccurs="1"/>
        </xsd:sequence>
      </xsd:complexType>
    </xsd:element>
    <xsd:element name="hd0be951f11940a08013d67eec6505c8" ma:index="25" nillable="true" ma:taxonomy="true" ma:internalName="hd0be951f11940a08013d67eec6505c8" ma:taxonomyFieldName="EIUnit1" ma:displayName="EIUnit" ma:readOnly="false" ma:default="" ma:fieldId="{1d0be951-f119-40a0-8013-d67eec6505c8}" ma:taxonomyMulti="true" ma:sspId="0af2f461-2480-4a31-ac78-b054563ee389" ma:termSetId="5f7ca6b7-bc5d-4a29-b9c5-9d61f96be714" ma:anchorId="00000000-0000-0000-0000-000000000000" ma:open="false" ma:isKeyword="false">
      <xsd:complexType>
        <xsd:sequence>
          <xsd:element ref="pc:Terms" minOccurs="0" maxOccurs="1"/>
        </xsd:sequence>
      </xsd:complexType>
    </xsd:element>
    <xsd:element name="o79ce48fd8d44e5eaac3fd0fc82a2951" ma:index="27" nillable="true" ma:taxonomy="true" ma:internalName="o79ce48fd8d44e5eaac3fd0fc82a2951" ma:taxonomyFieldName="EIGroup" ma:displayName="EIGroup" ma:default="" ma:fieldId="{879ce48f-d8d4-4e5e-aac3-fd0fc82a2951}" ma:taxonomyMulti="true" ma:sspId="0af2f461-2480-4a31-ac78-b054563ee389" ma:termSetId="1e97bc08-ae7e-4277-9be6-12765f62b22d" ma:anchorId="00000000-0000-0000-0000-000000000000" ma:open="false" ma:isKeyword="false">
      <xsd:complexType>
        <xsd:sequence>
          <xsd:element ref="pc:Terms" minOccurs="0" maxOccurs="1"/>
        </xsd:sequence>
      </xsd:complexType>
    </xsd:element>
    <xsd:element name="kd7281ab553349538e0242a0ee89a9e1" ma:index="29" nillable="true" ma:taxonomy="true" ma:internalName="kd7281ab553349538e0242a0ee89a9e1" ma:taxonomyFieldName="EITopic1" ma:displayName="EITopic" ma:default="" ma:fieldId="{4d7281ab-5533-4953-8e02-42a0ee89a9e1}" ma:taxonomyMulti="true" ma:sspId="0af2f461-2480-4a31-ac78-b054563ee389" ma:termSetId="e2436a82-f458-4e28-a4e0-fa06e0b95176" ma:anchorId="00000000-0000-0000-0000-000000000000" ma:open="false" ma:isKeyword="false">
      <xsd:complexType>
        <xsd:sequence>
          <xsd:element ref="pc:Terms" minOccurs="0" maxOccurs="1"/>
        </xsd:sequence>
      </xsd:complexType>
    </xsd:element>
    <xsd:element name="i64256cf79b641ea809ba8b9a8069568" ma:index="31" nillable="true" ma:taxonomy="true" ma:internalName="i64256cf79b641ea809ba8b9a8069568" ma:taxonomyFieldName="EIRegion1" ma:displayName="EIRegion" ma:default="" ma:fieldId="{264256cf-79b6-41ea-809b-a8b9a8069568}" ma:taxonomyMulti="true" ma:sspId="0af2f461-2480-4a31-ac78-b054563ee389" ma:termSetId="126f87e2-8982-4d73-8d0c-1d6ec05017e8"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4"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customXsn xmlns="http://schemas.microsoft.com/office/2006/metadata/customXsn">
  <xsnLocation>http://portal/_cts/EIDocument/8b5470c660bc9b5ccustomXsn.xsn</xsnLocation>
  <cached>True</cached>
  <openByDefault>True</openByDefault>
  <xsnScope>http://portal</xsnScope>
</customXsn>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EIUnit xmlns="db13979b-e751-4565-a77b-71e7edb4f069"/>
    <l360261a294540c48d9b0fdee2fb1d22 xmlns="db13979b-e751-4565-a77b-71e7edb4f069">
      <Terms xmlns="http://schemas.microsoft.com/office/infopath/2007/PartnerControls"/>
    </l360261a294540c48d9b0fdee2fb1d22>
    <EIRegion xmlns="db13979b-e751-4565-a77b-71e7edb4f069"/>
    <AvailableOnWebsite xmlns="db13979b-e751-4565-a77b-71e7edb4f069">true</AvailableOnWebsite>
    <EIOrgan xmlns="db13979b-e751-4565-a77b-71e7edb4f069"/>
    <EI_x0020_Event xmlns="db13979b-e751-4565-a77b-71e7edb4f069" xsi:nil="true"/>
    <kd7281ab553349538e0242a0ee89a9e1 xmlns="db13979b-e751-4565-a77b-71e7edb4f069">
      <Terms xmlns="http://schemas.microsoft.com/office/infopath/2007/PartnerControls"/>
    </kd7281ab553349538e0242a0ee89a9e1>
    <i64256cf79b641ea809ba8b9a8069568 xmlns="db13979b-e751-4565-a77b-71e7edb4f069">
      <Terms xmlns="http://schemas.microsoft.com/office/infopath/2007/PartnerControls"/>
    </i64256cf79b641ea809ba8b9a8069568>
    <EITopic xmlns="db13979b-e751-4565-a77b-71e7edb4f069"/>
    <DocumentSource xmlns="db13979b-e751-4565-a77b-71e7edb4f069" xsi:nil="true"/>
    <DocumentLanguage xmlns="db13979b-e751-4565-a77b-71e7edb4f069">English</DocumentLanguage>
    <o79ce48fd8d44e5eaac3fd0fc82a2951 xmlns="db13979b-e751-4565-a77b-71e7edb4f069">
      <Terms xmlns="http://schemas.microsoft.com/office/infopath/2007/PartnerControls"/>
    </o79ce48fd8d44e5eaac3fd0fc82a2951>
    <EITermbaseTaxHTField0 xmlns="db13979b-e751-4565-a77b-71e7edb4f069">
      <Terms xmlns="http://schemas.microsoft.com/office/infopath/2007/PartnerControls"/>
    </EITermbaseTaxHTField0>
    <TaxCatchAll xmlns="db13979b-e751-4565-a77b-71e7edb4f069"/>
    <Date xmlns="db13979b-e751-4565-a77b-71e7edb4f069" xsi:nil="true"/>
    <hd0be951f11940a08013d67eec6505c8 xmlns="db13979b-e751-4565-a77b-71e7edb4f069">
      <Terms xmlns="http://schemas.microsoft.com/office/infopath/2007/PartnerControls"/>
    </hd0be951f11940a08013d67eec6505c8>
  </documentManagement>
</p:properties>
</file>

<file path=customXml/itemProps1.xml><?xml version="1.0" encoding="utf-8"?>
<ds:datastoreItem xmlns:ds="http://schemas.openxmlformats.org/officeDocument/2006/customXml" ds:itemID="{DB384A31-FA7A-4E56-BF60-5E056FDE07BA}"/>
</file>

<file path=customXml/itemProps2.xml><?xml version="1.0" encoding="utf-8"?>
<ds:datastoreItem xmlns:ds="http://schemas.openxmlformats.org/officeDocument/2006/customXml" ds:itemID="{CE17E526-A285-4102-A07C-C647C310964E}"/>
</file>

<file path=customXml/itemProps3.xml><?xml version="1.0" encoding="utf-8"?>
<ds:datastoreItem xmlns:ds="http://schemas.openxmlformats.org/officeDocument/2006/customXml" ds:itemID="{1DF6AEC7-A82A-415F-9019-AA8B89ED4117}"/>
</file>

<file path=customXml/itemProps4.xml><?xml version="1.0" encoding="utf-8"?>
<ds:datastoreItem xmlns:ds="http://schemas.openxmlformats.org/officeDocument/2006/customXml" ds:itemID="{60CC565A-5D8F-423D-B1EE-F8109C922732}"/>
</file>

<file path=docProps/app.xml><?xml version="1.0" encoding="utf-8"?>
<Properties xmlns="http://schemas.openxmlformats.org/officeDocument/2006/extended-properties" xmlns:vt="http://schemas.openxmlformats.org/officeDocument/2006/docPropsVTypes">
  <Template>Concourse</Template>
  <TotalTime>1163</TotalTime>
  <Words>960</Words>
  <Application>Microsoft Office PowerPoint</Application>
  <PresentationFormat>On-screen Show (4:3)</PresentationFormat>
  <Paragraphs>80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Concourse</vt:lpstr>
      <vt:lpstr>PowerPoint Presentation</vt:lpstr>
      <vt:lpstr> We know schools are optimistic communities </vt:lpstr>
      <vt:lpstr>If teachers are the key to children’s levels of  optimism, then high teacher self-efficacy is vital</vt:lpstr>
      <vt:lpstr>We know teacher learning and leadership  are vital for successful education systems</vt:lpstr>
      <vt:lpstr>We know that strong proactive teacher unions have a vital role in educational success</vt:lpstr>
      <vt:lpstr>We know about the conditions for  the most effective education reforms</vt:lpstr>
      <vt:lpstr>We know what does NOT work</vt:lpstr>
      <vt:lpstr>And we know about  misdirected reform efforts</vt:lpstr>
      <vt:lpstr>Not just a wish list – a postscript based in reality</vt:lpstr>
    </vt:vector>
  </TitlesOfParts>
  <Company>National Union of Teachers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Christine</dc:creator>
  <cp:lastModifiedBy>Christine Austin</cp:lastModifiedBy>
  <cp:revision>134</cp:revision>
  <dcterms:created xsi:type="dcterms:W3CDTF">2010-11-11T16:06:27Z</dcterms:created>
  <dcterms:modified xsi:type="dcterms:W3CDTF">2012-10-02T16:31:29Z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0x010100AA2F8202531E2B479DC903BD7BCD5C3F00E04239BAE3CFF643A8203BF81E96DC51</vt:lpwstr>
  </property>
</Properties>
</file>