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gif" ContentType="image/gif"/>
  <Override PartName="/ppt/presentation.xml" ContentType="application/vnd.openxmlformats-officedocument.presentationml.presentation.main+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1.xml" ContentType="application/vnd.openxmlformats-officedocument.presentationml.slide+xml"/>
  <Override PartName="/ppt/slides/slide6.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7.xml" ContentType="application/vnd.openxmlformats-officedocument.presentationml.slide+xml"/>
  <Override PartName="/ppt/slideMasters/slideMaster1.xml" ContentType="application/vnd.openxmlformats-officedocument.presentationml.slideMaster+xml"/>
  <Override PartName="/ppt/slideLayouts/slideLayout7.xml" ContentType="application/vnd.openxmlformats-officedocument.presentationml.slideLayout+xml"/>
  <Override PartName="/ppt/slideLayouts/slideLayout5.xml" ContentType="application/vnd.openxmlformats-officedocument.presentationml.slideLayout+xml"/>
  <Override PartName="/ppt/slideLayouts/slideLayout13.xml" ContentType="application/vnd.openxmlformats-officedocument.presentationml.slideLayout+xml"/>
  <Override PartName="/ppt/slideLayouts/slideLayout12.xml" ContentType="application/vnd.openxmlformats-officedocument.presentationml.slideLayout+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Layouts/slideLayout9.xml" ContentType="application/vnd.openxmlformats-officedocument.presentationml.slideLayout+xml"/>
  <Override PartName="/ppt/slideLayouts/slideLayout8.xml" ContentType="application/vnd.openxmlformats-officedocument.presentationml.slideLayout+xml"/>
  <Override PartName="/ppt/slideLayouts/slideLayout6.xml" ContentType="application/vnd.openxmlformats-officedocument.presentationml.slideLayout+xml"/>
  <Override PartName="/ppt/slideLayouts/slideLayout14.xml" ContentType="application/vnd.openxmlformats-officedocument.presentationml.slideLayout+xml"/>
  <Override PartName="/ppt/slideLayouts/slideLayout16.xml" ContentType="application/vnd.openxmlformats-officedocument.presentationml.slideLayout+xml"/>
  <Override PartName="/ppt/slideLayouts/slideLayout1.xml" ContentType="application/vnd.openxmlformats-officedocument.presentationml.slideLayout+xml"/>
  <Override PartName="/ppt/slideLayouts/slideLayout15.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notesSlides/notesSlide1.xml" ContentType="application/vnd.openxmlformats-officedocument.presentationml.notesSlide+xml"/>
  <Override PartName="/ppt/theme/theme1.xml" ContentType="application/vnd.openxmlformats-officedocument.theme+xml"/>
  <Override PartName="/ppt/commentAuthors.xml" ContentType="application/vnd.openxmlformats-officedocument.presentationml.commentAuthors+xml"/>
  <Override PartName="/ppt/notesMasters/notesMaster1.xml" ContentType="application/vnd.openxmlformats-officedocument.presentationml.notesMaster+xml"/>
  <Override PartName="/ppt/theme/theme2.xml" ContentType="application/vnd.openxmlformats-officedocument.theme+xml"/>
  <Override PartName="/ppt/tableStyles.xml" ContentType="application/vnd.openxmlformats-officedocument.presentationml.tableStyles+xml"/>
  <Override PartName="/ppt/viewProps.xml" ContentType="application/vnd.openxmlformats-officedocument.presentationml.viewProps+xml"/>
  <Override PartName="/ppt/presProps.xml" ContentType="application/vnd.openxmlformats-officedocument.presentationml.presProps+xml"/>
  <Override PartName="/docProps/core.xml" ContentType="application/vnd.openxmlformats-package.core-properties+xml"/>
  <Override PartName="/docProps/app.xml" ContentType="application/vnd.openxmlformats-officedocument.extended-properties+xml"/>
  <Override PartName="/customXml/itemProps3.xml" ContentType="application/vnd.openxmlformats-officedocument.customXmlProperties+xml"/>
  <Override PartName="/customXml/itemProps2.xml" ContentType="application/vnd.openxmlformats-officedocument.customXmlProperties+xml"/>
  <Override PartName="/customXml/itemProps1.xml" ContentType="application/vnd.openxmlformats-officedocument.customXmlProperties+xml"/>
  <Override PartName="/customXml/itemProps4.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65" r:id="rId1"/>
  </p:sldMasterIdLst>
  <p:notesMasterIdLst>
    <p:notesMasterId r:id="rId12"/>
  </p:notesMasterIdLst>
  <p:sldIdLst>
    <p:sldId id="256" r:id="rId2"/>
    <p:sldId id="302" r:id="rId3"/>
    <p:sldId id="303" r:id="rId4"/>
    <p:sldId id="304" r:id="rId5"/>
    <p:sldId id="305" r:id="rId6"/>
    <p:sldId id="306" r:id="rId7"/>
    <p:sldId id="307" r:id="rId8"/>
    <p:sldId id="308" r:id="rId9"/>
    <p:sldId id="309" r:id="rId10"/>
    <p:sldId id="271" r:id="rId11"/>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Eugene Ernst" initials="EE" lastIdx="1" clrIdx="0">
    <p:extLst>
      <p:ext uri="{19B8F6BF-5375-455C-9EA6-DF929625EA0E}">
        <p15:presenceInfo xmlns:p15="http://schemas.microsoft.com/office/powerpoint/2012/main" userId="S-1-5-21-969678584-1814248037-6498272-81860"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13332"/>
    <a:srgbClr val="ABBED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397" autoAdjust="0"/>
    <p:restoredTop sz="94434" autoAdjust="0"/>
  </p:normalViewPr>
  <p:slideViewPr>
    <p:cSldViewPr snapToGrid="0">
      <p:cViewPr varScale="1">
        <p:scale>
          <a:sx n="123" d="100"/>
          <a:sy n="123" d="100"/>
        </p:scale>
        <p:origin x="1212" y="108"/>
      </p:cViewPr>
      <p:guideLst>
        <p:guide orient="horz" pos="2160"/>
        <p:guide pos="2880"/>
      </p:guideLst>
    </p:cSldViewPr>
  </p:slideViewPr>
  <p:notesTextViewPr>
    <p:cViewPr>
      <p:scale>
        <a:sx n="1" d="1"/>
        <a:sy n="1" d="1"/>
      </p:scale>
      <p:origin x="0" y="0"/>
    </p:cViewPr>
  </p:notesTextViewPr>
  <p:sorterViewPr>
    <p:cViewPr varScale="1">
      <p:scale>
        <a:sx n="100" d="100"/>
        <a:sy n="100" d="100"/>
      </p:scale>
      <p:origin x="0" y="-942"/>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18" Type="http://schemas.openxmlformats.org/officeDocument/2006/relationships/customXml" Target="../customXml/item1.xml"/><Relationship Id="rId3" Type="http://schemas.openxmlformats.org/officeDocument/2006/relationships/slide" Target="slides/slide2.xml"/><Relationship Id="rId21" Type="http://schemas.openxmlformats.org/officeDocument/2006/relationships/customXml" Target="../customXml/item4.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20" Type="http://schemas.openxmlformats.org/officeDocument/2006/relationships/customXml" Target="../customXml/item3.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customXml" Target="../customXml/item2.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gi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Espace réservé de la date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B73F2BA-F508-487C-B61C-CDEFC04C1A66}" type="datetimeFigureOut">
              <a:rPr lang="en-US" smtClean="0"/>
              <a:t>15/06/16</a:t>
            </a:fld>
            <a:endParaRPr lang="en-US"/>
          </a:p>
        </p:txBody>
      </p:sp>
      <p:sp>
        <p:nvSpPr>
          <p:cNvPr id="4" name="Espace réservé de l'image des diapositives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Espace réservé des commentair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fr-FR"/>
              <a:t>Modifiez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6" name="Espace réservé du pied de page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Espace réservé du numéro de diapositive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7650C1F-A082-42FE-B68E-A7ACC743D77A}" type="slidenum">
              <a:rPr lang="en-US" smtClean="0"/>
              <a:t>‹#›</a:t>
            </a:fld>
            <a:endParaRPr lang="en-US"/>
          </a:p>
        </p:txBody>
      </p:sp>
    </p:spTree>
    <p:extLst>
      <p:ext uri="{BB962C8B-B14F-4D97-AF65-F5344CB8AC3E}">
        <p14:creationId xmlns:p14="http://schemas.microsoft.com/office/powerpoint/2010/main" val="26004742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en-US"/>
          </a:p>
        </p:txBody>
      </p:sp>
      <p:sp>
        <p:nvSpPr>
          <p:cNvPr id="4" name="Espace réservé du numéro de diapositive 3"/>
          <p:cNvSpPr>
            <a:spLocks noGrp="1"/>
          </p:cNvSpPr>
          <p:nvPr>
            <p:ph type="sldNum" sz="quarter" idx="10"/>
          </p:nvPr>
        </p:nvSpPr>
        <p:spPr/>
        <p:txBody>
          <a:bodyPr/>
          <a:lstStyle/>
          <a:p>
            <a:fld id="{87650C1F-A082-42FE-B68E-A7ACC743D77A}" type="slidenum">
              <a:rPr lang="en-US" smtClean="0"/>
              <a:t>1</a:t>
            </a:fld>
            <a:endParaRPr lang="en-US"/>
          </a:p>
        </p:txBody>
      </p:sp>
    </p:spTree>
    <p:extLst>
      <p:ext uri="{BB962C8B-B14F-4D97-AF65-F5344CB8AC3E}">
        <p14:creationId xmlns:p14="http://schemas.microsoft.com/office/powerpoint/2010/main" val="18282470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le 1"/>
          <p:cNvSpPr>
            <a:spLocks noGrp="1"/>
          </p:cNvSpPr>
          <p:nvPr>
            <p:ph type="ctrTitle"/>
          </p:nvPr>
        </p:nvSpPr>
        <p:spPr>
          <a:xfrm>
            <a:off x="1942416" y="2514601"/>
            <a:ext cx="6600451" cy="2262781"/>
          </a:xfrm>
        </p:spPr>
        <p:txBody>
          <a:bodyPr anchor="b">
            <a:normAutofit/>
          </a:bodyPr>
          <a:lstStyle>
            <a:lvl1pPr>
              <a:defRPr sz="5400"/>
            </a:lvl1pPr>
          </a:lstStyle>
          <a:p>
            <a:r>
              <a:rPr lang="fr-FR"/>
              <a:t>Modifiez le style du titre</a:t>
            </a:r>
            <a:endParaRPr lang="en-US" dirty="0"/>
          </a:p>
        </p:txBody>
      </p:sp>
      <p:sp>
        <p:nvSpPr>
          <p:cNvPr id="3" name="Subtitle 2"/>
          <p:cNvSpPr>
            <a:spLocks noGrp="1"/>
          </p:cNvSpPr>
          <p:nvPr>
            <p:ph type="subTitle" idx="1"/>
          </p:nvPr>
        </p:nvSpPr>
        <p:spPr>
          <a:xfrm>
            <a:off x="1942416" y="4777380"/>
            <a:ext cx="6600451"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a:t>Modifiez le style des sous-titres du masque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8"/>
          <p:cNvSpPr/>
          <p:nvPr/>
        </p:nvSpPr>
        <p:spPr bwMode="auto">
          <a:xfrm>
            <a:off x="-31719" y="4321158"/>
            <a:ext cx="1395473" cy="781781"/>
          </a:xfrm>
          <a:custGeom>
            <a:avLst/>
            <a:gdLst/>
            <a:ahLst/>
            <a:cxnLst/>
            <a:rect l="l" t="t" r="r" b="b"/>
            <a:pathLst>
              <a:path w="8042" h="10000">
                <a:moveTo>
                  <a:pt x="5799" y="10000"/>
                </a:moveTo>
                <a:cubicBezTo>
                  <a:pt x="5880" y="10000"/>
                  <a:pt x="5934" y="9940"/>
                  <a:pt x="5961" y="9880"/>
                </a:cubicBezTo>
                <a:cubicBezTo>
                  <a:pt x="5961" y="9820"/>
                  <a:pt x="5988" y="9820"/>
                  <a:pt x="5988" y="9820"/>
                </a:cubicBezTo>
                <a:lnTo>
                  <a:pt x="8042" y="5260"/>
                </a:lnTo>
                <a:cubicBezTo>
                  <a:pt x="8096" y="5140"/>
                  <a:pt x="8096" y="4901"/>
                  <a:pt x="8042" y="4721"/>
                </a:cubicBezTo>
                <a:lnTo>
                  <a:pt x="5988" y="221"/>
                </a:lnTo>
                <a:cubicBezTo>
                  <a:pt x="5988" y="160"/>
                  <a:pt x="5961" y="160"/>
                  <a:pt x="5961" y="160"/>
                </a:cubicBezTo>
                <a:cubicBezTo>
                  <a:pt x="5934" y="101"/>
                  <a:pt x="5880" y="41"/>
                  <a:pt x="5799" y="41"/>
                </a:cubicBezTo>
                <a:lnTo>
                  <a:pt x="18" y="0"/>
                </a:lnTo>
                <a:cubicBezTo>
                  <a:pt x="12" y="3330"/>
                  <a:pt x="6" y="6661"/>
                  <a:pt x="0" y="9991"/>
                </a:cubicBezTo>
                <a:lnTo>
                  <a:pt x="5799" y="10000"/>
                </a:lnTo>
                <a:close/>
              </a:path>
            </a:pathLst>
          </a:custGeom>
          <a:solidFill>
            <a:schemeClr val="accent1"/>
          </a:solidFill>
          <a:ln>
            <a:noFill/>
          </a:ln>
        </p:spPr>
      </p:sp>
      <p:sp>
        <p:nvSpPr>
          <p:cNvPr id="6" name="Slide Number Placeholder 5"/>
          <p:cNvSpPr>
            <a:spLocks noGrp="1"/>
          </p:cNvSpPr>
          <p:nvPr>
            <p:ph type="sldNum" sz="quarter" idx="12"/>
          </p:nvPr>
        </p:nvSpPr>
        <p:spPr>
          <a:xfrm>
            <a:off x="423334" y="4529541"/>
            <a:ext cx="584978"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62502745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re et légende">
    <p:spTree>
      <p:nvGrpSpPr>
        <p:cNvPr id="1" name=""/>
        <p:cNvGrpSpPr/>
        <p:nvPr/>
      </p:nvGrpSpPr>
      <p:grpSpPr>
        <a:xfrm>
          <a:off x="0" y="0"/>
          <a:ext cx="0" cy="0"/>
          <a:chOff x="0" y="0"/>
          <a:chExt cx="0" cy="0"/>
        </a:xfrm>
      </p:grpSpPr>
      <p:sp>
        <p:nvSpPr>
          <p:cNvPr id="2" name="Title 1"/>
          <p:cNvSpPr>
            <a:spLocks noGrp="1"/>
          </p:cNvSpPr>
          <p:nvPr>
            <p:ph type="title"/>
          </p:nvPr>
        </p:nvSpPr>
        <p:spPr>
          <a:xfrm>
            <a:off x="1942415" y="609600"/>
            <a:ext cx="6591985" cy="3117040"/>
          </a:xfrm>
        </p:spPr>
        <p:txBody>
          <a:bodyPr anchor="ctr">
            <a:normAutofit/>
          </a:bodyPr>
          <a:lstStyle>
            <a:lvl1pPr algn="l">
              <a:defRPr sz="4800" b="0" cap="none"/>
            </a:lvl1pPr>
          </a:lstStyle>
          <a:p>
            <a:r>
              <a:rPr lang="fr-FR"/>
              <a:t>Modifiez le style du titre</a:t>
            </a:r>
            <a:endParaRPr lang="en-US" dirty="0"/>
          </a:p>
        </p:txBody>
      </p:sp>
      <p:sp>
        <p:nvSpPr>
          <p:cNvPr id="3" name="Text Placeholder 2"/>
          <p:cNvSpPr>
            <a:spLocks noGrp="1"/>
          </p:cNvSpPr>
          <p:nvPr>
            <p:ph type="body" idx="1"/>
          </p:nvPr>
        </p:nvSpPr>
        <p:spPr>
          <a:xfrm>
            <a:off x="1942415" y="4354046"/>
            <a:ext cx="6591985"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Modifiez les styles du texte du masque</a:t>
            </a:r>
          </a:p>
        </p:txBody>
      </p:sp>
      <p:sp>
        <p:nvSpPr>
          <p:cNvPr id="4" name="Date Placeholder 3"/>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0" name="Freeform 11"/>
          <p:cNvSpPr/>
          <p:nvPr/>
        </p:nvSpPr>
        <p:spPr bwMode="auto">
          <a:xfrm flipV="1">
            <a:off x="58" y="3166527"/>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11228" y="3244140"/>
            <a:ext cx="584978"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99982296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ation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2188123" y="609600"/>
            <a:ext cx="6109587" cy="2895600"/>
          </a:xfrm>
        </p:spPr>
        <p:txBody>
          <a:bodyPr anchor="ctr">
            <a:normAutofit/>
          </a:bodyPr>
          <a:lstStyle>
            <a:lvl1pPr algn="l">
              <a:defRPr sz="4800" b="0" cap="none"/>
            </a:lvl1pPr>
          </a:lstStyle>
          <a:p>
            <a:r>
              <a:rPr lang="fr-FR"/>
              <a:t>Modifiez le style du titre</a:t>
            </a:r>
            <a:endParaRPr lang="en-US" dirty="0"/>
          </a:p>
        </p:txBody>
      </p:sp>
      <p:sp>
        <p:nvSpPr>
          <p:cNvPr id="13" name="Text Placeholder 9"/>
          <p:cNvSpPr>
            <a:spLocks noGrp="1"/>
          </p:cNvSpPr>
          <p:nvPr>
            <p:ph type="body" sz="quarter" idx="13"/>
          </p:nvPr>
        </p:nvSpPr>
        <p:spPr>
          <a:xfrm>
            <a:off x="2415972" y="3505200"/>
            <a:ext cx="5653888"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a:t>Modifiez les styles du texte du masque</a:t>
            </a:r>
          </a:p>
        </p:txBody>
      </p:sp>
      <p:sp>
        <p:nvSpPr>
          <p:cNvPr id="3" name="Text Placeholder 2"/>
          <p:cNvSpPr>
            <a:spLocks noGrp="1"/>
          </p:cNvSpPr>
          <p:nvPr>
            <p:ph type="body" idx="1"/>
          </p:nvPr>
        </p:nvSpPr>
        <p:spPr>
          <a:xfrm>
            <a:off x="1942415" y="4354046"/>
            <a:ext cx="6591985"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Modifiez les styles du texte du masque</a:t>
            </a:r>
          </a:p>
        </p:txBody>
      </p:sp>
      <p:sp>
        <p:nvSpPr>
          <p:cNvPr id="4" name="Date Placeholder 3"/>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9" name="Freeform 11"/>
          <p:cNvSpPr/>
          <p:nvPr/>
        </p:nvSpPr>
        <p:spPr bwMode="auto">
          <a:xfrm flipV="1">
            <a:off x="58" y="3166527"/>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11228" y="3244140"/>
            <a:ext cx="584978" cy="365125"/>
          </a:xfrm>
        </p:spPr>
        <p:txBody>
          <a:bodyPr/>
          <a:lstStyle/>
          <a:p>
            <a:fld id="{D57F1E4F-1CFF-5643-939E-217C01CDF565}" type="slidenum">
              <a:rPr lang="en-US" smtClean="0"/>
              <a:pPr/>
              <a:t>‹#›</a:t>
            </a:fld>
            <a:endParaRPr lang="en-US" dirty="0"/>
          </a:p>
        </p:txBody>
      </p:sp>
      <p:sp>
        <p:nvSpPr>
          <p:cNvPr id="14" name="TextBox 13"/>
          <p:cNvSpPr txBox="1"/>
          <p:nvPr/>
        </p:nvSpPr>
        <p:spPr>
          <a:xfrm>
            <a:off x="1808316" y="648005"/>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8169533" y="290530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26204094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arte nom">
    <p:spTree>
      <p:nvGrpSpPr>
        <p:cNvPr id="1" name=""/>
        <p:cNvGrpSpPr/>
        <p:nvPr/>
      </p:nvGrpSpPr>
      <p:grpSpPr>
        <a:xfrm>
          <a:off x="0" y="0"/>
          <a:ext cx="0" cy="0"/>
          <a:chOff x="0" y="0"/>
          <a:chExt cx="0" cy="0"/>
        </a:xfrm>
      </p:grpSpPr>
      <p:sp>
        <p:nvSpPr>
          <p:cNvPr id="2" name="Title 1"/>
          <p:cNvSpPr>
            <a:spLocks noGrp="1"/>
          </p:cNvSpPr>
          <p:nvPr>
            <p:ph type="title"/>
          </p:nvPr>
        </p:nvSpPr>
        <p:spPr>
          <a:xfrm>
            <a:off x="1942415" y="2438401"/>
            <a:ext cx="6591985" cy="2724845"/>
          </a:xfrm>
        </p:spPr>
        <p:txBody>
          <a:bodyPr anchor="b">
            <a:normAutofit/>
          </a:bodyPr>
          <a:lstStyle>
            <a:lvl1pPr algn="l">
              <a:defRPr sz="4800" b="0"/>
            </a:lvl1pPr>
          </a:lstStyle>
          <a:p>
            <a:r>
              <a:rPr lang="fr-FR"/>
              <a:t>Modifiez le style du titre</a:t>
            </a:r>
            <a:endParaRPr lang="en-US" dirty="0"/>
          </a:p>
        </p:txBody>
      </p:sp>
      <p:sp>
        <p:nvSpPr>
          <p:cNvPr id="4" name="Text Placeholder 3"/>
          <p:cNvSpPr>
            <a:spLocks noGrp="1"/>
          </p:cNvSpPr>
          <p:nvPr>
            <p:ph type="body" sz="half" idx="2"/>
          </p:nvPr>
        </p:nvSpPr>
        <p:spPr>
          <a:xfrm>
            <a:off x="1942415" y="5181600"/>
            <a:ext cx="6591985"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fr-FR"/>
              <a:t>Modifiez les styles du texte du masque</a:t>
            </a:r>
          </a:p>
        </p:txBody>
      </p:sp>
      <p:sp>
        <p:nvSpPr>
          <p:cNvPr id="5" name="Date Placeholder 4"/>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1"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64568194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Carte nom citation">
    <p:spTree>
      <p:nvGrpSpPr>
        <p:cNvPr id="1" name=""/>
        <p:cNvGrpSpPr/>
        <p:nvPr/>
      </p:nvGrpSpPr>
      <p:grpSpPr>
        <a:xfrm>
          <a:off x="0" y="0"/>
          <a:ext cx="0" cy="0"/>
          <a:chOff x="0" y="0"/>
          <a:chExt cx="0" cy="0"/>
        </a:xfrm>
      </p:grpSpPr>
      <p:sp>
        <p:nvSpPr>
          <p:cNvPr id="13" name="Title 1"/>
          <p:cNvSpPr>
            <a:spLocks noGrp="1"/>
          </p:cNvSpPr>
          <p:nvPr>
            <p:ph type="title"/>
          </p:nvPr>
        </p:nvSpPr>
        <p:spPr>
          <a:xfrm>
            <a:off x="2188123" y="609600"/>
            <a:ext cx="6109587" cy="2895600"/>
          </a:xfrm>
        </p:spPr>
        <p:txBody>
          <a:bodyPr anchor="ctr">
            <a:normAutofit/>
          </a:bodyPr>
          <a:lstStyle>
            <a:lvl1pPr algn="l">
              <a:defRPr sz="4800" b="0" cap="none"/>
            </a:lvl1pPr>
          </a:lstStyle>
          <a:p>
            <a:r>
              <a:rPr lang="fr-FR"/>
              <a:t>Modifiez le style du titre</a:t>
            </a:r>
            <a:endParaRPr lang="en-US" dirty="0"/>
          </a:p>
        </p:txBody>
      </p:sp>
      <p:sp>
        <p:nvSpPr>
          <p:cNvPr id="21" name="Text Placeholder 9"/>
          <p:cNvSpPr>
            <a:spLocks noGrp="1"/>
          </p:cNvSpPr>
          <p:nvPr>
            <p:ph type="body" sz="quarter" idx="13"/>
          </p:nvPr>
        </p:nvSpPr>
        <p:spPr>
          <a:xfrm>
            <a:off x="1942415" y="4343400"/>
            <a:ext cx="6688292"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a:t>Modifiez les styles du texte du masque</a:t>
            </a:r>
          </a:p>
        </p:txBody>
      </p:sp>
      <p:sp>
        <p:nvSpPr>
          <p:cNvPr id="4" name="Text Placeholder 3"/>
          <p:cNvSpPr>
            <a:spLocks noGrp="1"/>
          </p:cNvSpPr>
          <p:nvPr>
            <p:ph type="body" sz="half" idx="2"/>
          </p:nvPr>
        </p:nvSpPr>
        <p:spPr>
          <a:xfrm>
            <a:off x="1942415" y="5181600"/>
            <a:ext cx="6688292"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fr-FR"/>
              <a:t>Modifiez les styles du texte du masque</a:t>
            </a:r>
          </a:p>
        </p:txBody>
      </p:sp>
      <p:sp>
        <p:nvSpPr>
          <p:cNvPr id="5" name="Date Placeholder 4"/>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20"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D57F1E4F-1CFF-5643-939E-217C01CDF565}" type="slidenum">
              <a:rPr lang="en-US" smtClean="0"/>
              <a:pPr/>
              <a:t>‹#›</a:t>
            </a:fld>
            <a:endParaRPr lang="en-US" dirty="0"/>
          </a:p>
        </p:txBody>
      </p:sp>
      <p:sp>
        <p:nvSpPr>
          <p:cNvPr id="11" name="TextBox 10"/>
          <p:cNvSpPr txBox="1"/>
          <p:nvPr/>
        </p:nvSpPr>
        <p:spPr>
          <a:xfrm>
            <a:off x="1808316" y="648005"/>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2" name="TextBox 11"/>
          <p:cNvSpPr txBox="1"/>
          <p:nvPr/>
        </p:nvSpPr>
        <p:spPr>
          <a:xfrm>
            <a:off x="8169533" y="290530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717044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Vrai ou faux">
    <p:spTree>
      <p:nvGrpSpPr>
        <p:cNvPr id="1" name=""/>
        <p:cNvGrpSpPr/>
        <p:nvPr/>
      </p:nvGrpSpPr>
      <p:grpSpPr>
        <a:xfrm>
          <a:off x="0" y="0"/>
          <a:ext cx="0" cy="0"/>
          <a:chOff x="0" y="0"/>
          <a:chExt cx="0" cy="0"/>
        </a:xfrm>
      </p:grpSpPr>
      <p:sp>
        <p:nvSpPr>
          <p:cNvPr id="2" name="Title 1"/>
          <p:cNvSpPr>
            <a:spLocks noGrp="1"/>
          </p:cNvSpPr>
          <p:nvPr>
            <p:ph type="title"/>
          </p:nvPr>
        </p:nvSpPr>
        <p:spPr>
          <a:xfrm>
            <a:off x="1942416" y="627407"/>
            <a:ext cx="6591984" cy="2880020"/>
          </a:xfrm>
        </p:spPr>
        <p:txBody>
          <a:bodyPr anchor="ctr">
            <a:normAutofit/>
          </a:bodyPr>
          <a:lstStyle>
            <a:lvl1pPr algn="l">
              <a:defRPr sz="4800" b="0"/>
            </a:lvl1pPr>
          </a:lstStyle>
          <a:p>
            <a:r>
              <a:rPr lang="fr-FR"/>
              <a:t>Modifiez le style du titre</a:t>
            </a:r>
            <a:endParaRPr lang="en-US" dirty="0"/>
          </a:p>
        </p:txBody>
      </p:sp>
      <p:sp>
        <p:nvSpPr>
          <p:cNvPr id="21" name="Text Placeholder 9"/>
          <p:cNvSpPr>
            <a:spLocks noGrp="1"/>
          </p:cNvSpPr>
          <p:nvPr>
            <p:ph type="body" sz="quarter" idx="13"/>
          </p:nvPr>
        </p:nvSpPr>
        <p:spPr>
          <a:xfrm>
            <a:off x="1942415" y="4343400"/>
            <a:ext cx="6591985"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a:t>Modifiez les styles du texte du masque</a:t>
            </a:r>
          </a:p>
        </p:txBody>
      </p:sp>
      <p:sp>
        <p:nvSpPr>
          <p:cNvPr id="4" name="Text Placeholder 3"/>
          <p:cNvSpPr>
            <a:spLocks noGrp="1"/>
          </p:cNvSpPr>
          <p:nvPr>
            <p:ph type="body" sz="half" idx="2"/>
          </p:nvPr>
        </p:nvSpPr>
        <p:spPr>
          <a:xfrm>
            <a:off x="1942415" y="5181600"/>
            <a:ext cx="6591985"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fr-FR"/>
              <a:t>Modifiez les styles du texte du masque</a:t>
            </a:r>
          </a:p>
        </p:txBody>
      </p:sp>
      <p:sp>
        <p:nvSpPr>
          <p:cNvPr id="5" name="Date Placeholder 4"/>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0"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18137882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a:t>Modifiez le style du titre</a:t>
            </a:r>
            <a:endParaRPr lang="en-US" dirty="0"/>
          </a:p>
        </p:txBody>
      </p:sp>
      <p:sp>
        <p:nvSpPr>
          <p:cNvPr id="3" name="Vertical Text Placeholder 2"/>
          <p:cNvSpPr>
            <a:spLocks noGrp="1"/>
          </p:cNvSpPr>
          <p:nvPr>
            <p:ph type="body" orient="vert" idx="1"/>
          </p:nvPr>
        </p:nvSpPr>
        <p:spPr/>
        <p:txBody>
          <a:bodyPr vert="eaVert" anchor="t"/>
          <a:lstStyle/>
          <a:p>
            <a:pPr lvl="0"/>
            <a:r>
              <a:rPr lang="fr-FR"/>
              <a:t>Modifiez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06498445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78535" y="627406"/>
            <a:ext cx="1656132" cy="5283817"/>
          </a:xfrm>
        </p:spPr>
        <p:txBody>
          <a:bodyPr vert="eaVert" anchor="ctr"/>
          <a:lstStyle/>
          <a:p>
            <a:r>
              <a:rPr lang="fr-FR"/>
              <a:t>Modifiez le style du titre</a:t>
            </a:r>
            <a:endParaRPr lang="en-US" dirty="0"/>
          </a:p>
        </p:txBody>
      </p:sp>
      <p:sp>
        <p:nvSpPr>
          <p:cNvPr id="3" name="Vertical Text Placeholder 2"/>
          <p:cNvSpPr>
            <a:spLocks noGrp="1"/>
          </p:cNvSpPr>
          <p:nvPr>
            <p:ph type="body" orient="vert" idx="1"/>
          </p:nvPr>
        </p:nvSpPr>
        <p:spPr>
          <a:xfrm>
            <a:off x="1942416" y="627406"/>
            <a:ext cx="4716348" cy="5283817"/>
          </a:xfrm>
        </p:spPr>
        <p:txBody>
          <a:bodyPr vert="eaVert"/>
          <a:lstStyle/>
          <a:p>
            <a:pPr lvl="0"/>
            <a:r>
              <a:rPr lang="fr-FR"/>
              <a:t>Modifiez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68274771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le 1"/>
          <p:cNvSpPr>
            <a:spLocks noGrp="1"/>
          </p:cNvSpPr>
          <p:nvPr>
            <p:ph type="title"/>
          </p:nvPr>
        </p:nvSpPr>
        <p:spPr>
          <a:xfrm>
            <a:off x="1945201" y="624110"/>
            <a:ext cx="6589199" cy="1280890"/>
          </a:xfrm>
        </p:spPr>
        <p:txBody>
          <a:bodyPr/>
          <a:lstStyle/>
          <a:p>
            <a:r>
              <a:rPr lang="fr-FR"/>
              <a:t>Modifiez le style du titre</a:t>
            </a:r>
            <a:endParaRPr lang="en-US" dirty="0"/>
          </a:p>
        </p:txBody>
      </p:sp>
      <p:sp>
        <p:nvSpPr>
          <p:cNvPr id="3" name="Content Placeholder 2"/>
          <p:cNvSpPr>
            <a:spLocks noGrp="1"/>
          </p:cNvSpPr>
          <p:nvPr>
            <p:ph idx="1"/>
          </p:nvPr>
        </p:nvSpPr>
        <p:spPr>
          <a:xfrm>
            <a:off x="1942415" y="2133600"/>
            <a:ext cx="6591985" cy="3777622"/>
          </a:xfrm>
        </p:spPr>
        <p:txBody>
          <a:bodyPr/>
          <a:lstStyle/>
          <a:p>
            <a:pPr lvl="0"/>
            <a:r>
              <a:rPr lang="fr-FR"/>
              <a:t>Modifiez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17109762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le 1"/>
          <p:cNvSpPr>
            <a:spLocks noGrp="1"/>
          </p:cNvSpPr>
          <p:nvPr>
            <p:ph type="title"/>
          </p:nvPr>
        </p:nvSpPr>
        <p:spPr>
          <a:xfrm>
            <a:off x="1942415" y="2074562"/>
            <a:ext cx="6591985" cy="1468800"/>
          </a:xfrm>
        </p:spPr>
        <p:txBody>
          <a:bodyPr anchor="b"/>
          <a:lstStyle>
            <a:lvl1pPr algn="l">
              <a:defRPr sz="4000" b="0" cap="none"/>
            </a:lvl1pPr>
          </a:lstStyle>
          <a:p>
            <a:r>
              <a:rPr lang="fr-FR"/>
              <a:t>Modifiez le style du titre</a:t>
            </a:r>
            <a:endParaRPr lang="en-US" dirty="0"/>
          </a:p>
        </p:txBody>
      </p:sp>
      <p:sp>
        <p:nvSpPr>
          <p:cNvPr id="3" name="Text Placeholder 2"/>
          <p:cNvSpPr>
            <a:spLocks noGrp="1"/>
          </p:cNvSpPr>
          <p:nvPr>
            <p:ph type="body" idx="1"/>
          </p:nvPr>
        </p:nvSpPr>
        <p:spPr>
          <a:xfrm>
            <a:off x="1942415" y="3581400"/>
            <a:ext cx="6591985"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Modifiez les styles du texte du masque</a:t>
            </a:r>
          </a:p>
        </p:txBody>
      </p:sp>
      <p:sp>
        <p:nvSpPr>
          <p:cNvPr id="4" name="Date Placeholder 3"/>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1" name="Freeform 11"/>
          <p:cNvSpPr/>
          <p:nvPr/>
        </p:nvSpPr>
        <p:spPr bwMode="auto">
          <a:xfrm flipV="1">
            <a:off x="58" y="3166527"/>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11228" y="3244140"/>
            <a:ext cx="584978"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9539244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fr-FR"/>
              <a:t>Modifiez le style du titre</a:t>
            </a:r>
            <a:endParaRPr lang="en-US" dirty="0"/>
          </a:p>
        </p:txBody>
      </p:sp>
      <p:sp>
        <p:nvSpPr>
          <p:cNvPr id="3" name="Content Placeholder 2"/>
          <p:cNvSpPr>
            <a:spLocks noGrp="1"/>
          </p:cNvSpPr>
          <p:nvPr>
            <p:ph sz="half" idx="1"/>
          </p:nvPr>
        </p:nvSpPr>
        <p:spPr>
          <a:xfrm>
            <a:off x="1942416" y="2136706"/>
            <a:ext cx="3197531" cy="3767397"/>
          </a:xfrm>
        </p:spPr>
        <p:txBody>
          <a:bodyPr>
            <a:normAutofit/>
          </a:bodyPr>
          <a:lstStyle/>
          <a:p>
            <a:pPr lvl="0"/>
            <a:r>
              <a:rPr lang="fr-FR"/>
              <a:t>Modifiez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Content Placeholder 3"/>
          <p:cNvSpPr>
            <a:spLocks noGrp="1"/>
          </p:cNvSpPr>
          <p:nvPr>
            <p:ph sz="half" idx="2"/>
          </p:nvPr>
        </p:nvSpPr>
        <p:spPr>
          <a:xfrm>
            <a:off x="5337307" y="2136706"/>
            <a:ext cx="3197093" cy="3767397"/>
          </a:xfrm>
        </p:spPr>
        <p:txBody>
          <a:bodyPr>
            <a:normAutofit/>
          </a:bodyPr>
          <a:lstStyle/>
          <a:p>
            <a:pPr lvl="0"/>
            <a:r>
              <a:rPr lang="fr-FR"/>
              <a:t>Modifiez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10" name="Slide Number Placeholder 5"/>
          <p:cNvSpPr>
            <a:spLocks noGrp="1"/>
          </p:cNvSpPr>
          <p:nvPr>
            <p:ph type="sldNum" sz="quarter" idx="12"/>
          </p:nvPr>
        </p:nvSpPr>
        <p:spPr>
          <a:xfrm>
            <a:off x="511228" y="787783"/>
            <a:ext cx="584978"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4808181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fr-FR"/>
              <a:t>Modifiez le style du titre</a:t>
            </a:r>
            <a:endParaRPr lang="en-US" dirty="0"/>
          </a:p>
        </p:txBody>
      </p:sp>
      <p:sp>
        <p:nvSpPr>
          <p:cNvPr id="3" name="Text Placeholder 2"/>
          <p:cNvSpPr>
            <a:spLocks noGrp="1"/>
          </p:cNvSpPr>
          <p:nvPr>
            <p:ph type="body" idx="1"/>
          </p:nvPr>
        </p:nvSpPr>
        <p:spPr>
          <a:xfrm>
            <a:off x="2265352" y="2226626"/>
            <a:ext cx="2874596"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Modifiez les styles du texte du masque</a:t>
            </a:r>
          </a:p>
        </p:txBody>
      </p:sp>
      <p:sp>
        <p:nvSpPr>
          <p:cNvPr id="4" name="Content Placeholder 3"/>
          <p:cNvSpPr>
            <a:spLocks noGrp="1"/>
          </p:cNvSpPr>
          <p:nvPr>
            <p:ph sz="half" idx="2"/>
          </p:nvPr>
        </p:nvSpPr>
        <p:spPr>
          <a:xfrm>
            <a:off x="1942415" y="2802888"/>
            <a:ext cx="3197532" cy="3105703"/>
          </a:xfrm>
        </p:spPr>
        <p:txBody>
          <a:bodyPr>
            <a:normAutofit/>
          </a:bodyPr>
          <a:lstStyle/>
          <a:p>
            <a:pPr lvl="0"/>
            <a:r>
              <a:rPr lang="fr-FR"/>
              <a:t>Modifiez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5" name="Text Placeholder 4"/>
          <p:cNvSpPr>
            <a:spLocks noGrp="1"/>
          </p:cNvSpPr>
          <p:nvPr>
            <p:ph type="body" sz="quarter" idx="3"/>
          </p:nvPr>
        </p:nvSpPr>
        <p:spPr>
          <a:xfrm>
            <a:off x="5656154" y="2223398"/>
            <a:ext cx="2873239"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Modifiez les styles du texte du masque</a:t>
            </a:r>
          </a:p>
        </p:txBody>
      </p:sp>
      <p:sp>
        <p:nvSpPr>
          <p:cNvPr id="6" name="Content Placeholder 5"/>
          <p:cNvSpPr>
            <a:spLocks noGrp="1"/>
          </p:cNvSpPr>
          <p:nvPr>
            <p:ph sz="quarter" idx="4"/>
          </p:nvPr>
        </p:nvSpPr>
        <p:spPr>
          <a:xfrm>
            <a:off x="5333715" y="2799660"/>
            <a:ext cx="3195680" cy="3105703"/>
          </a:xfrm>
        </p:spPr>
        <p:txBody>
          <a:bodyPr>
            <a:normAutofit/>
          </a:bodyPr>
          <a:lstStyle/>
          <a:p>
            <a:pPr lvl="0"/>
            <a:r>
              <a:rPr lang="fr-FR"/>
              <a:t>Modifiez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11"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12" name="Slide Number Placeholder 5"/>
          <p:cNvSpPr>
            <a:spLocks noGrp="1"/>
          </p:cNvSpPr>
          <p:nvPr>
            <p:ph type="sldNum" sz="quarter" idx="12"/>
          </p:nvPr>
        </p:nvSpPr>
        <p:spPr>
          <a:xfrm>
            <a:off x="511228" y="787783"/>
            <a:ext cx="584978"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06479665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le 1"/>
          <p:cNvSpPr>
            <a:spLocks noGrp="1"/>
          </p:cNvSpPr>
          <p:nvPr>
            <p:ph type="title"/>
          </p:nvPr>
        </p:nvSpPr>
        <p:spPr>
          <a:xfrm>
            <a:off x="1945200" y="624110"/>
            <a:ext cx="6589200" cy="1280890"/>
          </a:xfrm>
        </p:spPr>
        <p:txBody>
          <a:bodyPr/>
          <a:lstStyle/>
          <a:p>
            <a:r>
              <a:rPr lang="fr-FR"/>
              <a:t>Modifiez le style du titre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8"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400277007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6"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33060296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1942415" y="446088"/>
            <a:ext cx="2629584" cy="976312"/>
          </a:xfrm>
        </p:spPr>
        <p:txBody>
          <a:bodyPr anchor="b"/>
          <a:lstStyle>
            <a:lvl1pPr algn="l">
              <a:defRPr sz="2000" b="0"/>
            </a:lvl1pPr>
          </a:lstStyle>
          <a:p>
            <a:r>
              <a:rPr lang="fr-FR"/>
              <a:t>Modifiez le style du titre</a:t>
            </a:r>
            <a:endParaRPr lang="en-US" dirty="0"/>
          </a:p>
        </p:txBody>
      </p:sp>
      <p:sp>
        <p:nvSpPr>
          <p:cNvPr id="3" name="Content Placeholder 2"/>
          <p:cNvSpPr>
            <a:spLocks noGrp="1"/>
          </p:cNvSpPr>
          <p:nvPr>
            <p:ph idx="1"/>
          </p:nvPr>
        </p:nvSpPr>
        <p:spPr>
          <a:xfrm>
            <a:off x="4743494" y="446089"/>
            <a:ext cx="3790906" cy="5414963"/>
          </a:xfrm>
        </p:spPr>
        <p:txBody>
          <a:bodyPr anchor="ctr">
            <a:normAutofit/>
          </a:bodyPr>
          <a:lstStyle/>
          <a:p>
            <a:pPr lvl="0"/>
            <a:r>
              <a:rPr lang="fr-FR"/>
              <a:t>Modifiez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Text Placeholder 3"/>
          <p:cNvSpPr>
            <a:spLocks noGrp="1"/>
          </p:cNvSpPr>
          <p:nvPr>
            <p:ph type="body" sz="half" idx="2"/>
          </p:nvPr>
        </p:nvSpPr>
        <p:spPr>
          <a:xfrm>
            <a:off x="1942415" y="1598613"/>
            <a:ext cx="2629584"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a:t>Modifiez les styles du texte du masque</a:t>
            </a:r>
          </a:p>
        </p:txBody>
      </p:sp>
      <p:sp>
        <p:nvSpPr>
          <p:cNvPr id="5" name="Date Placeholder 4"/>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5677288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1942415" y="4800600"/>
            <a:ext cx="6591985" cy="566738"/>
          </a:xfrm>
        </p:spPr>
        <p:txBody>
          <a:bodyPr anchor="b">
            <a:normAutofit/>
          </a:bodyPr>
          <a:lstStyle>
            <a:lvl1pPr algn="l">
              <a:defRPr sz="2400" b="0"/>
            </a:lvl1pPr>
          </a:lstStyle>
          <a:p>
            <a:r>
              <a:rPr lang="fr-FR"/>
              <a:t>Modifiez le style du titre</a:t>
            </a:r>
            <a:endParaRPr lang="en-US" dirty="0"/>
          </a:p>
        </p:txBody>
      </p:sp>
      <p:sp>
        <p:nvSpPr>
          <p:cNvPr id="3" name="Picture Placeholder 2"/>
          <p:cNvSpPr>
            <a:spLocks noGrp="1" noChangeAspect="1"/>
          </p:cNvSpPr>
          <p:nvPr>
            <p:ph type="pic" idx="1"/>
          </p:nvPr>
        </p:nvSpPr>
        <p:spPr>
          <a:xfrm>
            <a:off x="1942415" y="634965"/>
            <a:ext cx="6591985"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fr-FR"/>
              <a:t>Cliquez sur l'icône pour ajouter une image</a:t>
            </a:r>
            <a:endParaRPr lang="en-US" dirty="0"/>
          </a:p>
        </p:txBody>
      </p:sp>
      <p:sp>
        <p:nvSpPr>
          <p:cNvPr id="4" name="Text Placeholder 3"/>
          <p:cNvSpPr>
            <a:spLocks noGrp="1"/>
          </p:cNvSpPr>
          <p:nvPr>
            <p:ph type="body" sz="half" idx="2"/>
          </p:nvPr>
        </p:nvSpPr>
        <p:spPr>
          <a:xfrm>
            <a:off x="1942415" y="5367338"/>
            <a:ext cx="6591985"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a:t>Modifiez les styles du texte du masque</a:t>
            </a:r>
          </a:p>
        </p:txBody>
      </p:sp>
      <p:sp>
        <p:nvSpPr>
          <p:cNvPr id="5" name="Date Placeholder 4"/>
          <p:cNvSpPr>
            <a:spLocks noGrp="1"/>
          </p:cNvSpPr>
          <p:nvPr>
            <p:ph type="dt" sz="half" idx="10"/>
          </p:nvPr>
        </p:nvSpPr>
        <p:spPr/>
        <p:txBody>
          <a:bodyPr/>
          <a:lstStyle/>
          <a:p>
            <a:fld id="{B61BEF0D-F0BB-DE4B-95CE-6DB70DBA9567}" type="datetimeFigureOut">
              <a:rPr lang="en-US" smtClean="0"/>
              <a:pPr/>
              <a:t>15/06/16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0"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45192141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image" Target="../media/image1.gif"/><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8">
            <a:alphaModFix amt="89000"/>
            <a:lum/>
          </a:blip>
          <a:srcRect/>
          <a:stretch>
            <a:fillRect l="82000" t="1000" r="3000" b="86000"/>
          </a:stretch>
        </a:blipFill>
        <a:effectLst/>
      </p:bgPr>
    </p:bg>
    <p:spTree>
      <p:nvGrpSpPr>
        <p:cNvPr id="1" name=""/>
        <p:cNvGrpSpPr/>
        <p:nvPr/>
      </p:nvGrpSpPr>
      <p:grpSpPr>
        <a:xfrm>
          <a:off x="0" y="0"/>
          <a:ext cx="0" cy="0"/>
          <a:chOff x="0" y="0"/>
          <a:chExt cx="0" cy="0"/>
        </a:xfrm>
      </p:grpSpPr>
      <p:grpSp>
        <p:nvGrpSpPr>
          <p:cNvPr id="36" name="Group 35"/>
          <p:cNvGrpSpPr/>
          <p:nvPr/>
        </p:nvGrpSpPr>
        <p:grpSpPr>
          <a:xfrm>
            <a:off x="1" y="228600"/>
            <a:ext cx="1981200" cy="6638628"/>
            <a:chOff x="2487613" y="285750"/>
            <a:chExt cx="2428875" cy="5654676"/>
          </a:xfrm>
        </p:grpSpPr>
        <p:sp>
          <p:nvSpPr>
            <p:cNvPr id="37"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38"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39"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40"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41"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42"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43"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44"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45"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46"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47"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48"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49" name="Group 48"/>
          <p:cNvGrpSpPr/>
          <p:nvPr/>
        </p:nvGrpSpPr>
        <p:grpSpPr>
          <a:xfrm>
            <a:off x="20421" y="285"/>
            <a:ext cx="1952272" cy="6852968"/>
            <a:chOff x="6627813" y="195717"/>
            <a:chExt cx="1952625" cy="5678034"/>
          </a:xfrm>
        </p:grpSpPr>
        <p:sp>
          <p:nvSpPr>
            <p:cNvPr id="50" name="Freeform 27"/>
            <p:cNvSpPr/>
            <p:nvPr/>
          </p:nvSpPr>
          <p:spPr bwMode="auto">
            <a:xfrm>
              <a:off x="6627813" y="195717"/>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51"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52"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53"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54"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55"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56"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57"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58"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59"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60"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61"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62" name="Rectangle 61"/>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1945200" y="624110"/>
            <a:ext cx="6589200" cy="1280890"/>
          </a:xfrm>
          <a:prstGeom prst="rect">
            <a:avLst/>
          </a:prstGeom>
        </p:spPr>
        <p:txBody>
          <a:bodyPr vert="horz" lIns="91440" tIns="45720" rIns="91440" bIns="45720" rtlCol="0" anchor="t">
            <a:normAutofit/>
          </a:bodyPr>
          <a:lstStyle/>
          <a:p>
            <a:r>
              <a:rPr lang="fr-FR"/>
              <a:t>Modifiez le style du titre</a:t>
            </a:r>
            <a:endParaRPr lang="en-US" dirty="0"/>
          </a:p>
        </p:txBody>
      </p:sp>
      <p:sp>
        <p:nvSpPr>
          <p:cNvPr id="3" name="Text Placeholder 2"/>
          <p:cNvSpPr>
            <a:spLocks noGrp="1"/>
          </p:cNvSpPr>
          <p:nvPr>
            <p:ph type="body" idx="1"/>
          </p:nvPr>
        </p:nvSpPr>
        <p:spPr>
          <a:xfrm>
            <a:off x="1942415" y="2133600"/>
            <a:ext cx="6591985" cy="3886200"/>
          </a:xfrm>
          <a:prstGeom prst="rect">
            <a:avLst/>
          </a:prstGeom>
        </p:spPr>
        <p:txBody>
          <a:bodyPr vert="horz" lIns="91440" tIns="45720" rIns="91440" bIns="45720" rtlCol="0">
            <a:normAutofit/>
          </a:bodyPr>
          <a:lstStyle/>
          <a:p>
            <a:pPr lvl="0"/>
            <a:r>
              <a:rPr lang="fr-FR"/>
              <a:t>Modifiez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2"/>
          </p:nvPr>
        </p:nvSpPr>
        <p:spPr>
          <a:xfrm>
            <a:off x="7772400" y="6135089"/>
            <a:ext cx="766380" cy="370171"/>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smtClean="0"/>
              <a:pPr/>
              <a:t>15/06/16</a:t>
            </a:fld>
            <a:endParaRPr lang="en-US" dirty="0"/>
          </a:p>
        </p:txBody>
      </p:sp>
      <p:sp>
        <p:nvSpPr>
          <p:cNvPr id="5" name="Footer Placeholder 4"/>
          <p:cNvSpPr>
            <a:spLocks noGrp="1"/>
          </p:cNvSpPr>
          <p:nvPr>
            <p:ph type="ftr" sz="quarter" idx="3"/>
          </p:nvPr>
        </p:nvSpPr>
        <p:spPr>
          <a:xfrm>
            <a:off x="1942415" y="6135809"/>
            <a:ext cx="5716488"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bwMode="gray">
          <a:xfrm>
            <a:off x="511228" y="787783"/>
            <a:ext cx="584978" cy="365125"/>
          </a:xfrm>
          <a:prstGeom prst="rect">
            <a:avLst/>
          </a:prstGeom>
        </p:spPr>
        <p:txBody>
          <a:bodyPr vert="horz" lIns="91440" tIns="45720" rIns="91440" bIns="45720" rtlCol="0" anchor="ctr"/>
          <a:lstStyle>
            <a:lvl1pPr algn="r">
              <a:defRPr sz="2000">
                <a:solidFill>
                  <a:srgbClr val="FEFFFF"/>
                </a:solidFill>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671958673"/>
      </p:ext>
    </p:extLst>
  </p:cSld>
  <p:clrMap bg1="lt1" tx1="dk1" bg2="lt2" tx2="dk2" accent1="accent1" accent2="accent2" accent3="accent3" accent4="accent4" accent5="accent5" accent6="accent6" hlink="hlink" folHlink="folHlink"/>
  <p:sldLayoutIdLst>
    <p:sldLayoutId id="2147483666" r:id="rId1"/>
    <p:sldLayoutId id="2147483667" r:id="rId2"/>
    <p:sldLayoutId id="2147483668" r:id="rId3"/>
    <p:sldLayoutId id="2147483669" r:id="rId4"/>
    <p:sldLayoutId id="2147483670" r:id="rId5"/>
    <p:sldLayoutId id="2147483671" r:id="rId6"/>
    <p:sldLayoutId id="2147483672" r:id="rId7"/>
    <p:sldLayoutId id="2147483673" r:id="rId8"/>
    <p:sldLayoutId id="2147483674" r:id="rId9"/>
    <p:sldLayoutId id="2147483675" r:id="rId10"/>
    <p:sldLayoutId id="2147483676" r:id="rId11"/>
    <p:sldLayoutId id="2147483677" r:id="rId12"/>
    <p:sldLayoutId id="2147483678" r:id="rId13"/>
    <p:sldLayoutId id="2147483679" r:id="rId14"/>
    <p:sldLayoutId id="2147483680" r:id="rId15"/>
    <p:sldLayoutId id="2147483681"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trade.ec.europa.eu/doclib/docs/2014/september/tradoc_152806.pdf"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a:xfrm>
            <a:off x="1942415" y="1859693"/>
            <a:ext cx="6600451" cy="2262781"/>
          </a:xfrm>
        </p:spPr>
        <p:txBody>
          <a:bodyPr>
            <a:noAutofit/>
          </a:bodyPr>
          <a:lstStyle/>
          <a:p>
            <a:pPr algn="ctr"/>
            <a:r>
              <a:rPr lang="en-US" sz="3600" b="1" dirty="0"/>
              <a:t>CETA, cheval de </a:t>
            </a:r>
            <a:r>
              <a:rPr lang="en-US" sz="3600" b="1" dirty="0" err="1"/>
              <a:t>Troie</a:t>
            </a:r>
            <a:r>
              <a:rPr lang="en-US" sz="3600" b="1" dirty="0"/>
              <a:t> du TTIP</a:t>
            </a:r>
          </a:p>
        </p:txBody>
      </p:sp>
      <p:sp>
        <p:nvSpPr>
          <p:cNvPr id="3" name="Sous-titre 2"/>
          <p:cNvSpPr>
            <a:spLocks noGrp="1"/>
          </p:cNvSpPr>
          <p:nvPr>
            <p:ph type="subTitle" idx="1"/>
          </p:nvPr>
        </p:nvSpPr>
        <p:spPr>
          <a:xfrm>
            <a:off x="1942414" y="5579239"/>
            <a:ext cx="6600451" cy="1126283"/>
          </a:xfrm>
        </p:spPr>
        <p:txBody>
          <a:bodyPr/>
          <a:lstStyle/>
          <a:p>
            <a:pPr algn="r"/>
            <a:r>
              <a:rPr lang="fr-BE" dirty="0"/>
              <a:t>Mercredi, 15 juin 2016</a:t>
            </a:r>
          </a:p>
          <a:p>
            <a:pPr algn="r"/>
            <a:r>
              <a:rPr lang="fr-BE" i="1" dirty="0"/>
              <a:t>Eugène Ernst, secrétaire général de la CSC-Enseignement</a:t>
            </a:r>
            <a:endParaRPr lang="en-US" i="1" dirty="0"/>
          </a:p>
        </p:txBody>
      </p:sp>
    </p:spTree>
    <p:extLst>
      <p:ext uri="{BB962C8B-B14F-4D97-AF65-F5344CB8AC3E}">
        <p14:creationId xmlns:p14="http://schemas.microsoft.com/office/powerpoint/2010/main" val="259313536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rot="20492267">
            <a:off x="886718" y="1996677"/>
            <a:ext cx="6884766" cy="1280890"/>
          </a:xfrm>
        </p:spPr>
        <p:txBody>
          <a:bodyPr>
            <a:noAutofit/>
          </a:bodyPr>
          <a:lstStyle/>
          <a:p>
            <a:r>
              <a:rPr lang="fr-BE" sz="4000" b="1" dirty="0">
                <a:solidFill>
                  <a:srgbClr val="00B050"/>
                </a:solidFill>
              </a:rPr>
              <a:t>Merci pour votre attention !</a:t>
            </a:r>
            <a:endParaRPr lang="en-US" sz="4000" b="1" dirty="0">
              <a:solidFill>
                <a:srgbClr val="00B050"/>
              </a:solidFill>
            </a:endParaRPr>
          </a:p>
        </p:txBody>
      </p:sp>
    </p:spTree>
    <p:extLst>
      <p:ext uri="{BB962C8B-B14F-4D97-AF65-F5344CB8AC3E}">
        <p14:creationId xmlns:p14="http://schemas.microsoft.com/office/powerpoint/2010/main" val="244917318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BE" dirty="0"/>
              <a:t>Préalable</a:t>
            </a:r>
          </a:p>
        </p:txBody>
      </p:sp>
      <p:sp>
        <p:nvSpPr>
          <p:cNvPr id="3" name="Espace réservé du contenu 2"/>
          <p:cNvSpPr>
            <a:spLocks noGrp="1"/>
          </p:cNvSpPr>
          <p:nvPr>
            <p:ph idx="1"/>
          </p:nvPr>
        </p:nvSpPr>
        <p:spPr>
          <a:xfrm>
            <a:off x="1392073" y="1905000"/>
            <a:ext cx="7142328" cy="4006222"/>
          </a:xfrm>
        </p:spPr>
        <p:txBody>
          <a:bodyPr>
            <a:normAutofit lnSpcReduction="10000"/>
          </a:bodyPr>
          <a:lstStyle/>
          <a:p>
            <a:pPr marL="0" indent="0">
              <a:buNone/>
            </a:pPr>
            <a:endParaRPr lang="en-US" dirty="0"/>
          </a:p>
          <a:p>
            <a:pPr lvl="0"/>
            <a:r>
              <a:rPr lang="fr-FR" b="1" dirty="0"/>
              <a:t>CONVENTION RELATIVE AUX DROITS DE L’ENFANT (Art 28)</a:t>
            </a:r>
          </a:p>
          <a:p>
            <a:pPr lvl="1"/>
            <a:r>
              <a:rPr lang="fr-FR" b="1" dirty="0"/>
              <a:t>ils rendent l'enseignement primaire obligatoire et gratuit pour tous </a:t>
            </a:r>
            <a:r>
              <a:rPr lang="fr-FR" dirty="0"/>
              <a:t>;</a:t>
            </a:r>
          </a:p>
          <a:p>
            <a:pPr lvl="1"/>
            <a:r>
              <a:rPr lang="fr-FR" b="1" dirty="0"/>
              <a:t>ils assurent à tous l'accès à l'enseignement supérieur</a:t>
            </a:r>
          </a:p>
          <a:p>
            <a:r>
              <a:rPr lang="fr-FR" b="1" dirty="0"/>
              <a:t>La situation en Belgique, et plus particulièrement en FWB</a:t>
            </a:r>
          </a:p>
          <a:p>
            <a:pPr lvl="1"/>
            <a:r>
              <a:rPr lang="fr-FR" b="1" dirty="0"/>
              <a:t>La gouvernance du système éducatif est décrite comme obéissant au modèle d’un « quasi-marché », reposant sur le choix des usagers et la concurrence des établissements. </a:t>
            </a:r>
            <a:r>
              <a:rPr lang="fr-FR" i="1" u="sng" dirty="0"/>
              <a:t>La recherche académique a largement mis en évidence l’impact de ce modèle en termes d’</a:t>
            </a:r>
            <a:r>
              <a:rPr lang="fr-FR" i="1" u="sng" dirty="0" err="1"/>
              <a:t>inéquité</a:t>
            </a:r>
            <a:r>
              <a:rPr lang="fr-FR" dirty="0"/>
              <a:t>. </a:t>
            </a:r>
            <a:endParaRPr lang="en-US" sz="1400" dirty="0"/>
          </a:p>
          <a:p>
            <a:pPr lvl="1"/>
            <a:r>
              <a:rPr lang="fr-BE" dirty="0"/>
              <a:t>L’école est loin d’être gratuite. </a:t>
            </a:r>
            <a:br>
              <a:rPr lang="fr-FR" dirty="0"/>
            </a:br>
            <a:endParaRPr lang="fr-FR" b="1" dirty="0"/>
          </a:p>
          <a:p>
            <a:pPr marL="0" lvl="0" indent="0">
              <a:buNone/>
            </a:pPr>
            <a:endParaRPr lang="en-US" dirty="0"/>
          </a:p>
          <a:p>
            <a:endParaRPr lang="fr-BE" dirty="0"/>
          </a:p>
        </p:txBody>
      </p:sp>
    </p:spTree>
    <p:extLst>
      <p:ext uri="{BB962C8B-B14F-4D97-AF65-F5344CB8AC3E}">
        <p14:creationId xmlns:p14="http://schemas.microsoft.com/office/powerpoint/2010/main" val="375950104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r>
              <a:rPr lang="fr-BE" dirty="0"/>
              <a:t>L ’enseignement et l’approche de liste négative du CETA</a:t>
            </a:r>
          </a:p>
        </p:txBody>
      </p:sp>
      <p:sp>
        <p:nvSpPr>
          <p:cNvPr id="3" name="Espace réservé du contenu 2"/>
          <p:cNvSpPr>
            <a:spLocks noGrp="1"/>
          </p:cNvSpPr>
          <p:nvPr>
            <p:ph idx="1"/>
          </p:nvPr>
        </p:nvSpPr>
        <p:spPr/>
        <p:txBody>
          <a:bodyPr>
            <a:normAutofit fontScale="92500" lnSpcReduction="20000"/>
          </a:bodyPr>
          <a:lstStyle/>
          <a:p>
            <a:r>
              <a:rPr lang="fr-BE" dirty="0"/>
              <a:t>Tout est libéralisé sauf ce dont la libéralisation est explicitement limitée dans les « listes négatives »</a:t>
            </a:r>
          </a:p>
          <a:p>
            <a:r>
              <a:rPr lang="fr-BE" dirty="0"/>
              <a:t>Le texte de l’accord du CETA ne parle pas de l’enseignement, mais de services éducatifs (« </a:t>
            </a:r>
            <a:r>
              <a:rPr lang="fr-BE" dirty="0" err="1"/>
              <a:t>educational</a:t>
            </a:r>
            <a:r>
              <a:rPr lang="fr-BE" dirty="0"/>
              <a:t> services »). </a:t>
            </a:r>
          </a:p>
          <a:p>
            <a:pPr lvl="0"/>
            <a:r>
              <a:rPr lang="fr-BE" dirty="0"/>
              <a:t>Ces services éducatifs sont notamment cités dans l’annexe I du CETA qui reprend les règlementations actuellement existantes (européennes et nationales) qu’on décide de protéger et donc de maintenir.</a:t>
            </a:r>
            <a:endParaRPr lang="en-US" dirty="0"/>
          </a:p>
          <a:p>
            <a:r>
              <a:rPr lang="fr-BE" dirty="0"/>
              <a:t>L’ « éducation de la petite enfance » (ECE) est absente </a:t>
            </a:r>
          </a:p>
          <a:p>
            <a:pPr lvl="0"/>
            <a:r>
              <a:rPr lang="fr-BE" dirty="0"/>
              <a:t>Le texte du CETA ainsi qu’un tableau récapitulatif sur les listes négatives indiquent que l’Union européenne a demandé une réserve  (« </a:t>
            </a:r>
            <a:r>
              <a:rPr lang="fr-BE" dirty="0" err="1"/>
              <a:t>reservation</a:t>
            </a:r>
            <a:r>
              <a:rPr lang="fr-BE" dirty="0"/>
              <a:t> ») concernant les services éducatifs.</a:t>
            </a:r>
            <a:endParaRPr lang="en-US" dirty="0"/>
          </a:p>
          <a:p>
            <a:pPr marL="0" indent="0">
              <a:buNone/>
            </a:pPr>
            <a:endParaRPr lang="fr-BE" dirty="0"/>
          </a:p>
          <a:p>
            <a:pPr marL="0" indent="0">
              <a:buNone/>
            </a:pPr>
            <a:endParaRPr lang="fr-BE" dirty="0"/>
          </a:p>
        </p:txBody>
      </p:sp>
    </p:spTree>
    <p:extLst>
      <p:ext uri="{BB962C8B-B14F-4D97-AF65-F5344CB8AC3E}">
        <p14:creationId xmlns:p14="http://schemas.microsoft.com/office/powerpoint/2010/main" val="164380022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r>
              <a:rPr lang="fr-BE" dirty="0"/>
              <a:t>L ’enseignement et l’approche de liste négative du CETA (2)</a:t>
            </a:r>
          </a:p>
        </p:txBody>
      </p:sp>
      <p:sp>
        <p:nvSpPr>
          <p:cNvPr id="3" name="Espace réservé du contenu 2"/>
          <p:cNvSpPr>
            <a:spLocks noGrp="1"/>
          </p:cNvSpPr>
          <p:nvPr>
            <p:ph idx="1"/>
          </p:nvPr>
        </p:nvSpPr>
        <p:spPr/>
        <p:txBody>
          <a:bodyPr>
            <a:normAutofit fontScale="92500" lnSpcReduction="20000"/>
          </a:bodyPr>
          <a:lstStyle/>
          <a:p>
            <a:r>
              <a:rPr lang="en-US" dirty="0" err="1"/>
              <a:t>Comme</a:t>
            </a:r>
            <a:r>
              <a:rPr lang="en-US" dirty="0"/>
              <a:t> </a:t>
            </a:r>
            <a:r>
              <a:rPr lang="en-US" dirty="0" err="1"/>
              <a:t>l’indique</a:t>
            </a:r>
            <a:r>
              <a:rPr lang="en-US" dirty="0"/>
              <a:t> le </a:t>
            </a:r>
            <a:r>
              <a:rPr lang="en-US" dirty="0" err="1"/>
              <a:t>texte</a:t>
            </a:r>
            <a:r>
              <a:rPr lang="en-US" dirty="0"/>
              <a:t> de </a:t>
            </a:r>
            <a:r>
              <a:rPr lang="en-US" dirty="0" err="1"/>
              <a:t>l’accord</a:t>
            </a:r>
            <a:r>
              <a:rPr lang="en-US" dirty="0"/>
              <a:t> p.1305 : “</a:t>
            </a:r>
            <a:r>
              <a:rPr lang="fr-BE" dirty="0"/>
              <a:t>L’UE se réserve le droit d’adopter ou de maintenir toute mesure concernant la fourniture de services éducatifs qui reçoivent des fonds publiques ou des subsides d’Etat sous quelque forme que ce soit, et qui ne sont dès lors pas à considérer comme à financer par le secteur privé. »  </a:t>
            </a:r>
            <a:r>
              <a:rPr lang="en-US" u="sng" dirty="0">
                <a:hlinkClick r:id="rId2"/>
              </a:rPr>
              <a:t>http://trade.ec.europa.eu/doclib/docs/2014/september/tradoc_152806.pdf</a:t>
            </a:r>
            <a:endParaRPr lang="en-US" u="sng" dirty="0"/>
          </a:p>
          <a:p>
            <a:pPr lvl="0"/>
            <a:r>
              <a:rPr lang="fr-FR" dirty="0"/>
              <a:t>L’éducation est (donc) bien reprise dans la liste d’exceptions européenne dans le CETA, mais cette exception s’applique seulement pour </a:t>
            </a:r>
            <a:r>
              <a:rPr lang="fr-FR" b="1" u="sng" dirty="0"/>
              <a:t>« le traitement national  »</a:t>
            </a:r>
            <a:r>
              <a:rPr lang="fr-FR" dirty="0"/>
              <a:t> et « l’accès au marché », donc l’enseignement n’est pas protégé dans les autres règles et normes du CETA. </a:t>
            </a:r>
            <a:r>
              <a:rPr lang="fr-FR" b="1" dirty="0"/>
              <a:t>Préoccupant dans le cas de la Belgique, qui n’a pas non plus préservé le secteur des services d’éducation. </a:t>
            </a:r>
            <a:endParaRPr lang="en-US" b="1" dirty="0"/>
          </a:p>
          <a:p>
            <a:endParaRPr lang="fr-BE" dirty="0"/>
          </a:p>
        </p:txBody>
      </p:sp>
    </p:spTree>
    <p:extLst>
      <p:ext uri="{BB962C8B-B14F-4D97-AF65-F5344CB8AC3E}">
        <p14:creationId xmlns:p14="http://schemas.microsoft.com/office/powerpoint/2010/main" val="282065010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r>
              <a:rPr lang="fr-BE" dirty="0"/>
              <a:t>L ’enseignement et l’approche de liste négative du CETA (3)</a:t>
            </a:r>
          </a:p>
        </p:txBody>
      </p:sp>
      <p:sp>
        <p:nvSpPr>
          <p:cNvPr id="3" name="Espace réservé du contenu 2"/>
          <p:cNvSpPr>
            <a:spLocks noGrp="1"/>
          </p:cNvSpPr>
          <p:nvPr>
            <p:ph idx="1"/>
          </p:nvPr>
        </p:nvSpPr>
        <p:spPr>
          <a:xfrm>
            <a:off x="1514901" y="1905000"/>
            <a:ext cx="7019499" cy="4006222"/>
          </a:xfrm>
        </p:spPr>
        <p:txBody>
          <a:bodyPr>
            <a:normAutofit fontScale="92500"/>
          </a:bodyPr>
          <a:lstStyle/>
          <a:p>
            <a:pPr lvl="0"/>
            <a:r>
              <a:rPr lang="fr-FR" dirty="0"/>
              <a:t>L’« exception liée à l’autorité gouvernementale» n’est pas suffisante pour protéger l’enseignement public:  </a:t>
            </a:r>
            <a:r>
              <a:rPr lang="fr-FR" b="1" dirty="0"/>
              <a:t>Si le système éducatif d'un pays est en partie fourni sur une base commerciale, ou si des écoles privées</a:t>
            </a:r>
            <a:r>
              <a:rPr lang="fr-FR" dirty="0"/>
              <a:t> sont actives dans ce pays, l'éducation pourrait ne pas profiter de cette exclusion générale. </a:t>
            </a:r>
            <a:r>
              <a:rPr lang="fr-FR" b="1" dirty="0"/>
              <a:t>En conséquence, beaucoup de services publics, y compris l’éducation, les services sociaux et de santé, ainsi que les services basés sur des réseaux sont universels ne sont pas couverts par cette clause d’exemption. </a:t>
            </a:r>
            <a:r>
              <a:rPr lang="fr-FR" dirty="0"/>
              <a:t>Puisque l'approche de l'UE concernant l'éducation financée publiquement est inadéquat, étant donné que la plupart des systèmes d'éducation en UE et aux États-Unis sont en </a:t>
            </a:r>
            <a:r>
              <a:rPr lang="fr-FR" b="1" dirty="0"/>
              <a:t>fait une combinaison d'acteurs sans but lucratif d'une part et d'acteurs commerciaux d'autre part</a:t>
            </a:r>
            <a:r>
              <a:rPr lang="fr-FR" dirty="0"/>
              <a:t>, il n’est pas sûr que l’éducation soit efficacement protégée.</a:t>
            </a:r>
            <a:endParaRPr lang="en-US" dirty="0"/>
          </a:p>
          <a:p>
            <a:endParaRPr lang="fr-BE" dirty="0"/>
          </a:p>
        </p:txBody>
      </p:sp>
    </p:spTree>
    <p:extLst>
      <p:ext uri="{BB962C8B-B14F-4D97-AF65-F5344CB8AC3E}">
        <p14:creationId xmlns:p14="http://schemas.microsoft.com/office/powerpoint/2010/main" val="153672918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r>
              <a:rPr lang="fr-BE" dirty="0"/>
              <a:t>L ’enseignement et l’approche de liste négative du CETA (3)</a:t>
            </a:r>
          </a:p>
        </p:txBody>
      </p:sp>
      <p:sp>
        <p:nvSpPr>
          <p:cNvPr id="3" name="Espace réservé du contenu 2"/>
          <p:cNvSpPr>
            <a:spLocks noGrp="1"/>
          </p:cNvSpPr>
          <p:nvPr>
            <p:ph idx="1"/>
          </p:nvPr>
        </p:nvSpPr>
        <p:spPr/>
        <p:txBody>
          <a:bodyPr/>
          <a:lstStyle/>
          <a:p>
            <a:r>
              <a:rPr lang="fr-FR" b="1" dirty="0"/>
              <a:t>Il convient d'exclure de manière plus efficace et élargie l'éducation</a:t>
            </a:r>
            <a:r>
              <a:rPr lang="fr-FR" dirty="0"/>
              <a:t> et les autres services publics , C’est </a:t>
            </a:r>
            <a:r>
              <a:rPr lang="fr-BE" i="1" dirty="0"/>
              <a:t>l'objet d'un litige interne à l'UE : la Commission européenne a entamé une procédure d'infraction contre la Slovénie pour que la législation dans le domaine de l'éducation soit alignée sur la Directive sur les services. </a:t>
            </a:r>
            <a:r>
              <a:rPr lang="en-US" dirty="0"/>
              <a:t> </a:t>
            </a:r>
            <a:endParaRPr lang="fr-BE" dirty="0"/>
          </a:p>
          <a:p>
            <a:r>
              <a:rPr lang="fr-BE" dirty="0"/>
              <a:t>Pour les services éducatifs exclusivement financés par le secteur privé, il faut par ailleurs voir ce que peut impliquer la « clause de cliquet » qui stipule que des modifications futures sont autorisées mais seulement dans le sens de plus de libéralisation</a:t>
            </a:r>
            <a:endParaRPr lang="en-US" dirty="0"/>
          </a:p>
          <a:p>
            <a:endParaRPr lang="fr-BE" dirty="0"/>
          </a:p>
        </p:txBody>
      </p:sp>
    </p:spTree>
    <p:extLst>
      <p:ext uri="{BB962C8B-B14F-4D97-AF65-F5344CB8AC3E}">
        <p14:creationId xmlns:p14="http://schemas.microsoft.com/office/powerpoint/2010/main" val="306984609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1487607" y="624110"/>
            <a:ext cx="7046794" cy="1280890"/>
          </a:xfrm>
        </p:spPr>
        <p:txBody>
          <a:bodyPr>
            <a:noAutofit/>
          </a:bodyPr>
          <a:lstStyle/>
          <a:p>
            <a:r>
              <a:rPr lang="fr-BE" sz="2400" b="1" i="1" dirty="0"/>
              <a:t>Quel avenir pour les Conventions collectives, notamment  dans l’enseignement ?</a:t>
            </a:r>
          </a:p>
        </p:txBody>
      </p:sp>
      <p:sp>
        <p:nvSpPr>
          <p:cNvPr id="3" name="Espace réservé du contenu 2"/>
          <p:cNvSpPr>
            <a:spLocks noGrp="1"/>
          </p:cNvSpPr>
          <p:nvPr>
            <p:ph idx="1"/>
          </p:nvPr>
        </p:nvSpPr>
        <p:spPr/>
        <p:txBody>
          <a:bodyPr>
            <a:normAutofit lnSpcReduction="10000"/>
          </a:bodyPr>
          <a:lstStyle/>
          <a:p>
            <a:pPr marL="0" indent="0">
              <a:buNone/>
            </a:pPr>
            <a:r>
              <a:rPr lang="fr-BE" dirty="0"/>
              <a:t>Selon l’étude fondation Friedrich </a:t>
            </a:r>
            <a:r>
              <a:rPr lang="fr-BE" dirty="0" err="1"/>
              <a:t>Elbert</a:t>
            </a:r>
            <a:endParaRPr lang="fr-BE" dirty="0"/>
          </a:p>
          <a:p>
            <a:r>
              <a:rPr lang="fr-BE" b="1" i="1" dirty="0"/>
              <a:t>Dans le cas de conflits sociaux, certains de ces standards de protection matérielle pourraient mener à l’obligation d'indemnisation, suite aux mesures collectives</a:t>
            </a:r>
            <a:r>
              <a:rPr lang="fr-BE" i="1" dirty="0"/>
              <a:t>. C'est ainsi que le projet de la Commission oblige le pays d'accueil à donner une pleine protection aux investissements des investisseurs étrangers. D'après ce principe, l'Etat a l'obligation de protéger les investissements et d'interférer éventuellement en cas de grèves et de conflits sociaux qui durent trop longtemps, si l'investisseur peut prouver que la sécurité de ses investissements est ou sera menacée par le conflit social.</a:t>
            </a:r>
            <a:endParaRPr lang="fr-BE" dirty="0"/>
          </a:p>
          <a:p>
            <a:pPr marL="0" indent="0">
              <a:buNone/>
            </a:pPr>
            <a:endParaRPr lang="fr-BE" dirty="0"/>
          </a:p>
        </p:txBody>
      </p:sp>
    </p:spTree>
    <p:extLst>
      <p:ext uri="{BB962C8B-B14F-4D97-AF65-F5344CB8AC3E}">
        <p14:creationId xmlns:p14="http://schemas.microsoft.com/office/powerpoint/2010/main" val="369921752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BE" dirty="0"/>
              <a:t>Dynamiques générales de marchandisation</a:t>
            </a:r>
          </a:p>
        </p:txBody>
      </p:sp>
      <p:sp>
        <p:nvSpPr>
          <p:cNvPr id="3" name="Espace réservé du contenu 2"/>
          <p:cNvSpPr>
            <a:spLocks noGrp="1"/>
          </p:cNvSpPr>
          <p:nvPr>
            <p:ph idx="1"/>
          </p:nvPr>
        </p:nvSpPr>
        <p:spPr/>
        <p:txBody>
          <a:bodyPr>
            <a:normAutofit fontScale="92500" lnSpcReduction="20000"/>
          </a:bodyPr>
          <a:lstStyle/>
          <a:p>
            <a:pPr lvl="0"/>
            <a:r>
              <a:rPr lang="fr-BE" dirty="0"/>
              <a:t>Le CSEE rappelle que </a:t>
            </a:r>
            <a:r>
              <a:rPr lang="fr-BE" i="1" dirty="0"/>
              <a:t>le gouvernement britannique a récemment indiqué dans sa stratégie internationale en matière d'éducation que « pour que le Royaume-Uni tire le meilleur parti des débouchés planétaires dans le secteur éducatif, </a:t>
            </a:r>
            <a:r>
              <a:rPr lang="fr-BE" b="1" i="1" dirty="0"/>
              <a:t>le gouvernement va s'employer à étudier comment ces importantes négociations commerciales, en cours ou futures, peuvent lever les obstacles à l'accès au marché auxquels nos prestataires de services éducatifs se heurtent sur les marchés de certains pays tiers." </a:t>
            </a:r>
          </a:p>
          <a:p>
            <a:pPr lvl="0"/>
            <a:r>
              <a:rPr lang="fr-BE" dirty="0"/>
              <a:t>E</a:t>
            </a:r>
            <a:r>
              <a:rPr lang="fr-BE" i="1" dirty="0"/>
              <a:t>n outre, un document publié en début d'année par le </a:t>
            </a:r>
            <a:r>
              <a:rPr lang="fr-BE" i="1" dirty="0" err="1"/>
              <a:t>Cato</a:t>
            </a:r>
            <a:r>
              <a:rPr lang="fr-BE" i="1" dirty="0"/>
              <a:t> Institute, laboratoire d'idées conservateur, exhorte les États-Unis et d'autres pays à poursuivre la libéralisation des échanges dans le secteur de l'éducation, en particulier dans l'enseignement supérieur, afin de « réduire le rôle du gouvernement et renforcer la présence des entreprises à but lucratif. »</a:t>
            </a:r>
            <a:endParaRPr lang="en-US" dirty="0"/>
          </a:p>
          <a:p>
            <a:endParaRPr lang="fr-BE" dirty="0"/>
          </a:p>
        </p:txBody>
      </p:sp>
    </p:spTree>
    <p:extLst>
      <p:ext uri="{BB962C8B-B14F-4D97-AF65-F5344CB8AC3E}">
        <p14:creationId xmlns:p14="http://schemas.microsoft.com/office/powerpoint/2010/main" val="357815343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BE" dirty="0"/>
              <a:t>Pour conclure</a:t>
            </a:r>
          </a:p>
        </p:txBody>
      </p:sp>
      <p:sp>
        <p:nvSpPr>
          <p:cNvPr id="3" name="Espace réservé du contenu 2"/>
          <p:cNvSpPr>
            <a:spLocks noGrp="1"/>
          </p:cNvSpPr>
          <p:nvPr>
            <p:ph idx="1"/>
          </p:nvPr>
        </p:nvSpPr>
        <p:spPr/>
        <p:txBody>
          <a:bodyPr>
            <a:normAutofit fontScale="77500" lnSpcReduction="20000"/>
          </a:bodyPr>
          <a:lstStyle/>
          <a:p>
            <a:r>
              <a:rPr lang="fr-FR" dirty="0"/>
              <a:t>Alors que les inégalités se creusent à l’intérieur des pays et entre ceux-ci et, dans ce contexte, des services publics comme l’éducation sont plus importants que jamais. </a:t>
            </a:r>
          </a:p>
          <a:p>
            <a:r>
              <a:rPr lang="fr-FR" dirty="0"/>
              <a:t>L’éducation est un droit humain et un bien public et, surtout, elle relève de la responsabilité des gouvernements. L’accès à une éducation de qualité ne doit jamais reposer sur une discrimination fondée sur le genre, l’origine ethnique, le handicap, l’orientation sexuelle, la religion ou la capacité financière.</a:t>
            </a:r>
          </a:p>
          <a:p>
            <a:r>
              <a:rPr lang="fr-FR" dirty="0"/>
              <a:t> Les services publics reposent sur les principes et valeurs d’accès universel, de contrôle démocratique, de continuité et d’égalité énoncés dans le protocole n° 26 sur les services d’intérêt général, adopté par les Etats membres de l’UE.</a:t>
            </a:r>
            <a:endParaRPr lang="en-US" dirty="0"/>
          </a:p>
          <a:p>
            <a:r>
              <a:rPr lang="fr-FR" dirty="0"/>
              <a:t>Une éducation gratuite de qualité est essentielle pour promouvoir le développement économique et social, la cohésion sociale, l’égalité des chances, la création d’emplois et la juste distribution des revenus et des richesses. En outre, un accès égal à une éducation de qualité tout au long de la vie est de plus en plus important, notamment l’apprentissage tout au long de la vie et l’éducation et la formation continues.</a:t>
            </a:r>
            <a:endParaRPr lang="en-US" dirty="0"/>
          </a:p>
          <a:p>
            <a:endParaRPr lang="fr-BE" dirty="0"/>
          </a:p>
        </p:txBody>
      </p:sp>
    </p:spTree>
    <p:extLst>
      <p:ext uri="{BB962C8B-B14F-4D97-AF65-F5344CB8AC3E}">
        <p14:creationId xmlns:p14="http://schemas.microsoft.com/office/powerpoint/2010/main" val="1248350495"/>
      </p:ext>
    </p:extLst>
  </p:cSld>
  <p:clrMapOvr>
    <a:masterClrMapping/>
  </p:clrMapOvr>
</p:sld>
</file>

<file path=ppt/theme/theme1.xml><?xml version="1.0" encoding="utf-8"?>
<a:theme xmlns:a="http://schemas.openxmlformats.org/drawingml/2006/main" name="Brin">
  <a:themeElements>
    <a:clrScheme name="Personnalisé 2">
      <a:dk1>
        <a:srgbClr val="1A1E0D"/>
      </a:dk1>
      <a:lt1>
        <a:srgbClr val="606F30"/>
      </a:lt1>
      <a:dk2>
        <a:srgbClr val="05B533"/>
      </a:dk2>
      <a:lt2>
        <a:srgbClr val="E3EACF"/>
      </a:lt2>
      <a:accent1>
        <a:srgbClr val="025A19"/>
      </a:accent1>
      <a:accent2>
        <a:srgbClr val="B8CA85"/>
      </a:accent2>
      <a:accent3>
        <a:srgbClr val="B6C882"/>
      </a:accent3>
      <a:accent4>
        <a:srgbClr val="E3EACF"/>
      </a:accent4>
      <a:accent5>
        <a:srgbClr val="92AA4C"/>
      </a:accent5>
      <a:accent6>
        <a:srgbClr val="D8D8D8"/>
      </a:accent6>
      <a:hlink>
        <a:srgbClr val="0070C0"/>
      </a:hlink>
      <a:folHlink>
        <a:srgbClr val="002060"/>
      </a:folHlink>
    </a:clrScheme>
    <a:fontScheme name="Brin">
      <a:maj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Brin">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Présentation2" id="{8AEA3B43-A41A-47C4-BBCA-3931D3758049}" vid="{C9F8647B-FCA0-45CC-AF70-EBAFD3347A48}"/>
    </a:ext>
  </a:extLst>
</a:theme>
</file>

<file path=ppt/theme/theme2.xml><?xml version="1.0" encoding="utf-8"?>
<a:theme xmlns:a="http://schemas.openxmlformats.org/drawingml/2006/main" name="Thèm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ct:contentTypeSchema xmlns:ct="http://schemas.microsoft.com/office/2006/metadata/contentType" xmlns:ma="http://schemas.microsoft.com/office/2006/metadata/properties/metaAttributes" ct:_="" ma:_="" ma:contentTypeName="EI Document" ma:contentTypeID="0x010100AA2F8202531E2B479DC903BD7BCD5C3F00E04239BAE3CFF643A8203BF81E96DC51" ma:contentTypeVersion="53" ma:contentTypeDescription="" ma:contentTypeScope="" ma:versionID="3ecdb67ee59564c7ec43419591cb38be">
  <xsd:schema xmlns:xsd="http://www.w3.org/2001/XMLSchema" xmlns:xs="http://www.w3.org/2001/XMLSchema" xmlns:p="http://schemas.microsoft.com/office/2006/metadata/properties" xmlns:ns2="db13979b-e751-4565-a77b-71e7edb4f069" targetNamespace="http://schemas.microsoft.com/office/2006/metadata/properties" ma:root="true" ma:fieldsID="68c9f9e723ff3b8d29c1e4b1699411ec" ns2:_="">
    <xsd:import namespace="db13979b-e751-4565-a77b-71e7edb4f069"/>
    <xsd:element name="properties">
      <xsd:complexType>
        <xsd:sequence>
          <xsd:element name="documentManagement">
            <xsd:complexType>
              <xsd:all>
                <xsd:element ref="ns2:Date" minOccurs="0"/>
                <xsd:element ref="ns2:DocumentLanguage" minOccurs="0"/>
                <xsd:element ref="ns2:AvailableOnWebsite" minOccurs="0"/>
                <xsd:element ref="ns2:EIRegion" minOccurs="0"/>
                <xsd:element ref="ns2:EIUnit" minOccurs="0"/>
                <xsd:element ref="ns2:EIOrgan" minOccurs="0"/>
                <xsd:element ref="ns2:EI_x0020_Event" minOccurs="0"/>
                <xsd:element ref="ns2:EITopic" minOccurs="0"/>
                <xsd:element ref="ns2:DocumentSource" minOccurs="0"/>
                <xsd:element ref="ns2:EITermbaseTaxHTField0" minOccurs="0"/>
                <xsd:element ref="ns2:TaxCatchAll" minOccurs="0"/>
                <xsd:element ref="ns2:TaxCatchAllLabel" minOccurs="0"/>
                <xsd:element ref="ns2:l360261a294540c48d9b0fdee2fb1d22" minOccurs="0"/>
                <xsd:element ref="ns2:hd0be951f11940a08013d67eec6505c8" minOccurs="0"/>
                <xsd:element ref="ns2:o79ce48fd8d44e5eaac3fd0fc82a2951" minOccurs="0"/>
                <xsd:element ref="ns2:kd7281ab553349538e0242a0ee89a9e1" minOccurs="0"/>
                <xsd:element ref="ns2:i64256cf79b641ea809ba8b9a8069568"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db13979b-e751-4565-a77b-71e7edb4f069" elementFormDefault="qualified">
    <xsd:import namespace="http://schemas.microsoft.com/office/2006/documentManagement/types"/>
    <xsd:import namespace="http://schemas.microsoft.com/office/infopath/2007/PartnerControls"/>
    <xsd:element name="Date" ma:index="2" nillable="true" ma:displayName="Date" ma:description="EI document date." ma:format="DateOnly" ma:internalName="Date">
      <xsd:simpleType>
        <xsd:restriction base="dms:DateTime"/>
      </xsd:simpleType>
    </xsd:element>
    <xsd:element name="DocumentLanguage" ma:index="5" nillable="true" ma:displayName="Document Language" ma:default="English" ma:format="RadioButtons" ma:internalName="DocumentLanguage">
      <xsd:simpleType>
        <xsd:restriction base="dms:Choice">
          <xsd:enumeration value="English"/>
          <xsd:enumeration value="French"/>
          <xsd:enumeration value="Spanish"/>
          <xsd:enumeration value="Other"/>
          <xsd:enumeration value="Multiple"/>
        </xsd:restriction>
      </xsd:simpleType>
    </xsd:element>
    <xsd:element name="AvailableOnWebsite" ma:index="6" nillable="true" ma:displayName="Available On Website" ma:default="1" ma:description="Make this document available on the public EI website." ma:internalName="AvailableOnWebsite">
      <xsd:simpleType>
        <xsd:restriction base="dms:Boolean"/>
      </xsd:simpleType>
    </xsd:element>
    <xsd:element name="EIRegion" ma:index="7" nillable="true" ma:displayName="EI Region" ma:description="Education International region." ma:hidden="true" ma:list="{29c7dc5d-89a6-4101-a71e-0c6c975a07cf}" ma:internalName="EIRegion" ma:readOnly="false" ma:showField="Title" ma:web="db13979b-e751-4565-a77b-71e7edb4f069">
      <xsd:complexType>
        <xsd:complexContent>
          <xsd:extension base="dms:MultiChoiceLookup">
            <xsd:sequence>
              <xsd:element name="Value" type="dms:Lookup" maxOccurs="unbounded" minOccurs="0" nillable="true"/>
            </xsd:sequence>
          </xsd:extension>
        </xsd:complexContent>
      </xsd:complexType>
    </xsd:element>
    <xsd:element name="EIUnit" ma:index="8" nillable="true" ma:displayName="EI Unit" ma:hidden="true" ma:list="068bb678-3c6d-45ba-97bd-4f06a914f196" ma:internalName="EIUnit" ma:readOnly="false" ma:showField="Title" ma:web="db13979b-e751-4565-a77b-71e7edb4f069">
      <xsd:complexType>
        <xsd:complexContent>
          <xsd:extension base="dms:MultiChoiceLookup">
            <xsd:sequence>
              <xsd:element name="Value" type="dms:Lookup" maxOccurs="unbounded" minOccurs="0" nillable="true"/>
            </xsd:sequence>
          </xsd:extension>
        </xsd:complexContent>
      </xsd:complexType>
    </xsd:element>
    <xsd:element name="EIOrgan" ma:index="9" nillable="true" ma:displayName="EI Group" ma:hidden="true" ma:list="{2698a646-4c05-4ac8-9e4f-4a88bcd5d2e2}" ma:internalName="EIOrgan" ma:readOnly="false" ma:showField="Title" ma:web="db13979b-e751-4565-a77b-71e7edb4f069">
      <xsd:complexType>
        <xsd:complexContent>
          <xsd:extension base="dms:MultiChoiceLookup">
            <xsd:sequence>
              <xsd:element name="Value" type="dms:Lookup" maxOccurs="unbounded" minOccurs="0" nillable="true"/>
            </xsd:sequence>
          </xsd:extension>
        </xsd:complexContent>
      </xsd:complexType>
    </xsd:element>
    <xsd:element name="EI_x0020_Event" ma:index="11" nillable="true" ma:displayName="EI Event" ma:hidden="true" ma:list="{0292d145-1b29-4696-ba3c-d4afe19ee511}" ma:internalName="EI_x0020_Event" ma:readOnly="false" ma:showField="EventTitleForChoiceDropdown" ma:web="db13979b-e751-4565-a77b-71e7edb4f069">
      <xsd:simpleType>
        <xsd:restriction base="dms:Lookup"/>
      </xsd:simpleType>
    </xsd:element>
    <xsd:element name="EITopic" ma:index="12" nillable="true" ma:displayName="EI Topic" ma:hidden="true" ma:list="dd9f5b98-3a89-4125-b977-90d82d0197dd" ma:internalName="EITopic" ma:readOnly="false" ma:showField="Title" ma:web="db13979b-e751-4565-a77b-71e7edb4f069">
      <xsd:complexType>
        <xsd:complexContent>
          <xsd:extension base="dms:MultiChoiceLookup">
            <xsd:sequence>
              <xsd:element name="Value" type="dms:Lookup" maxOccurs="unbounded" minOccurs="0" nillable="true"/>
            </xsd:sequence>
          </xsd:extension>
        </xsd:complexContent>
      </xsd:complexType>
    </xsd:element>
    <xsd:element name="DocumentSource" ma:index="13" nillable="true" ma:displayName="Document Source" ma:description="Organisation which issued the document." ma:list="{49ba241f-8346-4576-b9e1-b1a7b41f86e8}" ma:internalName="DocumentSource" ma:showField="Title" ma:web="db13979b-e751-4565-a77b-71e7edb4f069">
      <xsd:simpleType>
        <xsd:restriction base="dms:Lookup"/>
      </xsd:simpleType>
    </xsd:element>
    <xsd:element name="EITermbaseTaxHTField0" ma:index="19" nillable="true" ma:taxonomy="true" ma:internalName="EITermbaseTaxHTField0" ma:taxonomyFieldName="EITermbase" ma:displayName="EIDocType" ma:readOnly="false" ma:default="" ma:fieldId="{58649bc0-05b1-4c82-b72c-a96912b32633}" ma:taxonomyMulti="true" ma:sspId="0af2f461-2480-4a31-ac78-b054563ee389" ma:termSetId="2591b47b-c34c-4ee1-a350-73f6d52a178b" ma:anchorId="00000000-0000-0000-0000-000000000000" ma:open="true" ma:isKeyword="false">
      <xsd:complexType>
        <xsd:sequence>
          <xsd:element ref="pc:Terms" minOccurs="0" maxOccurs="1"/>
        </xsd:sequence>
      </xsd:complexType>
    </xsd:element>
    <xsd:element name="TaxCatchAll" ma:index="20" nillable="true" ma:displayName="Taxonomy Catch All Column" ma:hidden="true" ma:list="{e31c9898-5599-4d3d-bde2-aae45224e11b}" ma:internalName="TaxCatchAll" ma:showField="CatchAllData" ma:web="db13979b-e751-4565-a77b-71e7edb4f069">
      <xsd:complexType>
        <xsd:complexContent>
          <xsd:extension base="dms:MultiChoiceLookup">
            <xsd:sequence>
              <xsd:element name="Value" type="dms:Lookup" maxOccurs="unbounded" minOccurs="0" nillable="true"/>
            </xsd:sequence>
          </xsd:extension>
        </xsd:complexContent>
      </xsd:complexType>
    </xsd:element>
    <xsd:element name="TaxCatchAllLabel" ma:index="21" nillable="true" ma:displayName="Taxonomy Catch All Column1" ma:hidden="true" ma:list="{e31c9898-5599-4d3d-bde2-aae45224e11b}" ma:internalName="TaxCatchAllLabel" ma:readOnly="true" ma:showField="CatchAllDataLabel" ma:web="db13979b-e751-4565-a77b-71e7edb4f069">
      <xsd:complexType>
        <xsd:complexContent>
          <xsd:extension base="dms:MultiChoiceLookup">
            <xsd:sequence>
              <xsd:element name="Value" type="dms:Lookup" maxOccurs="unbounded" minOccurs="0" nillable="true"/>
            </xsd:sequence>
          </xsd:extension>
        </xsd:complexContent>
      </xsd:complexType>
    </xsd:element>
    <xsd:element name="l360261a294540c48d9b0fdee2fb1d22" ma:index="23" nillable="true" ma:taxonomy="true" ma:internalName="l360261a294540c48d9b0fdee2fb1d22" ma:taxonomyFieldName="EIEvent" ma:displayName="EIEvent" ma:default="" ma:fieldId="{5360261a-2945-40c4-8d9b-0fdee2fb1d22}" ma:taxonomyMulti="true" ma:sspId="0af2f461-2480-4a31-ac78-b054563ee389" ma:termSetId="46d855b6-eb13-4760-91d1-66f27ae7dc32" ma:anchorId="00000000-0000-0000-0000-000000000000" ma:open="true" ma:isKeyword="false">
      <xsd:complexType>
        <xsd:sequence>
          <xsd:element ref="pc:Terms" minOccurs="0" maxOccurs="1"/>
        </xsd:sequence>
      </xsd:complexType>
    </xsd:element>
    <xsd:element name="hd0be951f11940a08013d67eec6505c8" ma:index="25" nillable="true" ma:taxonomy="true" ma:internalName="hd0be951f11940a08013d67eec6505c8" ma:taxonomyFieldName="EIUnit1" ma:displayName="EIUnit" ma:readOnly="false" ma:default="" ma:fieldId="{1d0be951-f119-40a0-8013-d67eec6505c8}" ma:taxonomyMulti="true" ma:sspId="0af2f461-2480-4a31-ac78-b054563ee389" ma:termSetId="5f7ca6b7-bc5d-4a29-b9c5-9d61f96be714" ma:anchorId="00000000-0000-0000-0000-000000000000" ma:open="false" ma:isKeyword="false">
      <xsd:complexType>
        <xsd:sequence>
          <xsd:element ref="pc:Terms" minOccurs="0" maxOccurs="1"/>
        </xsd:sequence>
      </xsd:complexType>
    </xsd:element>
    <xsd:element name="o79ce48fd8d44e5eaac3fd0fc82a2951" ma:index="27" nillable="true" ma:taxonomy="true" ma:internalName="o79ce48fd8d44e5eaac3fd0fc82a2951" ma:taxonomyFieldName="EIGroup" ma:displayName="EIGroup" ma:default="" ma:fieldId="{879ce48f-d8d4-4e5e-aac3-fd0fc82a2951}" ma:taxonomyMulti="true" ma:sspId="0af2f461-2480-4a31-ac78-b054563ee389" ma:termSetId="1e97bc08-ae7e-4277-9be6-12765f62b22d" ma:anchorId="00000000-0000-0000-0000-000000000000" ma:open="false" ma:isKeyword="false">
      <xsd:complexType>
        <xsd:sequence>
          <xsd:element ref="pc:Terms" minOccurs="0" maxOccurs="1"/>
        </xsd:sequence>
      </xsd:complexType>
    </xsd:element>
    <xsd:element name="kd7281ab553349538e0242a0ee89a9e1" ma:index="29" nillable="true" ma:taxonomy="true" ma:internalName="kd7281ab553349538e0242a0ee89a9e1" ma:taxonomyFieldName="EITopic1" ma:displayName="EITopic" ma:default="" ma:fieldId="{4d7281ab-5533-4953-8e02-42a0ee89a9e1}" ma:taxonomyMulti="true" ma:sspId="0af2f461-2480-4a31-ac78-b054563ee389" ma:termSetId="e2436a82-f458-4e28-a4e0-fa06e0b95176" ma:anchorId="00000000-0000-0000-0000-000000000000" ma:open="false" ma:isKeyword="false">
      <xsd:complexType>
        <xsd:sequence>
          <xsd:element ref="pc:Terms" minOccurs="0" maxOccurs="1"/>
        </xsd:sequence>
      </xsd:complexType>
    </xsd:element>
    <xsd:element name="i64256cf79b641ea809ba8b9a8069568" ma:index="31" nillable="true" ma:taxonomy="true" ma:internalName="i64256cf79b641ea809ba8b9a8069568" ma:taxonomyFieldName="EIRegion1" ma:displayName="EIRegion" ma:default="" ma:fieldId="{264256cf-79b6-41ea-809b-a8b9a8069568}" ma:taxonomyMulti="true" ma:sspId="0af2f461-2480-4a31-ac78-b054563ee389" ma:termSetId="126f87e2-8982-4d73-8d0c-1d6ec05017e8" ma:anchorId="00000000-0000-0000-0000-000000000000" ma:open="false" ma:isKeyword="false">
      <xsd:complexType>
        <xsd:sequence>
          <xsd:element ref="pc:Terms" minOccurs="0" maxOccurs="1"/>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14" ma:displayName="Content Type"/>
        <xsd:element ref="dc:title" minOccurs="0" maxOccurs="1" ma:index="1"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mso-contentType ?>
<customXsn xmlns="http://schemas.microsoft.com/office/2006/metadata/customXsn">
  <xsnLocation>http://portal/_cts/EIDocument/8b5470c660bc9b5ccustomXsn.xsn</xsnLocation>
  <cached>True</cached>
  <openByDefault>True</openByDefault>
  <xsnScope>http://portal</xsnScope>
</customXsn>
</file>

<file path=customXml/item4.xml><?xml version="1.0" encoding="utf-8"?>
<p:properties xmlns:p="http://schemas.microsoft.com/office/2006/metadata/properties" xmlns:xsi="http://www.w3.org/2001/XMLSchema-instance" xmlns:pc="http://schemas.microsoft.com/office/infopath/2007/PartnerControls">
  <documentManagement>
    <EIUnit xmlns="db13979b-e751-4565-a77b-71e7edb4f069"/>
    <l360261a294540c48d9b0fdee2fb1d22 xmlns="db13979b-e751-4565-a77b-71e7edb4f069">
      <Terms xmlns="http://schemas.microsoft.com/office/infopath/2007/PartnerControls"/>
    </l360261a294540c48d9b0fdee2fb1d22>
    <EIRegion xmlns="db13979b-e751-4565-a77b-71e7edb4f069"/>
    <AvailableOnWebsite xmlns="db13979b-e751-4565-a77b-71e7edb4f069">true</AvailableOnWebsite>
    <EIOrgan xmlns="db13979b-e751-4565-a77b-71e7edb4f069"/>
    <EI_x0020_Event xmlns="db13979b-e751-4565-a77b-71e7edb4f069" xsi:nil="true"/>
    <kd7281ab553349538e0242a0ee89a9e1 xmlns="db13979b-e751-4565-a77b-71e7edb4f069">
      <Terms xmlns="http://schemas.microsoft.com/office/infopath/2007/PartnerControls"/>
    </kd7281ab553349538e0242a0ee89a9e1>
    <i64256cf79b641ea809ba8b9a8069568 xmlns="db13979b-e751-4565-a77b-71e7edb4f069">
      <Terms xmlns="http://schemas.microsoft.com/office/infopath/2007/PartnerControls"/>
    </i64256cf79b641ea809ba8b9a8069568>
    <EITopic xmlns="db13979b-e751-4565-a77b-71e7edb4f069"/>
    <DocumentSource xmlns="db13979b-e751-4565-a77b-71e7edb4f069" xsi:nil="true"/>
    <DocumentLanguage xmlns="db13979b-e751-4565-a77b-71e7edb4f069">French</DocumentLanguage>
    <o79ce48fd8d44e5eaac3fd0fc82a2951 xmlns="db13979b-e751-4565-a77b-71e7edb4f069">
      <Terms xmlns="http://schemas.microsoft.com/office/infopath/2007/PartnerControls"/>
    </o79ce48fd8d44e5eaac3fd0fc82a2951>
    <EITermbaseTaxHTField0 xmlns="db13979b-e751-4565-a77b-71e7edb4f069">
      <Terms xmlns="http://schemas.microsoft.com/office/infopath/2007/PartnerControls"/>
    </EITermbaseTaxHTField0>
    <TaxCatchAll xmlns="db13979b-e751-4565-a77b-71e7edb4f069"/>
    <Date xmlns="db13979b-e751-4565-a77b-71e7edb4f069" xsi:nil="true"/>
    <hd0be951f11940a08013d67eec6505c8 xmlns="db13979b-e751-4565-a77b-71e7edb4f069">
      <Terms xmlns="http://schemas.microsoft.com/office/infopath/2007/PartnerControls"/>
    </hd0be951f11940a08013d67eec6505c8>
  </documentManagement>
</p:properties>
</file>

<file path=customXml/itemProps1.xml><?xml version="1.0" encoding="utf-8"?>
<ds:datastoreItem xmlns:ds="http://schemas.openxmlformats.org/officeDocument/2006/customXml" ds:itemID="{5C552A0A-9995-466B-A936-4AE14B434D1F}"/>
</file>

<file path=customXml/itemProps2.xml><?xml version="1.0" encoding="utf-8"?>
<ds:datastoreItem xmlns:ds="http://schemas.openxmlformats.org/officeDocument/2006/customXml" ds:itemID="{D61C027F-94B3-4AAD-8C41-7184B5B3F6AC}"/>
</file>

<file path=customXml/itemProps3.xml><?xml version="1.0" encoding="utf-8"?>
<ds:datastoreItem xmlns:ds="http://schemas.openxmlformats.org/officeDocument/2006/customXml" ds:itemID="{4A01EA57-7390-4546-BA65-E7B5D139A11B}"/>
</file>

<file path=customXml/itemProps4.xml><?xml version="1.0" encoding="utf-8"?>
<ds:datastoreItem xmlns:ds="http://schemas.openxmlformats.org/officeDocument/2006/customXml" ds:itemID="{02F50416-CDF7-4244-A003-2241009B2301}"/>
</file>

<file path=docProps/app.xml><?xml version="1.0" encoding="utf-8"?>
<Properties xmlns="http://schemas.openxmlformats.org/officeDocument/2006/extended-properties" xmlns:vt="http://schemas.openxmlformats.org/officeDocument/2006/docPropsVTypes">
  <Template/>
  <TotalTime>0</TotalTime>
  <Words>411</Words>
  <Application>Microsoft Office PowerPoint</Application>
  <PresentationFormat>On-screen Show (4:3)</PresentationFormat>
  <Paragraphs>38</Paragraphs>
  <Slides>10</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10</vt:i4>
      </vt:variant>
    </vt:vector>
  </HeadingPairs>
  <TitlesOfParts>
    <vt:vector size="15" baseType="lpstr">
      <vt:lpstr>Arial</vt:lpstr>
      <vt:lpstr>Calibri</vt:lpstr>
      <vt:lpstr>Century Gothic</vt:lpstr>
      <vt:lpstr>Wingdings 3</vt:lpstr>
      <vt:lpstr>Brin</vt:lpstr>
      <vt:lpstr>CETA, cheval de Troie du TTIP</vt:lpstr>
      <vt:lpstr>Préalable</vt:lpstr>
      <vt:lpstr>L ’enseignement et l’approche de liste négative du CETA</vt:lpstr>
      <vt:lpstr>L ’enseignement et l’approche de liste négative du CETA (2)</vt:lpstr>
      <vt:lpstr>L ’enseignement et l’approche de liste négative du CETA (3)</vt:lpstr>
      <vt:lpstr>L ’enseignement et l’approche de liste négative du CETA (3)</vt:lpstr>
      <vt:lpstr>Quel avenir pour les Conventions collectives, notamment  dans l’enseignement ?</vt:lpstr>
      <vt:lpstr>Dynamiques générales de marchandisation</vt:lpstr>
      <vt:lpstr>Pour conclure</vt:lpstr>
      <vt:lpstr>Merci pour votre attention !</vt:lpstr>
    </vt:vector>
  </TitlesOfParts>
  <Company>ACV-CSC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Laurence Mahieux</dc:creator>
  <cp:lastModifiedBy>Claude Carroue</cp:lastModifiedBy>
  <cp:revision>101</cp:revision>
  <dcterms:created xsi:type="dcterms:W3CDTF">2016-01-07T10:19:15Z</dcterms:created>
  <dcterms:modified xsi:type="dcterms:W3CDTF">2016-06-15T10:24:48Z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0x010100AA2F8202531E2B479DC903BD7BCD5C3F00E04239BAE3CFF643A8203BF81E96DC51</vt:lpwstr>
  </property>
  <property fmtid="{D5CDD505-2E9C-101B-9397-08002B2CF9AE}" pid="3" name="EITermbase">
    <vt:lpwstr/>
  </property>
  <property fmtid="{D5CDD505-2E9C-101B-9397-08002B2CF9AE}" pid="4" name="EITopic1">
    <vt:lpwstr/>
  </property>
  <property fmtid="{D5CDD505-2E9C-101B-9397-08002B2CF9AE}" pid="5" name="EIEvent">
    <vt:lpwstr/>
  </property>
  <property fmtid="{D5CDD505-2E9C-101B-9397-08002B2CF9AE}" pid="6" name="EIUnit1">
    <vt:lpwstr/>
  </property>
  <property fmtid="{D5CDD505-2E9C-101B-9397-08002B2CF9AE}" pid="7" name="EIGroup">
    <vt:lpwstr/>
  </property>
  <property fmtid="{D5CDD505-2E9C-101B-9397-08002B2CF9AE}" pid="8" name="EIRegion1">
    <vt:lpwstr/>
  </property>
</Properties>
</file>

<file path=docProps/thumbnail.jpeg>
</file>