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Override2.xml" ContentType="application/vnd.openxmlformats-officedocument.themeOverride+xml"/>
  <Override PartName="/ppt/handoutMasters/handoutMaster1.xml" ContentType="application/vnd.openxmlformats-officedocument.presentationml.handoutMaster+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95" r:id="rId4"/>
    <p:sldId id="309" r:id="rId5"/>
    <p:sldId id="304" r:id="rId6"/>
    <p:sldId id="305" r:id="rId7"/>
    <p:sldId id="310" r:id="rId8"/>
    <p:sldId id="307" r:id="rId9"/>
    <p:sldId id="303" r:id="rId10"/>
    <p:sldId id="297" r:id="rId11"/>
    <p:sldId id="311" r:id="rId12"/>
    <p:sldId id="298" r:id="rId13"/>
    <p:sldId id="312" r:id="rId14"/>
    <p:sldId id="299" r:id="rId15"/>
    <p:sldId id="300" r:id="rId16"/>
    <p:sldId id="314" r:id="rId17"/>
    <p:sldId id="315" r:id="rId18"/>
    <p:sldId id="316" r:id="rId1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588AFA"/>
    <a:srgbClr val="559DF5"/>
    <a:srgbClr val="074BE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54" y="11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a:pPr>
            <a:r>
              <a:rPr lang="en-US" sz="2000" dirty="0"/>
              <a:t>When</a:t>
            </a:r>
            <a:r>
              <a:rPr lang="en-US" sz="2000" baseline="0" dirty="0"/>
              <a:t> the government takes measures to reform education: </a:t>
            </a:r>
            <a:endParaRPr lang="en-US" sz="2000" dirty="0"/>
          </a:p>
        </c:rich>
      </c:tx>
      <c:layout>
        <c:manualLayout>
          <c:xMode val="edge"/>
          <c:yMode val="edge"/>
          <c:x val="0.11529709827938174"/>
          <c:y val="1.7731804364676664E-2"/>
        </c:manualLayout>
      </c:layout>
      <c:overlay val="0"/>
    </c:title>
    <c:autoTitleDeleted val="0"/>
    <c:plotArea>
      <c:layout/>
      <c:pieChart>
        <c:varyColors val="1"/>
        <c:ser>
          <c:idx val="0"/>
          <c:order val="0"/>
          <c:tx>
            <c:strRef>
              <c:f>Sheet1!$B$1</c:f>
              <c:strCache>
                <c:ptCount val="1"/>
                <c:pt idx="0">
                  <c:v>When the government takes measures to reform education:</c:v>
                </c:pt>
              </c:strCache>
            </c:strRef>
          </c:tx>
          <c:dLbls>
            <c:spPr>
              <a:noFill/>
              <a:ln>
                <a:noFill/>
              </a:ln>
              <a:effectLst/>
            </c:spPr>
            <c:txPr>
              <a:bodyPr/>
              <a:lstStyle/>
              <a:p>
                <a:pPr>
                  <a:defRPr sz="1800" b="1"/>
                </a:pPr>
                <a:endParaRPr lang="en-US"/>
              </a:p>
            </c:txPr>
            <c:dLblPos val="outEnd"/>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3"/>
                <c:pt idx="0">
                  <c:v>Teachers  and support personnel are consulted and their views are taken into account.</c:v>
                </c:pt>
                <c:pt idx="1">
                  <c:v>Teachers  and support personnel are consulted but their opinions are ignored</c:v>
                </c:pt>
                <c:pt idx="2">
                  <c:v>Teachers  and support personnel are not consulted</c:v>
                </c:pt>
              </c:strCache>
            </c:strRef>
          </c:cat>
          <c:val>
            <c:numRef>
              <c:f>Sheet1!$B$2:$B$5</c:f>
              <c:numCache>
                <c:formatCode>#,#00%</c:formatCode>
                <c:ptCount val="4"/>
                <c:pt idx="0">
                  <c:v>9.5000000000000001E-2</c:v>
                </c:pt>
                <c:pt idx="1">
                  <c:v>0.32500000000000001</c:v>
                </c:pt>
                <c:pt idx="2" formatCode="0%">
                  <c:v>0.57999999999999996</c:v>
                </c:pt>
              </c:numCache>
            </c:numRef>
          </c:val>
          <c:extLst>
            <c:ext xmlns:c16="http://schemas.microsoft.com/office/drawing/2014/chart" uri="{C3380CC4-5D6E-409C-BE32-E72D297353CC}">
              <c16:uniqueId val="{00000000-ABE1-4852-9BB0-BA2A7144951E}"/>
            </c:ext>
          </c:extLst>
        </c:ser>
        <c:dLbls>
          <c:dLblPos val="outEnd"/>
          <c:showLegendKey val="0"/>
          <c:showVal val="1"/>
          <c:showCatName val="0"/>
          <c:showSerName val="0"/>
          <c:showPercent val="0"/>
          <c:showBubbleSize val="0"/>
          <c:showLeaderLines val="1"/>
        </c:dLbls>
        <c:firstSliceAng val="0"/>
      </c:pieChart>
    </c:plotArea>
    <c:legend>
      <c:legendPos val="r"/>
      <c:legendEntry>
        <c:idx val="0"/>
        <c:txPr>
          <a:bodyPr/>
          <a:lstStyle/>
          <a:p>
            <a:pPr>
              <a:defRPr sz="1800" b="1"/>
            </a:pPr>
            <a:endParaRPr lang="en-US"/>
          </a:p>
        </c:txPr>
      </c:legendEntry>
      <c:legendEntry>
        <c:idx val="1"/>
        <c:txPr>
          <a:bodyPr/>
          <a:lstStyle/>
          <a:p>
            <a:pPr>
              <a:defRPr sz="1800" b="1"/>
            </a:pPr>
            <a:endParaRPr lang="en-US"/>
          </a:p>
        </c:txPr>
      </c:legendEntry>
      <c:legendEntry>
        <c:idx val="2"/>
        <c:txPr>
          <a:bodyPr/>
          <a:lstStyle/>
          <a:p>
            <a:pPr>
              <a:defRPr sz="1800" b="1"/>
            </a:pPr>
            <a:endParaRPr lang="en-US"/>
          </a:p>
        </c:txPr>
      </c:legendEntry>
      <c:legendEntry>
        <c:idx val="3"/>
        <c:delete val="1"/>
      </c:legendEntry>
      <c:layout>
        <c:manualLayout>
          <c:xMode val="edge"/>
          <c:yMode val="edge"/>
          <c:x val="0.63924163993389715"/>
          <c:y val="0.22239778208170918"/>
          <c:w val="0.34143738699329301"/>
          <c:h val="0.77019132182945205"/>
        </c:manualLayout>
      </c:layout>
      <c:overlay val="0"/>
      <c:txPr>
        <a:bodyPr/>
        <a:lstStyle/>
        <a:p>
          <a:pPr>
            <a:defRPr sz="1200"/>
          </a:pPr>
          <a:endParaRPr lang="en-US"/>
        </a:p>
      </c:txPr>
    </c:legend>
    <c:plotVisOnly val="1"/>
    <c:dispBlanksAs val="gap"/>
    <c:showDLblsOverMax val="0"/>
  </c:chart>
  <c:spPr>
    <a:ln>
      <a:solidFill>
        <a:schemeClr val="bg1"/>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pPr>
            <a:r>
              <a:rPr lang="en-GB" sz="2000" dirty="0"/>
              <a:t>Are</a:t>
            </a:r>
            <a:r>
              <a:rPr lang="en-GB" sz="2000" baseline="0" dirty="0"/>
              <a:t> you</a:t>
            </a:r>
            <a:r>
              <a:rPr lang="en-GB" sz="2000" dirty="0"/>
              <a:t> consulted on decisions affecting your professional life?</a:t>
            </a:r>
          </a:p>
        </c:rich>
      </c:tx>
      <c:layout>
        <c:manualLayout>
          <c:xMode val="edge"/>
          <c:yMode val="edge"/>
          <c:x val="0.15826719437050613"/>
          <c:y val="1.2424052768893688E-2"/>
        </c:manualLayout>
      </c:layout>
      <c:overlay val="0"/>
    </c:title>
    <c:autoTitleDeleted val="0"/>
    <c:plotArea>
      <c:layout/>
      <c:pieChart>
        <c:varyColors val="1"/>
        <c:ser>
          <c:idx val="0"/>
          <c:order val="0"/>
          <c:tx>
            <c:strRef>
              <c:f>Sheet1!$B$1</c:f>
              <c:strCache>
                <c:ptCount val="1"/>
                <c:pt idx="0">
                  <c:v>Do you feel you are consulted on decisions affecting your professional life?</c:v>
                </c:pt>
              </c:strCache>
            </c:strRef>
          </c:tx>
          <c:dLbls>
            <c:spPr>
              <a:noFill/>
              <a:ln>
                <a:noFill/>
              </a:ln>
              <a:effectLst/>
            </c:spPr>
            <c:txPr>
              <a:bodyPr/>
              <a:lstStyle/>
              <a:p>
                <a:pPr>
                  <a:defRPr sz="2000" b="1"/>
                </a:pPr>
                <a:endParaRPr lang="en-US"/>
              </a:p>
            </c:txPr>
            <c:dLblPos val="outEnd"/>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No</c:v>
                </c:pt>
                <c:pt idx="1">
                  <c:v>Yes</c:v>
                </c:pt>
              </c:strCache>
            </c:strRef>
          </c:cat>
          <c:val>
            <c:numRef>
              <c:f>Sheet1!$B$2:$B$3</c:f>
              <c:numCache>
                <c:formatCode>#,#00%</c:formatCode>
                <c:ptCount val="2"/>
                <c:pt idx="0">
                  <c:v>0.82399999999999995</c:v>
                </c:pt>
                <c:pt idx="1">
                  <c:v>0.17599999999999999</c:v>
                </c:pt>
              </c:numCache>
            </c:numRef>
          </c:val>
          <c:extLst>
            <c:ext xmlns:c16="http://schemas.microsoft.com/office/drawing/2014/chart" uri="{C3380CC4-5D6E-409C-BE32-E72D297353CC}">
              <c16:uniqueId val="{00000000-C0CF-41E1-8E09-26766E2C6210}"/>
            </c:ext>
          </c:extLst>
        </c:ser>
        <c:dLbls>
          <c:dLblPos val="outEnd"/>
          <c:showLegendKey val="0"/>
          <c:showVal val="1"/>
          <c:showCatName val="0"/>
          <c:showSerName val="0"/>
          <c:showPercent val="0"/>
          <c:showBubbleSize val="0"/>
          <c:showLeaderLines val="1"/>
        </c:dLbls>
        <c:firstSliceAng val="0"/>
      </c:pieChart>
    </c:plotArea>
    <c:legend>
      <c:legendPos val="r"/>
      <c:overlay val="0"/>
      <c:txPr>
        <a:bodyPr/>
        <a:lstStyle/>
        <a:p>
          <a:pPr>
            <a:defRPr sz="2000" b="1"/>
          </a:pPr>
          <a:endParaRPr lang="en-US"/>
        </a:p>
      </c:txPr>
    </c:legend>
    <c:plotVisOnly val="1"/>
    <c:dispBlanksAs val="gap"/>
    <c:showDLblsOverMax val="0"/>
  </c:chart>
  <c:spPr>
    <a:ln>
      <a:solidFill>
        <a:schemeClr val="bg1"/>
      </a:solidFill>
    </a:ln>
  </c:sp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F4E9D2-A3C6-4989-BE53-58BC55B7475E}"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0D576CEA-3CB2-4828-A843-C83C30DD6612}">
      <dgm:prSet phldrT="[Text]"/>
      <dgm:spPr/>
      <dgm:t>
        <a:bodyPr/>
        <a:lstStyle/>
        <a:p>
          <a:r>
            <a:rPr lang="en-US" b="1" dirty="0">
              <a:solidFill>
                <a:schemeClr val="tx2"/>
              </a:solidFill>
            </a:rPr>
            <a:t>Problem Identification and Agenda Setting</a:t>
          </a:r>
          <a:endParaRPr lang="en-GB" b="1" dirty="0">
            <a:solidFill>
              <a:schemeClr val="tx2"/>
            </a:solidFill>
          </a:endParaRPr>
        </a:p>
      </dgm:t>
    </dgm:pt>
    <dgm:pt modelId="{BC89BFBE-77DD-4268-8EE2-27BB4ED29224}" type="parTrans" cxnId="{6B3DB488-3930-4A31-A597-A167BE414B1C}">
      <dgm:prSet/>
      <dgm:spPr/>
      <dgm:t>
        <a:bodyPr/>
        <a:lstStyle/>
        <a:p>
          <a:endParaRPr lang="en-GB"/>
        </a:p>
      </dgm:t>
    </dgm:pt>
    <dgm:pt modelId="{A2DD1DC3-9055-49DE-B8A1-59239D7391A6}" type="sibTrans" cxnId="{6B3DB488-3930-4A31-A597-A167BE414B1C}">
      <dgm:prSet/>
      <dgm:spPr/>
      <dgm:t>
        <a:bodyPr/>
        <a:lstStyle/>
        <a:p>
          <a:endParaRPr lang="en-GB"/>
        </a:p>
      </dgm:t>
    </dgm:pt>
    <dgm:pt modelId="{EDEDAD97-75A9-47D3-906D-E2859122A95E}">
      <dgm:prSet phldrT="[Text]"/>
      <dgm:spPr/>
      <dgm:t>
        <a:bodyPr/>
        <a:lstStyle/>
        <a:p>
          <a:r>
            <a:rPr lang="en-US" b="1" dirty="0">
              <a:solidFill>
                <a:schemeClr val="tx2"/>
              </a:solidFill>
            </a:rPr>
            <a:t>Policy Formulation</a:t>
          </a:r>
          <a:endParaRPr lang="en-GB" b="1" dirty="0">
            <a:solidFill>
              <a:schemeClr val="tx2"/>
            </a:solidFill>
          </a:endParaRPr>
        </a:p>
      </dgm:t>
    </dgm:pt>
    <dgm:pt modelId="{96A7085D-9C85-4FCD-B528-2A5BECE0D71D}" type="parTrans" cxnId="{5C378B0E-8E43-4967-A5E3-C855484CFAA6}">
      <dgm:prSet/>
      <dgm:spPr/>
      <dgm:t>
        <a:bodyPr/>
        <a:lstStyle/>
        <a:p>
          <a:endParaRPr lang="en-GB"/>
        </a:p>
      </dgm:t>
    </dgm:pt>
    <dgm:pt modelId="{D5DE055D-FA42-4164-8198-414AFE203932}" type="sibTrans" cxnId="{5C378B0E-8E43-4967-A5E3-C855484CFAA6}">
      <dgm:prSet/>
      <dgm:spPr/>
      <dgm:t>
        <a:bodyPr/>
        <a:lstStyle/>
        <a:p>
          <a:endParaRPr lang="en-GB"/>
        </a:p>
      </dgm:t>
    </dgm:pt>
    <dgm:pt modelId="{B97D9A19-E009-417F-A713-482A7FAD5917}">
      <dgm:prSet phldrT="[Text]"/>
      <dgm:spPr/>
      <dgm:t>
        <a:bodyPr/>
        <a:lstStyle/>
        <a:p>
          <a:r>
            <a:rPr lang="en-US" b="1" dirty="0">
              <a:solidFill>
                <a:schemeClr val="tx2"/>
              </a:solidFill>
            </a:rPr>
            <a:t>Adoption</a:t>
          </a:r>
          <a:endParaRPr lang="en-GB" b="1" dirty="0">
            <a:solidFill>
              <a:schemeClr val="tx2"/>
            </a:solidFill>
          </a:endParaRPr>
        </a:p>
      </dgm:t>
    </dgm:pt>
    <dgm:pt modelId="{E7108A32-DFDC-4D49-ACA9-B79379158F51}" type="parTrans" cxnId="{F276ADE4-1AB1-457D-8C72-93D8C07FEF09}">
      <dgm:prSet/>
      <dgm:spPr/>
      <dgm:t>
        <a:bodyPr/>
        <a:lstStyle/>
        <a:p>
          <a:endParaRPr lang="en-GB"/>
        </a:p>
      </dgm:t>
    </dgm:pt>
    <dgm:pt modelId="{1E5B387B-7E63-4C0C-AB1E-342CA749A09D}" type="sibTrans" cxnId="{F276ADE4-1AB1-457D-8C72-93D8C07FEF09}">
      <dgm:prSet/>
      <dgm:spPr/>
      <dgm:t>
        <a:bodyPr/>
        <a:lstStyle/>
        <a:p>
          <a:endParaRPr lang="en-GB"/>
        </a:p>
      </dgm:t>
    </dgm:pt>
    <dgm:pt modelId="{0E134B0D-FC80-4977-B009-FE1910585756}">
      <dgm:prSet phldrT="[Text]"/>
      <dgm:spPr/>
      <dgm:t>
        <a:bodyPr/>
        <a:lstStyle/>
        <a:p>
          <a:r>
            <a:rPr lang="en-US" b="1" dirty="0">
              <a:solidFill>
                <a:schemeClr val="tx2"/>
              </a:solidFill>
            </a:rPr>
            <a:t>Implementation</a:t>
          </a:r>
          <a:endParaRPr lang="en-GB" b="1" dirty="0">
            <a:solidFill>
              <a:schemeClr val="tx2"/>
            </a:solidFill>
          </a:endParaRPr>
        </a:p>
      </dgm:t>
    </dgm:pt>
    <dgm:pt modelId="{18BBDC5E-3F39-4AF8-AA7E-9708538A8BB9}" type="parTrans" cxnId="{B29070F5-F7D5-44C0-9FCA-5F66247FC7C3}">
      <dgm:prSet/>
      <dgm:spPr/>
      <dgm:t>
        <a:bodyPr/>
        <a:lstStyle/>
        <a:p>
          <a:endParaRPr lang="en-GB"/>
        </a:p>
      </dgm:t>
    </dgm:pt>
    <dgm:pt modelId="{134E47D6-7779-4028-B201-4B8AB659A588}" type="sibTrans" cxnId="{B29070F5-F7D5-44C0-9FCA-5F66247FC7C3}">
      <dgm:prSet/>
      <dgm:spPr/>
      <dgm:t>
        <a:bodyPr/>
        <a:lstStyle/>
        <a:p>
          <a:endParaRPr lang="en-GB"/>
        </a:p>
      </dgm:t>
    </dgm:pt>
    <dgm:pt modelId="{81ADCF4C-D92F-4FB9-887C-F62FE064517C}">
      <dgm:prSet phldrT="[Text]"/>
      <dgm:spPr>
        <a:noFill/>
      </dgm:spPr>
      <dgm:t>
        <a:bodyPr/>
        <a:lstStyle/>
        <a:p>
          <a:r>
            <a:rPr lang="en-US" b="1" dirty="0">
              <a:solidFill>
                <a:schemeClr val="tx2"/>
              </a:solidFill>
            </a:rPr>
            <a:t>Evaluation</a:t>
          </a:r>
          <a:endParaRPr lang="en-GB" b="1" dirty="0">
            <a:solidFill>
              <a:schemeClr val="tx2"/>
            </a:solidFill>
          </a:endParaRPr>
        </a:p>
      </dgm:t>
    </dgm:pt>
    <dgm:pt modelId="{A4FFB2C6-6931-473A-BA97-4DE71BF35D9B}" type="parTrans" cxnId="{5420BC07-0872-415C-B28F-CA0472FF0961}">
      <dgm:prSet/>
      <dgm:spPr/>
      <dgm:t>
        <a:bodyPr/>
        <a:lstStyle/>
        <a:p>
          <a:endParaRPr lang="en-GB"/>
        </a:p>
      </dgm:t>
    </dgm:pt>
    <dgm:pt modelId="{8BA59EB2-3308-4A1B-88BF-852941BE3CD8}" type="sibTrans" cxnId="{5420BC07-0872-415C-B28F-CA0472FF0961}">
      <dgm:prSet/>
      <dgm:spPr/>
      <dgm:t>
        <a:bodyPr/>
        <a:lstStyle/>
        <a:p>
          <a:endParaRPr lang="en-GB"/>
        </a:p>
      </dgm:t>
    </dgm:pt>
    <dgm:pt modelId="{157CBC7B-F772-4B57-973D-4FF198B73234}" type="pres">
      <dgm:prSet presAssocID="{86F4E9D2-A3C6-4989-BE53-58BC55B7475E}" presName="Name0" presStyleCnt="0">
        <dgm:presLayoutVars>
          <dgm:dir/>
          <dgm:resizeHandles val="exact"/>
        </dgm:presLayoutVars>
      </dgm:prSet>
      <dgm:spPr/>
    </dgm:pt>
    <dgm:pt modelId="{19CA6144-F6F3-475E-BD6B-F292A1E8B4CA}" type="pres">
      <dgm:prSet presAssocID="{86F4E9D2-A3C6-4989-BE53-58BC55B7475E}" presName="cycle" presStyleCnt="0"/>
      <dgm:spPr/>
    </dgm:pt>
    <dgm:pt modelId="{658F9926-D55F-43C0-BEDD-693A13AAC178}" type="pres">
      <dgm:prSet presAssocID="{0D576CEA-3CB2-4828-A843-C83C30DD6612}" presName="nodeFirstNode" presStyleLbl="node1" presStyleIdx="0" presStyleCnt="5">
        <dgm:presLayoutVars>
          <dgm:bulletEnabled val="1"/>
        </dgm:presLayoutVars>
      </dgm:prSet>
      <dgm:spPr/>
    </dgm:pt>
    <dgm:pt modelId="{F6A8FABC-71A9-404D-AE9E-F52C591A0AF8}" type="pres">
      <dgm:prSet presAssocID="{A2DD1DC3-9055-49DE-B8A1-59239D7391A6}" presName="sibTransFirstNode" presStyleLbl="bgShp" presStyleIdx="0" presStyleCnt="1"/>
      <dgm:spPr/>
    </dgm:pt>
    <dgm:pt modelId="{07C8DCD8-9E94-49C4-8440-079D6546D43A}" type="pres">
      <dgm:prSet presAssocID="{EDEDAD97-75A9-47D3-906D-E2859122A95E}" presName="nodeFollowingNodes" presStyleLbl="node1" presStyleIdx="1" presStyleCnt="5">
        <dgm:presLayoutVars>
          <dgm:bulletEnabled val="1"/>
        </dgm:presLayoutVars>
      </dgm:prSet>
      <dgm:spPr/>
    </dgm:pt>
    <dgm:pt modelId="{D60D805E-9BF7-4D31-A762-5053066E2DF7}" type="pres">
      <dgm:prSet presAssocID="{B97D9A19-E009-417F-A713-482A7FAD5917}" presName="nodeFollowingNodes" presStyleLbl="node1" presStyleIdx="2" presStyleCnt="5">
        <dgm:presLayoutVars>
          <dgm:bulletEnabled val="1"/>
        </dgm:presLayoutVars>
      </dgm:prSet>
      <dgm:spPr/>
    </dgm:pt>
    <dgm:pt modelId="{C5976011-DE7C-48F5-8D73-4C929EAF375B}" type="pres">
      <dgm:prSet presAssocID="{0E134B0D-FC80-4977-B009-FE1910585756}" presName="nodeFollowingNodes" presStyleLbl="node1" presStyleIdx="3" presStyleCnt="5">
        <dgm:presLayoutVars>
          <dgm:bulletEnabled val="1"/>
        </dgm:presLayoutVars>
      </dgm:prSet>
      <dgm:spPr/>
    </dgm:pt>
    <dgm:pt modelId="{4E253007-9767-4FF9-BDBA-B1264F007CE3}" type="pres">
      <dgm:prSet presAssocID="{81ADCF4C-D92F-4FB9-887C-F62FE064517C}" presName="nodeFollowingNodes" presStyleLbl="node1" presStyleIdx="4" presStyleCnt="5">
        <dgm:presLayoutVars>
          <dgm:bulletEnabled val="1"/>
        </dgm:presLayoutVars>
      </dgm:prSet>
      <dgm:spPr/>
    </dgm:pt>
  </dgm:ptLst>
  <dgm:cxnLst>
    <dgm:cxn modelId="{6B3DB488-3930-4A31-A597-A167BE414B1C}" srcId="{86F4E9D2-A3C6-4989-BE53-58BC55B7475E}" destId="{0D576CEA-3CB2-4828-A843-C83C30DD6612}" srcOrd="0" destOrd="0" parTransId="{BC89BFBE-77DD-4268-8EE2-27BB4ED29224}" sibTransId="{A2DD1DC3-9055-49DE-B8A1-59239D7391A6}"/>
    <dgm:cxn modelId="{B84D9F05-4CE9-4CD8-BCEE-5B427C55FEF4}" type="presOf" srcId="{81ADCF4C-D92F-4FB9-887C-F62FE064517C}" destId="{4E253007-9767-4FF9-BDBA-B1264F007CE3}" srcOrd="0" destOrd="0" presId="urn:microsoft.com/office/officeart/2005/8/layout/cycle3"/>
    <dgm:cxn modelId="{B29070F5-F7D5-44C0-9FCA-5F66247FC7C3}" srcId="{86F4E9D2-A3C6-4989-BE53-58BC55B7475E}" destId="{0E134B0D-FC80-4977-B009-FE1910585756}" srcOrd="3" destOrd="0" parTransId="{18BBDC5E-3F39-4AF8-AA7E-9708538A8BB9}" sibTransId="{134E47D6-7779-4028-B201-4B8AB659A588}"/>
    <dgm:cxn modelId="{5420BC07-0872-415C-B28F-CA0472FF0961}" srcId="{86F4E9D2-A3C6-4989-BE53-58BC55B7475E}" destId="{81ADCF4C-D92F-4FB9-887C-F62FE064517C}" srcOrd="4" destOrd="0" parTransId="{A4FFB2C6-6931-473A-BA97-4DE71BF35D9B}" sibTransId="{8BA59EB2-3308-4A1B-88BF-852941BE3CD8}"/>
    <dgm:cxn modelId="{5C378B0E-8E43-4967-A5E3-C855484CFAA6}" srcId="{86F4E9D2-A3C6-4989-BE53-58BC55B7475E}" destId="{EDEDAD97-75A9-47D3-906D-E2859122A95E}" srcOrd="1" destOrd="0" parTransId="{96A7085D-9C85-4FCD-B528-2A5BECE0D71D}" sibTransId="{D5DE055D-FA42-4164-8198-414AFE203932}"/>
    <dgm:cxn modelId="{EE39C0F0-E825-4282-8EC7-14524EA20761}" type="presOf" srcId="{0D576CEA-3CB2-4828-A843-C83C30DD6612}" destId="{658F9926-D55F-43C0-BEDD-693A13AAC178}" srcOrd="0" destOrd="0" presId="urn:microsoft.com/office/officeart/2005/8/layout/cycle3"/>
    <dgm:cxn modelId="{B4EF8BF1-9300-47CF-B53C-F99D33CFF0A9}" type="presOf" srcId="{0E134B0D-FC80-4977-B009-FE1910585756}" destId="{C5976011-DE7C-48F5-8D73-4C929EAF375B}" srcOrd="0" destOrd="0" presId="urn:microsoft.com/office/officeart/2005/8/layout/cycle3"/>
    <dgm:cxn modelId="{70FB039D-838C-41E4-893A-DF0CCB3F6C62}" type="presOf" srcId="{86F4E9D2-A3C6-4989-BE53-58BC55B7475E}" destId="{157CBC7B-F772-4B57-973D-4FF198B73234}" srcOrd="0" destOrd="0" presId="urn:microsoft.com/office/officeart/2005/8/layout/cycle3"/>
    <dgm:cxn modelId="{F276ADE4-1AB1-457D-8C72-93D8C07FEF09}" srcId="{86F4E9D2-A3C6-4989-BE53-58BC55B7475E}" destId="{B97D9A19-E009-417F-A713-482A7FAD5917}" srcOrd="2" destOrd="0" parTransId="{E7108A32-DFDC-4D49-ACA9-B79379158F51}" sibTransId="{1E5B387B-7E63-4C0C-AB1E-342CA749A09D}"/>
    <dgm:cxn modelId="{447E3818-15A0-443C-948D-D2A753FF7A1A}" type="presOf" srcId="{EDEDAD97-75A9-47D3-906D-E2859122A95E}" destId="{07C8DCD8-9E94-49C4-8440-079D6546D43A}" srcOrd="0" destOrd="0" presId="urn:microsoft.com/office/officeart/2005/8/layout/cycle3"/>
    <dgm:cxn modelId="{AF4281B8-8D8E-4668-8D5F-FF2C654FC69A}" type="presOf" srcId="{B97D9A19-E009-417F-A713-482A7FAD5917}" destId="{D60D805E-9BF7-4D31-A762-5053066E2DF7}" srcOrd="0" destOrd="0" presId="urn:microsoft.com/office/officeart/2005/8/layout/cycle3"/>
    <dgm:cxn modelId="{601D7E0A-386A-4399-962B-9B28FDB3BDB7}" type="presOf" srcId="{A2DD1DC3-9055-49DE-B8A1-59239D7391A6}" destId="{F6A8FABC-71A9-404D-AE9E-F52C591A0AF8}" srcOrd="0" destOrd="0" presId="urn:microsoft.com/office/officeart/2005/8/layout/cycle3"/>
    <dgm:cxn modelId="{0AEC3019-2AED-40CD-A746-DADEA531ED0E}" type="presParOf" srcId="{157CBC7B-F772-4B57-973D-4FF198B73234}" destId="{19CA6144-F6F3-475E-BD6B-F292A1E8B4CA}" srcOrd="0" destOrd="0" presId="urn:microsoft.com/office/officeart/2005/8/layout/cycle3"/>
    <dgm:cxn modelId="{0320BCF1-4954-48FC-9D70-FB10F99AC992}" type="presParOf" srcId="{19CA6144-F6F3-475E-BD6B-F292A1E8B4CA}" destId="{658F9926-D55F-43C0-BEDD-693A13AAC178}" srcOrd="0" destOrd="0" presId="urn:microsoft.com/office/officeart/2005/8/layout/cycle3"/>
    <dgm:cxn modelId="{FA87D38A-7F2A-4DAD-A511-E1E1C5460A30}" type="presParOf" srcId="{19CA6144-F6F3-475E-BD6B-F292A1E8B4CA}" destId="{F6A8FABC-71A9-404D-AE9E-F52C591A0AF8}" srcOrd="1" destOrd="0" presId="urn:microsoft.com/office/officeart/2005/8/layout/cycle3"/>
    <dgm:cxn modelId="{34A49F21-0134-459B-BC9B-0F245289E657}" type="presParOf" srcId="{19CA6144-F6F3-475E-BD6B-F292A1E8B4CA}" destId="{07C8DCD8-9E94-49C4-8440-079D6546D43A}" srcOrd="2" destOrd="0" presId="urn:microsoft.com/office/officeart/2005/8/layout/cycle3"/>
    <dgm:cxn modelId="{FC7941D1-012A-4A18-8FF9-0FF131C198B4}" type="presParOf" srcId="{19CA6144-F6F3-475E-BD6B-F292A1E8B4CA}" destId="{D60D805E-9BF7-4D31-A762-5053066E2DF7}" srcOrd="3" destOrd="0" presId="urn:microsoft.com/office/officeart/2005/8/layout/cycle3"/>
    <dgm:cxn modelId="{44CF741F-5929-4A44-9117-363A0965E030}" type="presParOf" srcId="{19CA6144-F6F3-475E-BD6B-F292A1E8B4CA}" destId="{C5976011-DE7C-48F5-8D73-4C929EAF375B}" srcOrd="4" destOrd="0" presId="urn:microsoft.com/office/officeart/2005/8/layout/cycle3"/>
    <dgm:cxn modelId="{A14717F3-663C-45E6-B5EC-2A68E05F590E}" type="presParOf" srcId="{19CA6144-F6F3-475E-BD6B-F292A1E8B4CA}" destId="{4E253007-9767-4FF9-BDBA-B1264F007CE3}" srcOrd="5" destOrd="0" presId="urn:microsoft.com/office/officeart/2005/8/layout/cycle3"/>
  </dgm:cxnLst>
  <dgm:bg>
    <a:solidFill>
      <a:schemeClr val="accent1">
        <a:hueOff val="0"/>
        <a:satOff val="0"/>
        <a:lumOff val="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A8FABC-71A9-404D-AE9E-F52C591A0AF8}">
      <dsp:nvSpPr>
        <dsp:cNvPr id="0" name=""/>
        <dsp:cNvSpPr/>
      </dsp:nvSpPr>
      <dsp:spPr>
        <a:xfrm>
          <a:off x="1922261" y="-26238"/>
          <a:ext cx="4292628" cy="4292628"/>
        </a:xfrm>
        <a:prstGeom prst="circularArrow">
          <a:avLst>
            <a:gd name="adj1" fmla="val 5544"/>
            <a:gd name="adj2" fmla="val 330680"/>
            <a:gd name="adj3" fmla="val 13770916"/>
            <a:gd name="adj4" fmla="val 17389014"/>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8F9926-D55F-43C0-BEDD-693A13AAC178}">
      <dsp:nvSpPr>
        <dsp:cNvPr id="0" name=""/>
        <dsp:cNvSpPr/>
      </dsp:nvSpPr>
      <dsp:spPr>
        <a:xfrm>
          <a:off x="3061365" y="965"/>
          <a:ext cx="2014421" cy="10072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2"/>
              </a:solidFill>
            </a:rPr>
            <a:t>Problem Identification and Agenda Setting</a:t>
          </a:r>
          <a:endParaRPr lang="en-GB" sz="1900" b="1" kern="1200" dirty="0">
            <a:solidFill>
              <a:schemeClr val="tx2"/>
            </a:solidFill>
          </a:endParaRPr>
        </a:p>
      </dsp:txBody>
      <dsp:txXfrm>
        <a:off x="3110533" y="50133"/>
        <a:ext cx="1916085" cy="908874"/>
      </dsp:txXfrm>
    </dsp:sp>
    <dsp:sp modelId="{07C8DCD8-9E94-49C4-8440-079D6546D43A}">
      <dsp:nvSpPr>
        <dsp:cNvPr id="0" name=""/>
        <dsp:cNvSpPr/>
      </dsp:nvSpPr>
      <dsp:spPr>
        <a:xfrm>
          <a:off x="4802317" y="1265840"/>
          <a:ext cx="2014421" cy="10072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2"/>
              </a:solidFill>
            </a:rPr>
            <a:t>Policy Formulation</a:t>
          </a:r>
          <a:endParaRPr lang="en-GB" sz="1900" b="1" kern="1200" dirty="0">
            <a:solidFill>
              <a:schemeClr val="tx2"/>
            </a:solidFill>
          </a:endParaRPr>
        </a:p>
      </dsp:txBody>
      <dsp:txXfrm>
        <a:off x="4851485" y="1315008"/>
        <a:ext cx="1916085" cy="908874"/>
      </dsp:txXfrm>
    </dsp:sp>
    <dsp:sp modelId="{D60D805E-9BF7-4D31-A762-5053066E2DF7}">
      <dsp:nvSpPr>
        <dsp:cNvPr id="0" name=""/>
        <dsp:cNvSpPr/>
      </dsp:nvSpPr>
      <dsp:spPr>
        <a:xfrm>
          <a:off x="4137332" y="3312452"/>
          <a:ext cx="2014421" cy="10072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2"/>
              </a:solidFill>
            </a:rPr>
            <a:t>Adoption</a:t>
          </a:r>
          <a:endParaRPr lang="en-GB" sz="1900" b="1" kern="1200" dirty="0">
            <a:solidFill>
              <a:schemeClr val="tx2"/>
            </a:solidFill>
          </a:endParaRPr>
        </a:p>
      </dsp:txBody>
      <dsp:txXfrm>
        <a:off x="4186500" y="3361620"/>
        <a:ext cx="1916085" cy="908874"/>
      </dsp:txXfrm>
    </dsp:sp>
    <dsp:sp modelId="{C5976011-DE7C-48F5-8D73-4C929EAF375B}">
      <dsp:nvSpPr>
        <dsp:cNvPr id="0" name=""/>
        <dsp:cNvSpPr/>
      </dsp:nvSpPr>
      <dsp:spPr>
        <a:xfrm>
          <a:off x="1985397" y="3312452"/>
          <a:ext cx="2014421" cy="10072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2"/>
              </a:solidFill>
            </a:rPr>
            <a:t>Implementation</a:t>
          </a:r>
          <a:endParaRPr lang="en-GB" sz="1900" b="1" kern="1200" dirty="0">
            <a:solidFill>
              <a:schemeClr val="tx2"/>
            </a:solidFill>
          </a:endParaRPr>
        </a:p>
      </dsp:txBody>
      <dsp:txXfrm>
        <a:off x="2034565" y="3361620"/>
        <a:ext cx="1916085" cy="908874"/>
      </dsp:txXfrm>
    </dsp:sp>
    <dsp:sp modelId="{4E253007-9767-4FF9-BDBA-B1264F007CE3}">
      <dsp:nvSpPr>
        <dsp:cNvPr id="0" name=""/>
        <dsp:cNvSpPr/>
      </dsp:nvSpPr>
      <dsp:spPr>
        <a:xfrm>
          <a:off x="1320413" y="1265840"/>
          <a:ext cx="2014421" cy="1007210"/>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2"/>
              </a:solidFill>
            </a:rPr>
            <a:t>Evaluation</a:t>
          </a:r>
          <a:endParaRPr lang="en-GB" sz="1900" b="1" kern="1200" dirty="0">
            <a:solidFill>
              <a:schemeClr val="tx2"/>
            </a:solidFill>
          </a:endParaRPr>
        </a:p>
      </dsp:txBody>
      <dsp:txXfrm>
        <a:off x="1369581" y="1315008"/>
        <a:ext cx="1916085" cy="908874"/>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1AB582C-8AC8-4477-BFB2-CF6FB97E3192}" type="slidenum">
              <a:rPr lang="en-GB" altLang="en-US"/>
              <a:pPr/>
              <a:t>‹#›</a:t>
            </a:fld>
            <a:endParaRPr lang="en-GB" altLang="en-US"/>
          </a:p>
        </p:txBody>
      </p:sp>
    </p:spTree>
    <p:extLst>
      <p:ext uri="{BB962C8B-B14F-4D97-AF65-F5344CB8AC3E}">
        <p14:creationId xmlns:p14="http://schemas.microsoft.com/office/powerpoint/2010/main" val="1702856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1">
                <a:solidFill>
                  <a:schemeClr val="bg1"/>
                </a:solidFill>
              </a:defRPr>
            </a:lvl1pPr>
          </a:lstStyle>
          <a:p>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1">
                <a:solidFill>
                  <a:schemeClr val="bg1"/>
                </a:solidFill>
              </a:defRPr>
            </a:lvl1pPr>
          </a:lstStyle>
          <a:p>
            <a:fld id="{7D68A121-4104-43D1-9D31-63B800BB67FD}" type="slidenum">
              <a:rPr lang="en-GB" altLang="en-US"/>
              <a:pPr/>
              <a:t>‹#›</a:t>
            </a:fld>
            <a:endParaRPr lang="en-GB" altLang="en-US"/>
          </a:p>
        </p:txBody>
      </p:sp>
    </p:spTree>
    <p:extLst>
      <p:ext uri="{BB962C8B-B14F-4D97-AF65-F5344CB8AC3E}">
        <p14:creationId xmlns:p14="http://schemas.microsoft.com/office/powerpoint/2010/main" val="3379914054"/>
      </p:ext>
    </p:extLst>
  </p:cSld>
  <p:clrMap bg1="lt1" tx1="dk1" bg2="lt2" tx2="dk2" accent1="accent1" accent2="accent2" accent3="accent3" accent4="accent4" accent5="accent5" accent6="accent6" hlink="hlink" folHlink="folHlink"/>
  <p:notesStyle>
    <a:lvl1pPr algn="ctr" rtl="0" fontAlgn="base">
      <a:spcBef>
        <a:spcPct val="30000"/>
      </a:spcBef>
      <a:spcAft>
        <a:spcPct val="0"/>
      </a:spcAft>
      <a:defRPr sz="2800" b="1" kern="1200">
        <a:solidFill>
          <a:srgbClr val="559DF5"/>
        </a:solidFill>
        <a:latin typeface="Arial Narrow" pitchFamily="34" charset="0"/>
        <a:ea typeface="+mn-ea"/>
        <a:cs typeface="+mn-cs"/>
      </a:defRPr>
    </a:lvl1pPr>
    <a:lvl2pPr marL="457200" algn="l" rtl="0" fontAlgn="base">
      <a:spcBef>
        <a:spcPct val="30000"/>
      </a:spcBef>
      <a:spcAft>
        <a:spcPct val="0"/>
      </a:spcAft>
      <a:buFont typeface="Webdings" pitchFamily="18" charset="2"/>
      <a:buChar char="&lt;"/>
      <a:defRPr sz="2000" b="1" kern="1200">
        <a:solidFill>
          <a:schemeClr val="tx1"/>
        </a:solidFill>
        <a:latin typeface="Arial Narrow" pitchFamily="34" charset="0"/>
        <a:ea typeface="+mn-ea"/>
        <a:cs typeface="+mn-cs"/>
      </a:defRPr>
    </a:lvl2pPr>
    <a:lvl3pPr marL="914400" algn="l" rtl="0" fontAlgn="base">
      <a:spcBef>
        <a:spcPct val="30000"/>
      </a:spcBef>
      <a:spcAft>
        <a:spcPct val="0"/>
      </a:spcAft>
      <a:buFont typeface="Webdings" pitchFamily="18" charset="2"/>
      <a:buChar char="4"/>
      <a:defRPr b="1" kern="1200">
        <a:solidFill>
          <a:srgbClr val="074BE3"/>
        </a:solidFill>
        <a:latin typeface="Arial Narrow" pitchFamily="34" charset="0"/>
        <a:ea typeface="+mn-ea"/>
        <a:cs typeface="+mn-cs"/>
      </a:defRPr>
    </a:lvl3pPr>
    <a:lvl4pPr marL="1371600" algn="l" rtl="0" fontAlgn="base">
      <a:spcBef>
        <a:spcPct val="30000"/>
      </a:spcBef>
      <a:spcAft>
        <a:spcPct val="0"/>
      </a:spcAft>
      <a:buFont typeface="Webdings" pitchFamily="18" charset="2"/>
      <a:buChar char="8"/>
      <a:defRPr sz="1200" kern="1200">
        <a:solidFill>
          <a:schemeClr val="tx1"/>
        </a:solidFill>
        <a:latin typeface="Arial" charset="0"/>
        <a:ea typeface="+mn-ea"/>
        <a:cs typeface="+mn-cs"/>
      </a:defRPr>
    </a:lvl4pPr>
    <a:lvl5pPr marL="1828800" algn="l" rtl="0" fontAlgn="base">
      <a:spcBef>
        <a:spcPct val="30000"/>
      </a:spcBef>
      <a:spcAft>
        <a:spcPct val="0"/>
      </a:spcAft>
      <a:buFont typeface="Webdings" pitchFamily="18" charset="2"/>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lgn="l">
              <a:buAutoNum type="arabicPeriod"/>
            </a:pPr>
            <a:r>
              <a:rPr lang="en-US" dirty="0"/>
              <a:t>Regional EFA assessments involving teachers and union leaders from 65 countries were conducted</a:t>
            </a:r>
          </a:p>
          <a:p>
            <a:pPr marL="514350" indent="-514350" algn="l">
              <a:buAutoNum type="arabicPeriod"/>
            </a:pPr>
            <a:r>
              <a:rPr lang="en-US" dirty="0"/>
              <a:t>In</a:t>
            </a:r>
            <a:r>
              <a:rPr lang="en-US" baseline="0" dirty="0"/>
              <a:t> addition, a survey involving 13 500 teachers and education support personnel was conducted in 129 countries</a:t>
            </a:r>
          </a:p>
          <a:p>
            <a:pPr marL="514350" indent="-514350" algn="l">
              <a:buAutoNum type="arabicPeriod"/>
            </a:pPr>
            <a:r>
              <a:rPr lang="en-US" baseline="0" dirty="0"/>
              <a:t>The report of the study will be launched at the World Education Forum </a:t>
            </a:r>
            <a:r>
              <a:rPr lang="en-US" baseline="0"/>
              <a:t>in Incheon on 20 May</a:t>
            </a:r>
            <a:endParaRPr lang="en-US" dirty="0"/>
          </a:p>
          <a:p>
            <a:pPr marL="514350" indent="-514350" algn="l">
              <a:buAutoNum type="arabicPeriod"/>
            </a:pPr>
            <a:endParaRPr lang="en-GB" dirty="0"/>
          </a:p>
        </p:txBody>
      </p:sp>
      <p:sp>
        <p:nvSpPr>
          <p:cNvPr id="4" name="Slide Number Placeholder 3"/>
          <p:cNvSpPr>
            <a:spLocks noGrp="1"/>
          </p:cNvSpPr>
          <p:nvPr>
            <p:ph type="sldNum" sz="quarter" idx="10"/>
          </p:nvPr>
        </p:nvSpPr>
        <p:spPr/>
        <p:txBody>
          <a:bodyPr/>
          <a:lstStyle/>
          <a:p>
            <a:fld id="{10355E2B-DF82-4071-955B-3EAA68B9CB45}" type="slidenum">
              <a:rPr lang="en-GB" altLang="en-US" smtClean="0"/>
              <a:pPr/>
              <a:t>5</a:t>
            </a:fld>
            <a:endParaRPr lang="en-GB" altLang="en-US"/>
          </a:p>
        </p:txBody>
      </p:sp>
    </p:spTree>
    <p:extLst>
      <p:ext uri="{BB962C8B-B14F-4D97-AF65-F5344CB8AC3E}">
        <p14:creationId xmlns:p14="http://schemas.microsoft.com/office/powerpoint/2010/main" val="1125841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lgn="l">
              <a:buAutoNum type="arabicPeriod"/>
            </a:pPr>
            <a:r>
              <a:rPr lang="en-US" b="0" u="sng" dirty="0"/>
              <a:t>What</a:t>
            </a:r>
            <a:r>
              <a:rPr lang="en-US" b="0" u="sng" baseline="0" dirty="0"/>
              <a:t> are the examples of problems that may necessitate teacher management reforms</a:t>
            </a:r>
            <a:r>
              <a:rPr lang="en-US" b="0" baseline="0" dirty="0"/>
              <a:t>? </a:t>
            </a:r>
            <a:r>
              <a:rPr lang="en-US" b="0" baseline="0" dirty="0">
                <a:solidFill>
                  <a:srgbClr val="0000FF"/>
                </a:solidFill>
              </a:rPr>
              <a:t>Teacher absenteeism; shortage of qualified teachers; low numbers of female teachers in rural areas; low pass rates etc. </a:t>
            </a:r>
          </a:p>
          <a:p>
            <a:pPr marL="514350" indent="-514350" algn="l">
              <a:buAutoNum type="arabicPeriod"/>
            </a:pPr>
            <a:r>
              <a:rPr lang="en-US" b="0" baseline="0" dirty="0">
                <a:solidFill>
                  <a:srgbClr val="0000FF"/>
                </a:solidFill>
              </a:rPr>
              <a:t>How are these problems identified? Through experience or Research (Evidence based teacher reforms essential)</a:t>
            </a:r>
          </a:p>
          <a:p>
            <a:pPr marL="514350" indent="-514350" algn="l">
              <a:buAutoNum type="arabicPeriod"/>
            </a:pPr>
            <a:r>
              <a:rPr lang="en-US" b="0" u="sng" baseline="0" dirty="0">
                <a:solidFill>
                  <a:srgbClr val="0000FF"/>
                </a:solidFill>
              </a:rPr>
              <a:t>Who should be involved in identifying these problems?  Political parties; </a:t>
            </a:r>
            <a:r>
              <a:rPr lang="en-US" b="0" baseline="0" dirty="0">
                <a:solidFill>
                  <a:srgbClr val="0000FF"/>
                </a:solidFill>
              </a:rPr>
              <a:t>Minister of Education; Education Officers at all levels; School Principals; Teachers; civil society</a:t>
            </a:r>
          </a:p>
          <a:p>
            <a:pPr marL="514350" indent="-514350" algn="l">
              <a:buAutoNum type="arabicPeriod"/>
            </a:pPr>
            <a:r>
              <a:rPr lang="en-US" b="0" baseline="0" dirty="0">
                <a:solidFill>
                  <a:srgbClr val="0000FF"/>
                </a:solidFill>
              </a:rPr>
              <a:t>Who sets the agenda (decides which problems should be addressed)? The Minister of Education; the State President; The media; senior officials in the Ministry of Education; teachers; school principals etc.</a:t>
            </a:r>
          </a:p>
          <a:p>
            <a:pPr marL="514350" indent="-514350" algn="l">
              <a:buAutoNum type="arabicPeriod"/>
            </a:pPr>
            <a:r>
              <a:rPr lang="en-US" b="0" baseline="0" dirty="0">
                <a:solidFill>
                  <a:srgbClr val="0000FF"/>
                </a:solidFill>
              </a:rPr>
              <a:t>Who formulates the policy? Minister of Education; Permanent Secretary; Education Officers; School principals; teachers; parents</a:t>
            </a:r>
          </a:p>
          <a:p>
            <a:pPr marL="514350" indent="-514350" algn="l">
              <a:buAutoNum type="arabicPeriod"/>
            </a:pPr>
            <a:r>
              <a:rPr lang="en-US" b="0" baseline="0" dirty="0">
                <a:solidFill>
                  <a:srgbClr val="0000FF"/>
                </a:solidFill>
              </a:rPr>
              <a:t>Who adopts the policy/reform? Parliament; Cabinet; Ministry of Education…</a:t>
            </a:r>
          </a:p>
          <a:p>
            <a:pPr marL="514350" indent="-514350" algn="l">
              <a:buAutoNum type="arabicPeriod"/>
            </a:pPr>
            <a:r>
              <a:rPr lang="en-US" b="0" baseline="0" dirty="0">
                <a:solidFill>
                  <a:srgbClr val="0000FF"/>
                </a:solidFill>
              </a:rPr>
              <a:t>Who implements the reform? School principals; teachers; Provincial and district Education Officers</a:t>
            </a:r>
          </a:p>
          <a:p>
            <a:pPr marL="514350" indent="-514350" algn="l">
              <a:buAutoNum type="arabicPeriod"/>
            </a:pPr>
            <a:r>
              <a:rPr lang="en-US" b="0" baseline="0" dirty="0">
                <a:solidFill>
                  <a:srgbClr val="0000FF"/>
                </a:solidFill>
              </a:rPr>
              <a:t>Where are the teachers in all this?</a:t>
            </a:r>
          </a:p>
          <a:p>
            <a:pPr algn="l"/>
            <a:endParaRPr lang="en-GB" b="0" dirty="0">
              <a:solidFill>
                <a:srgbClr val="0000FF"/>
              </a:solidFill>
            </a:endParaRPr>
          </a:p>
        </p:txBody>
      </p:sp>
      <p:sp>
        <p:nvSpPr>
          <p:cNvPr id="4" name="Slide Number Placeholder 3"/>
          <p:cNvSpPr>
            <a:spLocks noGrp="1"/>
          </p:cNvSpPr>
          <p:nvPr>
            <p:ph type="sldNum" sz="quarter" idx="10"/>
          </p:nvPr>
        </p:nvSpPr>
        <p:spPr/>
        <p:txBody>
          <a:bodyPr/>
          <a:lstStyle/>
          <a:p>
            <a:fld id="{10355E2B-DF82-4071-955B-3EAA68B9CB45}" type="slidenum">
              <a:rPr lang="en-GB" altLang="en-US" smtClean="0"/>
              <a:pPr/>
              <a:t>9</a:t>
            </a:fld>
            <a:endParaRPr lang="en-GB" altLang="en-US"/>
          </a:p>
        </p:txBody>
      </p:sp>
    </p:spTree>
    <p:extLst>
      <p:ext uri="{BB962C8B-B14F-4D97-AF65-F5344CB8AC3E}">
        <p14:creationId xmlns:p14="http://schemas.microsoft.com/office/powerpoint/2010/main" val="3851156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Slide Number Placeholder 3"/>
          <p:cNvSpPr>
            <a:spLocks noGrp="1"/>
          </p:cNvSpPr>
          <p:nvPr>
            <p:ph type="sldNum" sz="quarter" idx="10"/>
          </p:nvPr>
        </p:nvSpPr>
        <p:spPr/>
        <p:txBody>
          <a:bodyPr/>
          <a:lstStyle>
            <a:lvl1pPr>
              <a:defRPr/>
            </a:lvl1pPr>
          </a:lstStyle>
          <a:p>
            <a:r>
              <a:rPr lang="en-GB" altLang="en-US"/>
              <a:t>&lt;numb&gt;</a:t>
            </a:r>
          </a:p>
        </p:txBody>
      </p:sp>
    </p:spTree>
    <p:extLst>
      <p:ext uri="{BB962C8B-B14F-4D97-AF65-F5344CB8AC3E}">
        <p14:creationId xmlns:p14="http://schemas.microsoft.com/office/powerpoint/2010/main" val="2643212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r>
              <a:rPr lang="en-GB" altLang="en-US"/>
              <a:t>&lt;numb&gt;</a:t>
            </a:r>
          </a:p>
        </p:txBody>
      </p:sp>
    </p:spTree>
    <p:extLst>
      <p:ext uri="{BB962C8B-B14F-4D97-AF65-F5344CB8AC3E}">
        <p14:creationId xmlns:p14="http://schemas.microsoft.com/office/powerpoint/2010/main" val="3271617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641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762000"/>
            <a:ext cx="6019800" cy="5364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r>
              <a:rPr lang="en-GB" altLang="en-US"/>
              <a:t>&lt;numb&gt;</a:t>
            </a:r>
          </a:p>
        </p:txBody>
      </p:sp>
    </p:spTree>
    <p:extLst>
      <p:ext uri="{BB962C8B-B14F-4D97-AF65-F5344CB8AC3E}">
        <p14:creationId xmlns:p14="http://schemas.microsoft.com/office/powerpoint/2010/main" val="187755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r>
              <a:rPr lang="en-GB" altLang="en-US"/>
              <a:t>&lt;numb&gt;</a:t>
            </a:r>
          </a:p>
        </p:txBody>
      </p:sp>
    </p:spTree>
    <p:extLst>
      <p:ext uri="{BB962C8B-B14F-4D97-AF65-F5344CB8AC3E}">
        <p14:creationId xmlns:p14="http://schemas.microsoft.com/office/powerpoint/2010/main" val="1678904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GB" altLang="en-US"/>
              <a:t>&lt;numb&gt;</a:t>
            </a:r>
          </a:p>
        </p:txBody>
      </p:sp>
    </p:spTree>
    <p:extLst>
      <p:ext uri="{BB962C8B-B14F-4D97-AF65-F5344CB8AC3E}">
        <p14:creationId xmlns:p14="http://schemas.microsoft.com/office/powerpoint/2010/main" val="3607419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r>
              <a:rPr lang="en-GB" altLang="en-US"/>
              <a:t>&lt;numb&gt;</a:t>
            </a:r>
          </a:p>
        </p:txBody>
      </p:sp>
    </p:spTree>
    <p:extLst>
      <p:ext uri="{BB962C8B-B14F-4D97-AF65-F5344CB8AC3E}">
        <p14:creationId xmlns:p14="http://schemas.microsoft.com/office/powerpoint/2010/main" val="399288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r>
              <a:rPr lang="en-GB" altLang="en-US"/>
              <a:t>&lt;numb&gt;</a:t>
            </a:r>
          </a:p>
        </p:txBody>
      </p:sp>
    </p:spTree>
    <p:extLst>
      <p:ext uri="{BB962C8B-B14F-4D97-AF65-F5344CB8AC3E}">
        <p14:creationId xmlns:p14="http://schemas.microsoft.com/office/powerpoint/2010/main" val="2875548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r>
              <a:rPr lang="en-GB" altLang="en-US"/>
              <a:t>&lt;numb&gt;</a:t>
            </a:r>
          </a:p>
        </p:txBody>
      </p:sp>
    </p:spTree>
    <p:extLst>
      <p:ext uri="{BB962C8B-B14F-4D97-AF65-F5344CB8AC3E}">
        <p14:creationId xmlns:p14="http://schemas.microsoft.com/office/powerpoint/2010/main" val="225246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GB" altLang="en-US"/>
              <a:t>&lt;numb&gt;</a:t>
            </a:r>
          </a:p>
        </p:txBody>
      </p:sp>
    </p:spTree>
    <p:extLst>
      <p:ext uri="{BB962C8B-B14F-4D97-AF65-F5344CB8AC3E}">
        <p14:creationId xmlns:p14="http://schemas.microsoft.com/office/powerpoint/2010/main" val="2843819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GB" altLang="en-US"/>
              <a:t>&lt;numb&gt;</a:t>
            </a:r>
          </a:p>
        </p:txBody>
      </p:sp>
    </p:spTree>
    <p:extLst>
      <p:ext uri="{BB962C8B-B14F-4D97-AF65-F5344CB8AC3E}">
        <p14:creationId xmlns:p14="http://schemas.microsoft.com/office/powerpoint/2010/main" val="308617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GB" altLang="en-US"/>
              <a:t>&lt;numb&gt;</a:t>
            </a:r>
          </a:p>
        </p:txBody>
      </p:sp>
    </p:spTree>
    <p:extLst>
      <p:ext uri="{BB962C8B-B14F-4D97-AF65-F5344CB8AC3E}">
        <p14:creationId xmlns:p14="http://schemas.microsoft.com/office/powerpoint/2010/main" val="1470141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6400800"/>
            <a:ext cx="9144000" cy="457200"/>
          </a:xfrm>
          <a:prstGeom prst="rect">
            <a:avLst/>
          </a:prstGeom>
          <a:solidFill>
            <a:srgbClr val="559D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rgbClr val="588AFA"/>
              </a:solidFill>
            </a:endParaRPr>
          </a:p>
        </p:txBody>
      </p:sp>
      <p:sp>
        <p:nvSpPr>
          <p:cNvPr id="1026" name="Rectangle 2"/>
          <p:cNvSpPr>
            <a:spLocks noGrp="1" noChangeArrowheads="1"/>
          </p:cNvSpPr>
          <p:nvPr>
            <p:ph type="title"/>
          </p:nvPr>
        </p:nvSpPr>
        <p:spPr bwMode="auto">
          <a:xfrm>
            <a:off x="457200" y="762000"/>
            <a:ext cx="8229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Add Title</a:t>
            </a:r>
          </a:p>
        </p:txBody>
      </p:sp>
      <p:sp>
        <p:nvSpPr>
          <p:cNvPr id="1027" name="Rectangle 3"/>
          <p:cNvSpPr>
            <a:spLocks noGrp="1" noChangeArrowheads="1"/>
          </p:cNvSpPr>
          <p:nvPr>
            <p:ph type="body" idx="1"/>
          </p:nvPr>
        </p:nvSpPr>
        <p:spPr bwMode="auto">
          <a:xfrm>
            <a:off x="457200" y="1828800"/>
            <a:ext cx="8229600" cy="429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a:t>Add your text (lvl 1)</a:t>
            </a:r>
          </a:p>
          <a:p>
            <a:pPr lvl="1"/>
            <a:r>
              <a:rPr lang="fr-BE" altLang="en-US"/>
              <a:t>Level 2</a:t>
            </a:r>
          </a:p>
          <a:p>
            <a:pPr lvl="2"/>
            <a:r>
              <a:rPr lang="fr-BE" altLang="en-US"/>
              <a:t>Level 3</a:t>
            </a:r>
          </a:p>
          <a:p>
            <a:pPr lvl="3"/>
            <a:r>
              <a:rPr lang="fr-BE" altLang="en-US"/>
              <a:t>Level 4</a:t>
            </a:r>
          </a:p>
        </p:txBody>
      </p:sp>
      <p:sp>
        <p:nvSpPr>
          <p:cNvPr id="1030" name="Rectangle 6"/>
          <p:cNvSpPr>
            <a:spLocks noGrp="1" noChangeArrowheads="1"/>
          </p:cNvSpPr>
          <p:nvPr>
            <p:ph type="sldNum" sz="quarter" idx="4"/>
          </p:nvPr>
        </p:nvSpPr>
        <p:spPr bwMode="auto">
          <a:xfrm>
            <a:off x="6553200" y="6400800"/>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b="1">
                <a:solidFill>
                  <a:schemeClr val="bg1"/>
                </a:solidFill>
                <a:latin typeface="+mn-lt"/>
              </a:defRPr>
            </a:lvl1pPr>
          </a:lstStyle>
          <a:p>
            <a:r>
              <a:rPr lang="en-GB" altLang="en-US"/>
              <a:t>&lt;numb&gt;</a:t>
            </a:r>
          </a:p>
        </p:txBody>
      </p:sp>
      <p:pic>
        <p:nvPicPr>
          <p:cNvPr id="1031" name="Picture 7" descr="ei_banner_ppt_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7969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a:solidFill>
            <a:srgbClr val="588AFA"/>
          </a:solidFill>
          <a:latin typeface="+mj-lt"/>
          <a:ea typeface="+mj-ea"/>
          <a:cs typeface="+mj-cs"/>
        </a:defRPr>
      </a:lvl1pPr>
      <a:lvl2pPr algn="ctr" rtl="0" eaLnBrk="1" fontAlgn="base" hangingPunct="1">
        <a:spcBef>
          <a:spcPct val="0"/>
        </a:spcBef>
        <a:spcAft>
          <a:spcPct val="0"/>
        </a:spcAft>
        <a:defRPr sz="4400" b="1">
          <a:solidFill>
            <a:srgbClr val="588AFA"/>
          </a:solidFill>
          <a:latin typeface="Arial Narrow" pitchFamily="34" charset="0"/>
        </a:defRPr>
      </a:lvl2pPr>
      <a:lvl3pPr algn="ctr" rtl="0" eaLnBrk="1" fontAlgn="base" hangingPunct="1">
        <a:spcBef>
          <a:spcPct val="0"/>
        </a:spcBef>
        <a:spcAft>
          <a:spcPct val="0"/>
        </a:spcAft>
        <a:defRPr sz="4400" b="1">
          <a:solidFill>
            <a:srgbClr val="588AFA"/>
          </a:solidFill>
          <a:latin typeface="Arial Narrow" pitchFamily="34" charset="0"/>
        </a:defRPr>
      </a:lvl3pPr>
      <a:lvl4pPr algn="ctr" rtl="0" eaLnBrk="1" fontAlgn="base" hangingPunct="1">
        <a:spcBef>
          <a:spcPct val="0"/>
        </a:spcBef>
        <a:spcAft>
          <a:spcPct val="0"/>
        </a:spcAft>
        <a:defRPr sz="4400" b="1">
          <a:solidFill>
            <a:srgbClr val="588AFA"/>
          </a:solidFill>
          <a:latin typeface="Arial Narrow" pitchFamily="34" charset="0"/>
        </a:defRPr>
      </a:lvl4pPr>
      <a:lvl5pPr algn="ctr" rtl="0" eaLnBrk="1" fontAlgn="base" hangingPunct="1">
        <a:spcBef>
          <a:spcPct val="0"/>
        </a:spcBef>
        <a:spcAft>
          <a:spcPct val="0"/>
        </a:spcAft>
        <a:defRPr sz="4400" b="1">
          <a:solidFill>
            <a:srgbClr val="588AFA"/>
          </a:solidFill>
          <a:latin typeface="Arial Narrow" pitchFamily="34" charset="0"/>
        </a:defRPr>
      </a:lvl5pPr>
      <a:lvl6pPr marL="457200" algn="ctr" rtl="0" eaLnBrk="1" fontAlgn="base" hangingPunct="1">
        <a:spcBef>
          <a:spcPct val="0"/>
        </a:spcBef>
        <a:spcAft>
          <a:spcPct val="0"/>
        </a:spcAft>
        <a:defRPr sz="4400" b="1">
          <a:solidFill>
            <a:srgbClr val="588AFA"/>
          </a:solidFill>
          <a:latin typeface="Arial Narrow" pitchFamily="34" charset="0"/>
        </a:defRPr>
      </a:lvl6pPr>
      <a:lvl7pPr marL="914400" algn="ctr" rtl="0" eaLnBrk="1" fontAlgn="base" hangingPunct="1">
        <a:spcBef>
          <a:spcPct val="0"/>
        </a:spcBef>
        <a:spcAft>
          <a:spcPct val="0"/>
        </a:spcAft>
        <a:defRPr sz="4400" b="1">
          <a:solidFill>
            <a:srgbClr val="588AFA"/>
          </a:solidFill>
          <a:latin typeface="Arial Narrow" pitchFamily="34" charset="0"/>
        </a:defRPr>
      </a:lvl7pPr>
      <a:lvl8pPr marL="1371600" algn="ctr" rtl="0" eaLnBrk="1" fontAlgn="base" hangingPunct="1">
        <a:spcBef>
          <a:spcPct val="0"/>
        </a:spcBef>
        <a:spcAft>
          <a:spcPct val="0"/>
        </a:spcAft>
        <a:defRPr sz="4400" b="1">
          <a:solidFill>
            <a:srgbClr val="588AFA"/>
          </a:solidFill>
          <a:latin typeface="Arial Narrow" pitchFamily="34" charset="0"/>
        </a:defRPr>
      </a:lvl8pPr>
      <a:lvl9pPr marL="1828800" algn="ctr" rtl="0" eaLnBrk="1" fontAlgn="base" hangingPunct="1">
        <a:spcBef>
          <a:spcPct val="0"/>
        </a:spcBef>
        <a:spcAft>
          <a:spcPct val="0"/>
        </a:spcAft>
        <a:defRPr sz="4400" b="1">
          <a:solidFill>
            <a:srgbClr val="588AFA"/>
          </a:solidFill>
          <a:latin typeface="Arial Narrow" pitchFamily="34" charset="0"/>
        </a:defRPr>
      </a:lvl9pPr>
    </p:titleStyle>
    <p:bodyStyle>
      <a:lvl1pPr marL="342900" indent="-342900" algn="l" rtl="0" eaLnBrk="1" fontAlgn="base" hangingPunct="1">
        <a:spcBef>
          <a:spcPct val="20000"/>
        </a:spcBef>
        <a:spcAft>
          <a:spcPct val="0"/>
        </a:spcAft>
        <a:buFont typeface="Arial Narrow" pitchFamily="34" charset="0"/>
        <a:defRPr sz="2800">
          <a:solidFill>
            <a:schemeClr val="tx1"/>
          </a:solidFill>
          <a:latin typeface="+mn-lt"/>
          <a:ea typeface="+mn-ea"/>
          <a:cs typeface="+mn-cs"/>
        </a:defRPr>
      </a:lvl1pPr>
      <a:lvl2pPr marL="742950" indent="-285750" algn="l" rtl="0" eaLnBrk="1" fontAlgn="base" hangingPunct="1">
        <a:spcBef>
          <a:spcPct val="20000"/>
        </a:spcBef>
        <a:spcAft>
          <a:spcPct val="0"/>
        </a:spcAft>
        <a:buFont typeface="Webdings" pitchFamily="18" charset="2"/>
        <a:buChar char="4"/>
        <a:defRPr sz="2400" b="1">
          <a:solidFill>
            <a:srgbClr val="074BE3"/>
          </a:solidFill>
          <a:latin typeface="+mn-lt"/>
        </a:defRPr>
      </a:lvl2pPr>
      <a:lvl3pPr marL="1143000" indent="-228600" algn="l" rtl="0" eaLnBrk="1" fontAlgn="base" hangingPunct="1">
        <a:spcBef>
          <a:spcPct val="20000"/>
        </a:spcBef>
        <a:spcAft>
          <a:spcPct val="0"/>
        </a:spcAft>
        <a:buFont typeface="Webdings" pitchFamily="18" charset="2"/>
        <a:buChar char="8"/>
        <a:defRPr sz="2000">
          <a:solidFill>
            <a:schemeClr val="tx1"/>
          </a:solidFill>
          <a:latin typeface="Arial" charset="0"/>
        </a:defRPr>
      </a:lvl3pPr>
      <a:lvl4pPr marL="1600200" indent="-228600" algn="l" rtl="0" eaLnBrk="1" fontAlgn="base" hangingPunct="1">
        <a:spcBef>
          <a:spcPct val="20000"/>
        </a:spcBef>
        <a:spcAft>
          <a:spcPct val="0"/>
        </a:spcAft>
        <a:buFont typeface="Webdings" pitchFamily="18" charset="2"/>
        <a:buChar char=":"/>
        <a:defRPr>
          <a:solidFill>
            <a:srgbClr val="074BE3"/>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ennis.Sinyolo@ei-i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0" name="Rectangle 42"/>
          <p:cNvSpPr>
            <a:spLocks noGrp="1" noChangeArrowheads="1"/>
          </p:cNvSpPr>
          <p:nvPr>
            <p:ph type="subTitle" idx="1"/>
          </p:nvPr>
        </p:nvSpPr>
        <p:spPr>
          <a:xfrm>
            <a:off x="395536" y="2420888"/>
            <a:ext cx="8136904" cy="3168352"/>
          </a:xfrm>
        </p:spPr>
        <p:txBody>
          <a:bodyPr/>
          <a:lstStyle/>
          <a:p>
            <a:r>
              <a:rPr lang="en-US" altLang="en-US" sz="3600" dirty="0"/>
              <a:t>Dennis Sinyolo, PhD.</a:t>
            </a:r>
          </a:p>
          <a:p>
            <a:r>
              <a:rPr lang="en-US" altLang="en-US" sz="3600" dirty="0"/>
              <a:t>EI Senior Coordinator</a:t>
            </a:r>
          </a:p>
          <a:p>
            <a:r>
              <a:rPr lang="en-US" altLang="en-US" sz="3600" dirty="0"/>
              <a:t>Education and Employment  </a:t>
            </a:r>
          </a:p>
          <a:p>
            <a:endParaRPr lang="en-US" altLang="en-US" dirty="0"/>
          </a:p>
          <a:p>
            <a:r>
              <a:rPr lang="en-US" altLang="en-US" dirty="0">
                <a:hlinkClick r:id="rId2"/>
              </a:rPr>
              <a:t>Dennis.Sinyolo@ei-ie.org</a:t>
            </a:r>
            <a:r>
              <a:rPr lang="en-US" altLang="en-US" dirty="0"/>
              <a:t> </a:t>
            </a:r>
          </a:p>
          <a:p>
            <a:endParaRPr lang="en-US" altLang="en-US" dirty="0"/>
          </a:p>
        </p:txBody>
      </p:sp>
      <p:sp>
        <p:nvSpPr>
          <p:cNvPr id="2" name="Title 1"/>
          <p:cNvSpPr>
            <a:spLocks noGrp="1"/>
          </p:cNvSpPr>
          <p:nvPr>
            <p:ph type="ctrTitle"/>
          </p:nvPr>
        </p:nvSpPr>
        <p:spPr>
          <a:xfrm>
            <a:off x="251520" y="692696"/>
            <a:ext cx="8640960" cy="1368152"/>
          </a:xfrm>
        </p:spPr>
        <p:txBody>
          <a:bodyPr/>
          <a:lstStyle/>
          <a:p>
            <a:r>
              <a:rPr lang="en-GB" sz="4800" dirty="0">
                <a:solidFill>
                  <a:schemeClr val="tx1"/>
                </a:solidFill>
              </a:rPr>
              <a:t>Promoting social dialogue on teachers and teaching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712968" cy="1152128"/>
          </a:xfrm>
        </p:spPr>
        <p:txBody>
          <a:bodyPr/>
          <a:lstStyle/>
          <a:p>
            <a:r>
              <a:rPr lang="en-US" sz="3200" dirty="0">
                <a:solidFill>
                  <a:schemeClr val="tx1"/>
                </a:solidFill>
              </a:rPr>
              <a:t>Why involve teachers and other stakeholders in social/policy dialogue?</a:t>
            </a:r>
          </a:p>
        </p:txBody>
      </p:sp>
      <p:sp>
        <p:nvSpPr>
          <p:cNvPr id="3" name="Content Placeholder 2"/>
          <p:cNvSpPr>
            <a:spLocks noGrp="1"/>
          </p:cNvSpPr>
          <p:nvPr>
            <p:ph idx="1"/>
          </p:nvPr>
        </p:nvSpPr>
        <p:spPr>
          <a:xfrm>
            <a:off x="107504" y="1628800"/>
            <a:ext cx="8928992" cy="4608512"/>
          </a:xfrm>
        </p:spPr>
        <p:txBody>
          <a:bodyPr/>
          <a:lstStyle/>
          <a:p>
            <a:pPr marL="273050" indent="-273050">
              <a:buFont typeface="Arial" panose="020B0604020202020204" pitchFamily="34" charset="0"/>
              <a:buChar char="•"/>
            </a:pPr>
            <a:r>
              <a:rPr lang="en-US" dirty="0"/>
              <a:t>To ensure </a:t>
            </a:r>
            <a:r>
              <a:rPr lang="en-US" u="sng" dirty="0"/>
              <a:t>buy-in</a:t>
            </a:r>
            <a:r>
              <a:rPr lang="en-US" dirty="0"/>
              <a:t>, </a:t>
            </a:r>
            <a:r>
              <a:rPr lang="en-US" u="sng" dirty="0"/>
              <a:t>ownership</a:t>
            </a:r>
            <a:r>
              <a:rPr lang="en-US" dirty="0"/>
              <a:t> and</a:t>
            </a:r>
            <a:r>
              <a:rPr lang="en-US" u="sng" dirty="0"/>
              <a:t> support </a:t>
            </a:r>
            <a:r>
              <a:rPr lang="en-US" dirty="0"/>
              <a:t>from those involved in policy implementation (</a:t>
            </a:r>
            <a:r>
              <a:rPr lang="en-US" b="1" dirty="0"/>
              <a:t>teachers</a:t>
            </a:r>
            <a:r>
              <a:rPr lang="en-US" dirty="0"/>
              <a:t>, school leaders, education support personnel…) </a:t>
            </a:r>
          </a:p>
          <a:p>
            <a:pPr marL="273050" indent="-273050">
              <a:buFont typeface="Arial" panose="020B0604020202020204" pitchFamily="34" charset="0"/>
              <a:buChar char="•"/>
            </a:pPr>
            <a:r>
              <a:rPr lang="en-US" dirty="0"/>
              <a:t>To ensure buy-in, ownership and support from a wide range of key education stakeholders (government ministries/departments, civil society, parents, development partners…)</a:t>
            </a:r>
          </a:p>
          <a:p>
            <a:pPr marL="0" indent="0"/>
            <a:endParaRPr lang="en-US" dirty="0"/>
          </a:p>
          <a:p>
            <a:pPr marL="87313" indent="-87313"/>
            <a:r>
              <a:rPr lang="en-US" i="1" dirty="0"/>
              <a:t> </a:t>
            </a:r>
            <a:r>
              <a:rPr lang="en-US" dirty="0">
                <a:solidFill>
                  <a:srgbClr val="C00000"/>
                </a:solidFill>
              </a:rPr>
              <a:t>Stakeholder participation and voice in the policy making process is crucial for the success of education and teacher policies</a:t>
            </a:r>
          </a:p>
          <a:p>
            <a:pPr marL="0" indent="0"/>
            <a:endParaRPr lang="en-US" dirty="0"/>
          </a:p>
        </p:txBody>
      </p:sp>
    </p:spTree>
    <p:extLst>
      <p:ext uri="{BB962C8B-B14F-4D97-AF65-F5344CB8AC3E}">
        <p14:creationId xmlns:p14="http://schemas.microsoft.com/office/powerpoint/2010/main" val="2541242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957841"/>
            <a:ext cx="8229600" cy="914400"/>
          </a:xfrm>
        </p:spPr>
        <p:txBody>
          <a:bodyPr/>
          <a:lstStyle/>
          <a:p>
            <a:r>
              <a:rPr lang="en-US" sz="3600" dirty="0">
                <a:solidFill>
                  <a:schemeClr val="tx1"/>
                </a:solidFill>
              </a:rPr>
              <a:t>Examples of social dialogue mechanisms</a:t>
            </a:r>
            <a:br>
              <a:rPr lang="en-US" dirty="0"/>
            </a:br>
            <a:endParaRPr lang="en-US" dirty="0"/>
          </a:p>
        </p:txBody>
      </p:sp>
      <p:sp>
        <p:nvSpPr>
          <p:cNvPr id="3" name="Content Placeholder 2"/>
          <p:cNvSpPr>
            <a:spLocks noGrp="1"/>
          </p:cNvSpPr>
          <p:nvPr>
            <p:ph idx="1"/>
          </p:nvPr>
        </p:nvSpPr>
        <p:spPr>
          <a:xfrm>
            <a:off x="323528" y="1844824"/>
            <a:ext cx="8568952" cy="4281339"/>
          </a:xfrm>
        </p:spPr>
        <p:txBody>
          <a:bodyPr/>
          <a:lstStyle/>
          <a:p>
            <a:pPr marL="0" indent="0"/>
            <a:r>
              <a:rPr lang="en-US" b="1" u="sng" dirty="0"/>
              <a:t>Example 1: </a:t>
            </a:r>
          </a:p>
          <a:p>
            <a:pPr marL="0" indent="0"/>
            <a:endParaRPr lang="en-US" b="1" u="sng" dirty="0"/>
          </a:p>
          <a:p>
            <a:pPr marL="0" indent="0"/>
            <a:r>
              <a:rPr lang="en-US" b="1" dirty="0"/>
              <a:t>Local Education Groups </a:t>
            </a:r>
            <a:r>
              <a:rPr lang="en-US" dirty="0"/>
              <a:t>(LEGs: part of the policy dialogue mechanism of the Global Partnership for Education (GPE).</a:t>
            </a:r>
          </a:p>
          <a:p>
            <a:pPr marL="457200" indent="-457200">
              <a:buFont typeface="Wingdings" panose="05000000000000000000" pitchFamily="2" charset="2"/>
              <a:buChar char="Ø"/>
            </a:pPr>
            <a:r>
              <a:rPr lang="en-US" dirty="0"/>
              <a:t>Development of education sector plans and GPE funding proposals</a:t>
            </a:r>
          </a:p>
          <a:p>
            <a:pPr marL="457200" indent="-457200">
              <a:buFont typeface="Wingdings" panose="05000000000000000000" pitchFamily="2" charset="2"/>
              <a:buChar char="Ø"/>
            </a:pPr>
            <a:r>
              <a:rPr lang="en-US" dirty="0"/>
              <a:t>Capacity building for effective participation in national policy dialogue: teachers (GRA project) and civil society (CSEF)  </a:t>
            </a:r>
          </a:p>
        </p:txBody>
      </p:sp>
    </p:spTree>
    <p:extLst>
      <p:ext uri="{BB962C8B-B14F-4D97-AF65-F5344CB8AC3E}">
        <p14:creationId xmlns:p14="http://schemas.microsoft.com/office/powerpoint/2010/main" val="2630063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914400"/>
          </a:xfrm>
        </p:spPr>
        <p:txBody>
          <a:bodyPr/>
          <a:lstStyle/>
          <a:p>
            <a:r>
              <a:rPr lang="en-US" sz="3200" dirty="0">
                <a:solidFill>
                  <a:schemeClr val="tx1"/>
                </a:solidFill>
              </a:rPr>
              <a:t>Examples of social  dialogue mechanisms (cont.)</a:t>
            </a:r>
          </a:p>
        </p:txBody>
      </p:sp>
      <p:sp>
        <p:nvSpPr>
          <p:cNvPr id="3" name="Content Placeholder 2"/>
          <p:cNvSpPr>
            <a:spLocks noGrp="1"/>
          </p:cNvSpPr>
          <p:nvPr>
            <p:ph idx="1"/>
          </p:nvPr>
        </p:nvSpPr>
        <p:spPr>
          <a:xfrm>
            <a:off x="215516" y="1676400"/>
            <a:ext cx="8820980" cy="4632920"/>
          </a:xfrm>
        </p:spPr>
        <p:txBody>
          <a:bodyPr/>
          <a:lstStyle/>
          <a:p>
            <a:r>
              <a:rPr lang="en-US" b="1" u="sng" dirty="0"/>
              <a:t>Example 2</a:t>
            </a:r>
          </a:p>
          <a:p>
            <a:r>
              <a:rPr lang="en-US" b="1" dirty="0"/>
              <a:t>The International Summit on the Teaching Profession (ISTP): </a:t>
            </a:r>
          </a:p>
          <a:p>
            <a:pPr marL="0" indent="0"/>
            <a:r>
              <a:rPr lang="en-US" dirty="0"/>
              <a:t>An annual event that brings together education ministers and teacher union leaders from OECD and partner countries to discuss how to improve the status of the teaching profession, teacher quality, teaching and learning. </a:t>
            </a:r>
          </a:p>
          <a:p>
            <a:pPr marL="457200" indent="-457200">
              <a:buFont typeface="Wingdings" panose="05000000000000000000" pitchFamily="2" charset="2"/>
              <a:buChar char="Ø"/>
            </a:pPr>
            <a:r>
              <a:rPr lang="en-US" dirty="0"/>
              <a:t>ISTP co-convened by the OECD, various host governments (beginning with the US) and EI since 2011</a:t>
            </a:r>
          </a:p>
          <a:p>
            <a:pPr marL="457200" indent="-457200">
              <a:buFont typeface="Wingdings" panose="05000000000000000000" pitchFamily="2" charset="2"/>
              <a:buChar char="Ø"/>
            </a:pPr>
            <a:r>
              <a:rPr lang="en-US" dirty="0"/>
              <a:t>EI to initiate regional summits using an adapted model of ISTP,  beginning with Latin America and Africa </a:t>
            </a:r>
          </a:p>
        </p:txBody>
      </p:sp>
    </p:spTree>
    <p:extLst>
      <p:ext uri="{BB962C8B-B14F-4D97-AF65-F5344CB8AC3E}">
        <p14:creationId xmlns:p14="http://schemas.microsoft.com/office/powerpoint/2010/main" val="767020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8611"/>
            <a:ext cx="8229600" cy="914400"/>
          </a:xfrm>
        </p:spPr>
        <p:txBody>
          <a:bodyPr/>
          <a:lstStyle/>
          <a:p>
            <a:r>
              <a:rPr lang="en-US" sz="3200" dirty="0">
                <a:solidFill>
                  <a:schemeClr val="tx1"/>
                </a:solidFill>
              </a:rPr>
              <a:t>Issues addressed in various summits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39523665"/>
              </p:ext>
            </p:extLst>
          </p:nvPr>
        </p:nvGraphicFramePr>
        <p:xfrm>
          <a:off x="251520" y="1532207"/>
          <a:ext cx="8712968" cy="4756308"/>
        </p:xfrm>
        <a:graphic>
          <a:graphicData uri="http://schemas.openxmlformats.org/drawingml/2006/table">
            <a:tbl>
              <a:tblPr firstRow="1" firstCol="1" bandRow="1">
                <a:tableStyleId>{5C22544A-7EE6-4342-B048-85BDC9FD1C3A}</a:tableStyleId>
              </a:tblPr>
              <a:tblGrid>
                <a:gridCol w="653473">
                  <a:extLst>
                    <a:ext uri="{9D8B030D-6E8A-4147-A177-3AD203B41FA5}">
                      <a16:colId xmlns:a16="http://schemas.microsoft.com/office/drawing/2014/main" val="3438025178"/>
                    </a:ext>
                  </a:extLst>
                </a:gridCol>
                <a:gridCol w="1354229">
                  <a:extLst>
                    <a:ext uri="{9D8B030D-6E8A-4147-A177-3AD203B41FA5}">
                      <a16:colId xmlns:a16="http://schemas.microsoft.com/office/drawing/2014/main" val="3132093474"/>
                    </a:ext>
                  </a:extLst>
                </a:gridCol>
                <a:gridCol w="6705266">
                  <a:extLst>
                    <a:ext uri="{9D8B030D-6E8A-4147-A177-3AD203B41FA5}">
                      <a16:colId xmlns:a16="http://schemas.microsoft.com/office/drawing/2014/main" val="192579377"/>
                    </a:ext>
                  </a:extLst>
                </a:gridCol>
              </a:tblGrid>
              <a:tr h="653768">
                <a:tc>
                  <a:txBody>
                    <a:bodyPr/>
                    <a:lstStyle/>
                    <a:p>
                      <a:pPr algn="ctr">
                        <a:lnSpc>
                          <a:spcPct val="115000"/>
                        </a:lnSpc>
                        <a:spcAft>
                          <a:spcPts val="0"/>
                        </a:spcAft>
                      </a:pPr>
                      <a:r>
                        <a:rPr lang="en-GB" sz="2000" dirty="0">
                          <a:solidFill>
                            <a:schemeClr val="tx1"/>
                          </a:solidFill>
                          <a:effectLst/>
                        </a:rPr>
                        <a:t>Year</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dirty="0">
                          <a:solidFill>
                            <a:schemeClr val="tx1"/>
                          </a:solidFill>
                          <a:effectLst/>
                        </a:rPr>
                        <a:t>Venue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solidFill>
                            <a:schemeClr val="tx1"/>
                          </a:solidFill>
                          <a:effectLst/>
                        </a:rPr>
                        <a:t>                            Theme/main issues addressed</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9284694"/>
                  </a:ext>
                </a:extLst>
              </a:tr>
              <a:tr h="563863">
                <a:tc>
                  <a:txBody>
                    <a:bodyPr/>
                    <a:lstStyle/>
                    <a:p>
                      <a:pPr>
                        <a:lnSpc>
                          <a:spcPct val="115000"/>
                        </a:lnSpc>
                        <a:spcAft>
                          <a:spcPts val="0"/>
                        </a:spcAft>
                      </a:pPr>
                      <a:r>
                        <a:rPr lang="en-GB" sz="2000" dirty="0">
                          <a:solidFill>
                            <a:schemeClr val="tx1"/>
                          </a:solidFill>
                          <a:effectLst/>
                        </a:rPr>
                        <a:t>2011</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a:effectLst/>
                        </a:rPr>
                        <a:t>New York</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Improving teacher quality around the world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7244937"/>
                  </a:ext>
                </a:extLst>
              </a:tr>
              <a:tr h="680236">
                <a:tc>
                  <a:txBody>
                    <a:bodyPr/>
                    <a:lstStyle/>
                    <a:p>
                      <a:pPr>
                        <a:lnSpc>
                          <a:spcPct val="115000"/>
                        </a:lnSpc>
                        <a:spcAft>
                          <a:spcPts val="0"/>
                        </a:spcAft>
                      </a:pPr>
                      <a:r>
                        <a:rPr lang="en-GB" sz="2000" dirty="0">
                          <a:solidFill>
                            <a:schemeClr val="tx1"/>
                          </a:solidFill>
                          <a:effectLst/>
                        </a:rPr>
                        <a:t>2012</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New York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Developing school leaders, preparing and supporting teachers for the 21st century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1601168"/>
                  </a:ext>
                </a:extLst>
              </a:tr>
              <a:tr h="563863">
                <a:tc>
                  <a:txBody>
                    <a:bodyPr/>
                    <a:lstStyle/>
                    <a:p>
                      <a:pPr>
                        <a:lnSpc>
                          <a:spcPct val="115000"/>
                        </a:lnSpc>
                        <a:spcAft>
                          <a:spcPts val="0"/>
                        </a:spcAft>
                      </a:pPr>
                      <a:r>
                        <a:rPr lang="en-GB" sz="2000" dirty="0">
                          <a:solidFill>
                            <a:schemeClr val="tx1"/>
                          </a:solidFill>
                          <a:effectLst/>
                        </a:rPr>
                        <a:t>2013</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Amsterdam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Teacher quality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072301"/>
                  </a:ext>
                </a:extLst>
              </a:tr>
              <a:tr h="563863">
                <a:tc>
                  <a:txBody>
                    <a:bodyPr/>
                    <a:lstStyle/>
                    <a:p>
                      <a:pPr>
                        <a:lnSpc>
                          <a:spcPct val="115000"/>
                        </a:lnSpc>
                        <a:spcAft>
                          <a:spcPts val="0"/>
                        </a:spcAft>
                      </a:pPr>
                      <a:r>
                        <a:rPr lang="en-GB" sz="2000" dirty="0">
                          <a:solidFill>
                            <a:schemeClr val="tx1"/>
                          </a:solidFill>
                          <a:effectLst/>
                        </a:rPr>
                        <a:t>2014</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a:effectLst/>
                        </a:rPr>
                        <a:t>Wellington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Excellence, equity and inclusiveness – High quality teaching for all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1674727"/>
                  </a:ext>
                </a:extLst>
              </a:tr>
              <a:tr h="563863">
                <a:tc>
                  <a:txBody>
                    <a:bodyPr/>
                    <a:lstStyle/>
                    <a:p>
                      <a:pPr>
                        <a:lnSpc>
                          <a:spcPct val="115000"/>
                        </a:lnSpc>
                        <a:spcAft>
                          <a:spcPts val="0"/>
                        </a:spcAft>
                      </a:pPr>
                      <a:r>
                        <a:rPr lang="en-GB" sz="2000" dirty="0">
                          <a:solidFill>
                            <a:schemeClr val="tx1"/>
                          </a:solidFill>
                          <a:effectLst/>
                        </a:rPr>
                        <a:t>2015</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a:effectLst/>
                        </a:rPr>
                        <a:t>Banff</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Implementing highly effective teacher policy and practice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4253442"/>
                  </a:ext>
                </a:extLst>
              </a:tr>
              <a:tr h="1166852">
                <a:tc>
                  <a:txBody>
                    <a:bodyPr/>
                    <a:lstStyle/>
                    <a:p>
                      <a:pPr>
                        <a:lnSpc>
                          <a:spcPct val="115000"/>
                        </a:lnSpc>
                        <a:spcAft>
                          <a:spcPts val="0"/>
                        </a:spcAft>
                      </a:pPr>
                      <a:r>
                        <a:rPr lang="en-GB" sz="2000" dirty="0">
                          <a:solidFill>
                            <a:schemeClr val="tx1"/>
                          </a:solidFill>
                          <a:effectLst/>
                        </a:rPr>
                        <a:t>2016</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a:effectLst/>
                        </a:rPr>
                        <a:t>Berlin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Teachers’ professional learning and growth: Creating the conditions to achieve quality teaching for excellent learning outcomes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2033358"/>
                  </a:ext>
                </a:extLst>
              </a:tr>
            </a:tbl>
          </a:graphicData>
        </a:graphic>
      </p:graphicFrame>
      <p:sp>
        <p:nvSpPr>
          <p:cNvPr id="7" name="Rectangle 2"/>
          <p:cNvSpPr>
            <a:spLocks noChangeArrowheads="1"/>
          </p:cNvSpPr>
          <p:nvPr/>
        </p:nvSpPr>
        <p:spPr bwMode="auto">
          <a:xfrm>
            <a:off x="-2183881" y="184370"/>
            <a:ext cx="135117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2000"/>
          </a:p>
        </p:txBody>
      </p:sp>
    </p:spTree>
    <p:extLst>
      <p:ext uri="{BB962C8B-B14F-4D97-AF65-F5344CB8AC3E}">
        <p14:creationId xmlns:p14="http://schemas.microsoft.com/office/powerpoint/2010/main" val="1736692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0384"/>
            <a:ext cx="8229600" cy="914400"/>
          </a:xfrm>
        </p:spPr>
        <p:txBody>
          <a:bodyPr/>
          <a:lstStyle/>
          <a:p>
            <a:br>
              <a:rPr lang="en-US" dirty="0"/>
            </a:br>
            <a:r>
              <a:rPr lang="en-US" sz="3600" dirty="0">
                <a:solidFill>
                  <a:schemeClr val="tx1"/>
                </a:solidFill>
              </a:rPr>
              <a:t>Conclusions and recommendations</a:t>
            </a:r>
            <a:br>
              <a:rPr lang="en-US" dirty="0"/>
            </a:br>
            <a:endParaRPr lang="en-US" dirty="0"/>
          </a:p>
        </p:txBody>
      </p:sp>
      <p:sp>
        <p:nvSpPr>
          <p:cNvPr id="3" name="Content Placeholder 2"/>
          <p:cNvSpPr>
            <a:spLocks noGrp="1"/>
          </p:cNvSpPr>
          <p:nvPr>
            <p:ph idx="1"/>
          </p:nvPr>
        </p:nvSpPr>
        <p:spPr>
          <a:xfrm>
            <a:off x="251520" y="1340768"/>
            <a:ext cx="8784976" cy="4968552"/>
          </a:xfrm>
        </p:spPr>
        <p:txBody>
          <a:bodyPr/>
          <a:lstStyle/>
          <a:p>
            <a:pPr marL="514350" indent="-514350">
              <a:buFont typeface="+mj-lt"/>
              <a:buAutoNum type="arabicPeriod"/>
            </a:pPr>
            <a:r>
              <a:rPr lang="en-US" dirty="0"/>
              <a:t>Governments, teacher </a:t>
            </a:r>
            <a:r>
              <a:rPr lang="en-US" dirty="0" err="1"/>
              <a:t>organisations</a:t>
            </a:r>
            <a:r>
              <a:rPr lang="en-US" dirty="0"/>
              <a:t> and other stakeholders should engage in genuine dialogue about the professional status and working conditions of contract teachers and all teaching personnel. Such dialogue may focus on:</a:t>
            </a:r>
          </a:p>
          <a:p>
            <a:pPr marL="982663" indent="-447675">
              <a:buFont typeface="Arial" panose="020B0604020202020204" pitchFamily="34" charset="0"/>
              <a:buChar char="•"/>
            </a:pPr>
            <a:r>
              <a:rPr lang="en-US" dirty="0"/>
              <a:t>Teacher training and professional development </a:t>
            </a:r>
          </a:p>
          <a:p>
            <a:pPr marL="982663" indent="-447675">
              <a:buFont typeface="Arial" panose="020B0604020202020204" pitchFamily="34" charset="0"/>
              <a:buChar char="•"/>
            </a:pPr>
            <a:r>
              <a:rPr lang="en-US" dirty="0"/>
              <a:t>Teacher evaluation and feedback systems</a:t>
            </a:r>
          </a:p>
          <a:p>
            <a:pPr marL="982663" indent="-447675">
              <a:buFont typeface="Arial" panose="020B0604020202020204" pitchFamily="34" charset="0"/>
              <a:buChar char="•"/>
            </a:pPr>
            <a:r>
              <a:rPr lang="en-US" dirty="0"/>
              <a:t>Teacher support systems, leadership and governance </a:t>
            </a:r>
          </a:p>
          <a:p>
            <a:pPr marL="982663" indent="-447675">
              <a:buFont typeface="Arial" panose="020B0604020202020204" pitchFamily="34" charset="0"/>
              <a:buChar char="•"/>
            </a:pPr>
            <a:r>
              <a:rPr lang="en-US" dirty="0"/>
              <a:t>Salaries and working conditions</a:t>
            </a:r>
          </a:p>
          <a:p>
            <a:pPr marL="982663" indent="-447675">
              <a:buFont typeface="Arial" panose="020B0604020202020204" pitchFamily="34" charset="0"/>
              <a:buChar char="•"/>
            </a:pPr>
            <a:r>
              <a:rPr lang="en-US" dirty="0"/>
              <a:t>Teaching and learning tools and resources </a:t>
            </a:r>
          </a:p>
          <a:p>
            <a:pPr marL="982663" indent="-447675">
              <a:buFont typeface="Arial" panose="020B0604020202020204" pitchFamily="34" charset="0"/>
              <a:buChar char="•"/>
            </a:pPr>
            <a:r>
              <a:rPr lang="en-US" dirty="0" err="1"/>
              <a:t>Privatisation</a:t>
            </a:r>
            <a:r>
              <a:rPr lang="en-US" dirty="0"/>
              <a:t> and </a:t>
            </a:r>
            <a:r>
              <a:rPr lang="en-US" dirty="0" err="1"/>
              <a:t>commercialisation</a:t>
            </a:r>
            <a:r>
              <a:rPr lang="en-US" dirty="0"/>
              <a:t> of education etc.</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386465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914400"/>
          </a:xfrm>
        </p:spPr>
        <p:txBody>
          <a:bodyPr/>
          <a:lstStyle/>
          <a:p>
            <a:r>
              <a:rPr lang="en-US" sz="3600" dirty="0">
                <a:solidFill>
                  <a:schemeClr val="tx1"/>
                </a:solidFill>
              </a:rPr>
              <a:t>Conclusions and recommendations (cont.)</a:t>
            </a:r>
          </a:p>
        </p:txBody>
      </p:sp>
      <p:sp>
        <p:nvSpPr>
          <p:cNvPr id="3" name="Content Placeholder 2"/>
          <p:cNvSpPr>
            <a:spLocks noGrp="1"/>
          </p:cNvSpPr>
          <p:nvPr>
            <p:ph idx="1"/>
          </p:nvPr>
        </p:nvSpPr>
        <p:spPr>
          <a:xfrm>
            <a:off x="323528" y="1412776"/>
            <a:ext cx="8640960" cy="4896544"/>
          </a:xfrm>
        </p:spPr>
        <p:txBody>
          <a:bodyPr/>
          <a:lstStyle/>
          <a:p>
            <a:r>
              <a:rPr lang="en-US" dirty="0"/>
              <a:t>2. Governments should provide a legislative framework for social dialogue with teacher </a:t>
            </a:r>
            <a:r>
              <a:rPr lang="en-US" dirty="0" err="1"/>
              <a:t>organisations</a:t>
            </a:r>
            <a:r>
              <a:rPr lang="en-US" dirty="0"/>
              <a:t>, as well as civil society and other stakeholders</a:t>
            </a:r>
          </a:p>
          <a:p>
            <a:r>
              <a:rPr lang="en-US" dirty="0"/>
              <a:t>3. Governments/teacher education institutions should provide upskilling and upgrading </a:t>
            </a:r>
            <a:r>
              <a:rPr lang="en-US" dirty="0" err="1"/>
              <a:t>programmes</a:t>
            </a:r>
            <a:r>
              <a:rPr lang="en-US" dirty="0"/>
              <a:t> (pre and in-service training) for all unqualified and underqualified contract teachers, leading to certification, qualification and recognition.</a:t>
            </a:r>
          </a:p>
          <a:p>
            <a:r>
              <a:rPr lang="en-US" dirty="0"/>
              <a:t>4. Governments should </a:t>
            </a:r>
            <a:r>
              <a:rPr lang="en-US" u="sng" dirty="0"/>
              <a:t>develop</a:t>
            </a:r>
            <a:r>
              <a:rPr lang="en-US" dirty="0"/>
              <a:t>, </a:t>
            </a:r>
            <a:r>
              <a:rPr lang="en-US" u="sng" dirty="0"/>
              <a:t>finance </a:t>
            </a:r>
            <a:r>
              <a:rPr lang="en-US" dirty="0"/>
              <a:t>and </a:t>
            </a:r>
            <a:r>
              <a:rPr lang="en-US" u="sng" dirty="0"/>
              <a:t>implement comprehensive teacher policies </a:t>
            </a:r>
            <a:r>
              <a:rPr lang="en-US" dirty="0"/>
              <a:t>aimed to ensure that all learners are taught by qualified, motivated and well-supported teachers</a:t>
            </a:r>
          </a:p>
        </p:txBody>
      </p:sp>
    </p:spTree>
    <p:extLst>
      <p:ext uri="{BB962C8B-B14F-4D97-AF65-F5344CB8AC3E}">
        <p14:creationId xmlns:p14="http://schemas.microsoft.com/office/powerpoint/2010/main" val="2425219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914400"/>
          </a:xfrm>
        </p:spPr>
        <p:txBody>
          <a:bodyPr/>
          <a:lstStyle/>
          <a:p>
            <a:r>
              <a:rPr lang="en-US" sz="3600" dirty="0">
                <a:solidFill>
                  <a:schemeClr val="tx1"/>
                </a:solidFill>
              </a:rPr>
              <a:t>Conclusions and recommendations (cont.)</a:t>
            </a:r>
          </a:p>
        </p:txBody>
      </p:sp>
      <p:sp>
        <p:nvSpPr>
          <p:cNvPr id="3" name="Content Placeholder 2"/>
          <p:cNvSpPr>
            <a:spLocks noGrp="1"/>
          </p:cNvSpPr>
          <p:nvPr>
            <p:ph idx="1"/>
          </p:nvPr>
        </p:nvSpPr>
        <p:spPr>
          <a:xfrm>
            <a:off x="323528" y="1607096"/>
            <a:ext cx="8568952" cy="4519067"/>
          </a:xfrm>
        </p:spPr>
        <p:txBody>
          <a:bodyPr/>
          <a:lstStyle/>
          <a:p>
            <a:r>
              <a:rPr lang="en-US" dirty="0"/>
              <a:t>5. The Teacher Task Force should come up with concrete follow-up activities to the study on contract teachers and this conference, including providing technical support to countries that want to tackle this problem</a:t>
            </a:r>
          </a:p>
        </p:txBody>
      </p:sp>
    </p:spTree>
    <p:extLst>
      <p:ext uri="{BB962C8B-B14F-4D97-AF65-F5344CB8AC3E}">
        <p14:creationId xmlns:p14="http://schemas.microsoft.com/office/powerpoint/2010/main" val="2970941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857250"/>
            <a:ext cx="5950745" cy="5143500"/>
          </a:xfrm>
          <a:prstGeom prst="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58116" y="1523007"/>
            <a:ext cx="2817173" cy="831204"/>
          </a:xfrm>
        </p:spPr>
        <p:txBody>
          <a:bodyPr>
            <a:noAutofit/>
          </a:bodyPr>
          <a:lstStyle/>
          <a:p>
            <a:pPr algn="l">
              <a:lnSpc>
                <a:spcPct val="60000"/>
              </a:lnSpc>
            </a:pPr>
            <a:r>
              <a:rPr lang="en-US" sz="4000" dirty="0">
                <a:solidFill>
                  <a:schemeClr val="tx1"/>
                </a:solidFill>
                <a:latin typeface="Open Sans Extrabold" panose="020B0906030804020204" pitchFamily="34" charset="0"/>
                <a:ea typeface="Open Sans Extrabold" panose="020B0906030804020204" pitchFamily="34" charset="0"/>
                <a:cs typeface="Open Sans Extrabold" panose="020B0906030804020204" pitchFamily="34" charset="0"/>
              </a:rPr>
              <a:t>Let us unite for quality education and teachers!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2104" y="662608"/>
            <a:ext cx="745865" cy="543415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9157" y="5243710"/>
            <a:ext cx="2022731" cy="536698"/>
          </a:xfrm>
          <a:prstGeom prst="rect">
            <a:avLst/>
          </a:prstGeom>
        </p:spPr>
      </p:pic>
      <p:sp>
        <p:nvSpPr>
          <p:cNvPr id="9" name="Subtitle 2"/>
          <p:cNvSpPr txBox="1">
            <a:spLocks/>
          </p:cNvSpPr>
          <p:nvPr/>
        </p:nvSpPr>
        <p:spPr>
          <a:xfrm>
            <a:off x="6058116" y="4431724"/>
            <a:ext cx="3085884" cy="1233053"/>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GB" sz="1500" b="1"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851144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5400" b="1" dirty="0"/>
              <a:t>Thank you</a:t>
            </a:r>
          </a:p>
        </p:txBody>
      </p:sp>
    </p:spTree>
    <p:extLst>
      <p:ext uri="{BB962C8B-B14F-4D97-AF65-F5344CB8AC3E}">
        <p14:creationId xmlns:p14="http://schemas.microsoft.com/office/powerpoint/2010/main" val="2870470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tx1"/>
                </a:solidFill>
              </a:rPr>
              <a:t>Summary of presentation</a:t>
            </a:r>
            <a:endParaRPr lang="en-GB" sz="4000" dirty="0">
              <a:solidFill>
                <a:schemeClr val="tx1"/>
              </a:solidFill>
            </a:endParaRPr>
          </a:p>
        </p:txBody>
      </p:sp>
      <p:sp>
        <p:nvSpPr>
          <p:cNvPr id="3" name="Content Placeholder 2"/>
          <p:cNvSpPr>
            <a:spLocks noGrp="1"/>
          </p:cNvSpPr>
          <p:nvPr>
            <p:ph idx="1"/>
          </p:nvPr>
        </p:nvSpPr>
        <p:spPr>
          <a:xfrm>
            <a:off x="395536" y="1628800"/>
            <a:ext cx="8208912" cy="4441379"/>
          </a:xfrm>
        </p:spPr>
        <p:txBody>
          <a:bodyPr/>
          <a:lstStyle/>
          <a:p>
            <a:pPr marL="0" indent="0"/>
            <a:endParaRPr lang="en-US" dirty="0"/>
          </a:p>
          <a:p>
            <a:pPr marL="514350" indent="-514350">
              <a:buFont typeface="+mj-lt"/>
              <a:buAutoNum type="arabicPeriod"/>
            </a:pPr>
            <a:r>
              <a:rPr lang="en-US" dirty="0"/>
              <a:t>What is social dialogue?</a:t>
            </a:r>
          </a:p>
          <a:p>
            <a:pPr marL="514350" indent="-514350">
              <a:buFont typeface="+mj-lt"/>
              <a:buAutoNum type="arabicPeriod"/>
            </a:pPr>
            <a:r>
              <a:rPr lang="en-US" dirty="0"/>
              <a:t>To what extent are teachers currently involved in social/policy dialogue? </a:t>
            </a:r>
          </a:p>
          <a:p>
            <a:pPr marL="514350" indent="-514350">
              <a:buFont typeface="+mj-lt"/>
              <a:buAutoNum type="arabicPeriod"/>
            </a:pPr>
            <a:r>
              <a:rPr lang="en-US" dirty="0"/>
              <a:t>Why promote social/policy dialogue on teachers and teaching?</a:t>
            </a:r>
          </a:p>
          <a:p>
            <a:pPr marL="514350" indent="-514350">
              <a:buFont typeface="+mj-lt"/>
              <a:buAutoNum type="arabicPeriod"/>
            </a:pPr>
            <a:r>
              <a:rPr lang="en-US" dirty="0"/>
              <a:t>Examples of social dialogue mechanisms</a:t>
            </a:r>
          </a:p>
          <a:p>
            <a:pPr marL="514350" indent="-514350">
              <a:buFont typeface="+mj-lt"/>
              <a:buAutoNum type="arabicPeriod"/>
            </a:pPr>
            <a:r>
              <a:rPr lang="en-US" dirty="0"/>
              <a:t>Conclusions and recommendations</a:t>
            </a:r>
          </a:p>
          <a:p>
            <a:pPr marL="0" indent="0"/>
            <a:endParaRPr lang="en-US" dirty="0"/>
          </a:p>
        </p:txBody>
      </p:sp>
    </p:spTree>
    <p:extLst>
      <p:ext uri="{BB962C8B-B14F-4D97-AF65-F5344CB8AC3E}">
        <p14:creationId xmlns:p14="http://schemas.microsoft.com/office/powerpoint/2010/main" val="264970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914400"/>
          </a:xfrm>
        </p:spPr>
        <p:txBody>
          <a:bodyPr/>
          <a:lstStyle/>
          <a:p>
            <a:r>
              <a:rPr lang="en-US" sz="3600" dirty="0">
                <a:solidFill>
                  <a:schemeClr val="tx1"/>
                </a:solidFill>
              </a:rPr>
              <a:t>What is social dialogue?</a:t>
            </a:r>
            <a:br>
              <a:rPr lang="en-US" dirty="0"/>
            </a:br>
            <a:endParaRPr lang="en-US" dirty="0"/>
          </a:p>
        </p:txBody>
      </p:sp>
      <p:sp>
        <p:nvSpPr>
          <p:cNvPr id="3" name="Content Placeholder 2"/>
          <p:cNvSpPr>
            <a:spLocks noGrp="1"/>
          </p:cNvSpPr>
          <p:nvPr>
            <p:ph idx="1"/>
          </p:nvPr>
        </p:nvSpPr>
        <p:spPr>
          <a:xfrm>
            <a:off x="323528" y="1628800"/>
            <a:ext cx="8640960" cy="4680520"/>
          </a:xfrm>
        </p:spPr>
        <p:txBody>
          <a:bodyPr/>
          <a:lstStyle/>
          <a:p>
            <a:pPr marL="0" indent="0"/>
            <a:r>
              <a:rPr lang="en-US" sz="2400" i="1" dirty="0"/>
              <a:t>“</a:t>
            </a:r>
            <a:r>
              <a:rPr lang="en-US" sz="2400" b="1" i="1" dirty="0"/>
              <a:t>Social dialogue </a:t>
            </a:r>
            <a:r>
              <a:rPr lang="en-US" sz="2400" i="1" dirty="0"/>
              <a:t>is defined as all types of </a:t>
            </a:r>
            <a:r>
              <a:rPr lang="en-US" sz="2400" i="1" u="sng" dirty="0"/>
              <a:t>negotiation</a:t>
            </a:r>
            <a:r>
              <a:rPr lang="en-US" sz="2400" i="1" dirty="0"/>
              <a:t>, </a:t>
            </a:r>
            <a:r>
              <a:rPr lang="en-US" sz="2400" i="1" u="sng" dirty="0"/>
              <a:t>consultation</a:t>
            </a:r>
            <a:r>
              <a:rPr lang="en-US" sz="2400" i="1" dirty="0"/>
              <a:t> or </a:t>
            </a:r>
            <a:r>
              <a:rPr lang="en-US" sz="2400" i="1" u="sng" dirty="0"/>
              <a:t>simply the exchange of information </a:t>
            </a:r>
            <a:r>
              <a:rPr lang="en-US" sz="2400" i="1" dirty="0"/>
              <a:t>between representatives of governments, employers and workers on issues of common interest. It covers tripartite processes and institutions of social dialogue, such as … </a:t>
            </a:r>
            <a:r>
              <a:rPr lang="en-US" sz="2400" i="1" u="sng" dirty="0"/>
              <a:t>collective bargaining</a:t>
            </a:r>
            <a:r>
              <a:rPr lang="en-US" sz="2400" dirty="0"/>
              <a:t>” (ILO).</a:t>
            </a:r>
          </a:p>
          <a:p>
            <a:pPr marL="0" indent="0"/>
            <a:endParaRPr lang="en-US" sz="2400" dirty="0"/>
          </a:p>
          <a:p>
            <a:pPr marL="0" indent="0"/>
            <a:r>
              <a:rPr lang="en-US" sz="2400" b="1" i="1" dirty="0"/>
              <a:t>Policy dialogue </a:t>
            </a:r>
            <a:r>
              <a:rPr lang="en-US" sz="2400" i="1" dirty="0"/>
              <a:t>is part and parcel of policy and decision-making processes intended to contribute to developing or implementing a policy change following a round of evidence-based discussions/workshops/consultations on a particular subject (WHO).</a:t>
            </a:r>
          </a:p>
          <a:p>
            <a:pPr marL="0" indent="0"/>
            <a:r>
              <a:rPr lang="en-US" sz="2400" i="1" dirty="0"/>
              <a:t> Example: GPE’s Local Education Groups (LEGs</a:t>
            </a:r>
            <a:r>
              <a:rPr lang="en-US" sz="3200" dirty="0"/>
              <a:t>)</a:t>
            </a:r>
          </a:p>
          <a:p>
            <a:pPr marL="0" indent="0"/>
            <a:endParaRPr lang="en-US" sz="3200" dirty="0"/>
          </a:p>
        </p:txBody>
      </p:sp>
    </p:spTree>
    <p:extLst>
      <p:ext uri="{BB962C8B-B14F-4D97-AF65-F5344CB8AC3E}">
        <p14:creationId xmlns:p14="http://schemas.microsoft.com/office/powerpoint/2010/main" val="1122325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a:solidFill>
                  <a:schemeClr val="tx1"/>
                </a:solidFill>
              </a:rPr>
              <a:t>Indaba</a:t>
            </a:r>
            <a:r>
              <a:rPr lang="en-US" sz="3600" dirty="0">
                <a:solidFill>
                  <a:schemeClr val="tx1"/>
                </a:solidFill>
              </a:rPr>
              <a:t>: the African concept of social dialogue</a:t>
            </a:r>
          </a:p>
        </p:txBody>
      </p:sp>
      <p:sp>
        <p:nvSpPr>
          <p:cNvPr id="3" name="Content Placeholder 2"/>
          <p:cNvSpPr>
            <a:spLocks noGrp="1"/>
          </p:cNvSpPr>
          <p:nvPr>
            <p:ph idx="1"/>
          </p:nvPr>
        </p:nvSpPr>
        <p:spPr>
          <a:xfrm>
            <a:off x="323528" y="1844824"/>
            <a:ext cx="8291264" cy="4449763"/>
          </a:xfrm>
        </p:spPr>
        <p:txBody>
          <a:bodyPr/>
          <a:lstStyle/>
          <a:p>
            <a:r>
              <a:rPr lang="en-US" dirty="0"/>
              <a:t>    In traditional African culture, an </a:t>
            </a:r>
            <a:r>
              <a:rPr lang="en-US" i="1" dirty="0"/>
              <a:t>indaba</a:t>
            </a:r>
            <a:r>
              <a:rPr lang="en-US" dirty="0"/>
              <a:t> is convened to address problems or issues of common concern. Everyone has a voice and contributes to finding a solution to the problem (s) affecting the community or entire nation. Common understanding reached during the </a:t>
            </a:r>
            <a:r>
              <a:rPr lang="en-US" i="1" dirty="0"/>
              <a:t>indaba</a:t>
            </a:r>
            <a:r>
              <a:rPr lang="en-US" dirty="0"/>
              <a:t> allows everyone to own and support the agreed solutions. </a:t>
            </a:r>
          </a:p>
          <a:p>
            <a:endParaRPr lang="en-US" dirty="0"/>
          </a:p>
          <a:p>
            <a:endParaRPr lang="en-US" dirty="0"/>
          </a:p>
          <a:p>
            <a:r>
              <a:rPr lang="en-US" dirty="0"/>
              <a:t>To what extent are teachers involved in policy dialogue?</a:t>
            </a:r>
          </a:p>
        </p:txBody>
      </p:sp>
    </p:spTree>
    <p:extLst>
      <p:ext uri="{BB962C8B-B14F-4D97-AF65-F5344CB8AC3E}">
        <p14:creationId xmlns:p14="http://schemas.microsoft.com/office/powerpoint/2010/main" val="535725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5786"/>
            <a:ext cx="8229600" cy="914400"/>
          </a:xfrm>
        </p:spPr>
        <p:txBody>
          <a:bodyPr/>
          <a:lstStyle/>
          <a:p>
            <a:r>
              <a:rPr lang="en-US" sz="2800" dirty="0">
                <a:solidFill>
                  <a:schemeClr val="tx1"/>
                </a:solidFill>
              </a:rPr>
              <a:t>Teacher involvement in policy dialogue?</a:t>
            </a:r>
            <a:endParaRPr lang="en-GB" sz="2800"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4029954"/>
              </p:ext>
            </p:extLst>
          </p:nvPr>
        </p:nvGraphicFramePr>
        <p:xfrm>
          <a:off x="179512" y="1268760"/>
          <a:ext cx="8784976" cy="504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6488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8611"/>
            <a:ext cx="8229600" cy="914400"/>
          </a:xfrm>
        </p:spPr>
        <p:txBody>
          <a:bodyPr/>
          <a:lstStyle/>
          <a:p>
            <a:r>
              <a:rPr lang="en-US" sz="3200" dirty="0">
                <a:solidFill>
                  <a:schemeClr val="tx1"/>
                </a:solidFill>
              </a:rPr>
              <a:t>Teacher involvement in decision-making</a:t>
            </a:r>
            <a:endParaRPr lang="en-GB" sz="3200"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6911876"/>
              </p:ext>
            </p:extLst>
          </p:nvPr>
        </p:nvGraphicFramePr>
        <p:xfrm>
          <a:off x="179512" y="1340768"/>
          <a:ext cx="8712968" cy="47853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6294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914400"/>
          </a:xfrm>
        </p:spPr>
        <p:txBody>
          <a:bodyPr/>
          <a:lstStyle/>
          <a:p>
            <a:r>
              <a:rPr lang="en-US" sz="3600" dirty="0">
                <a:solidFill>
                  <a:schemeClr val="tx1"/>
                </a:solidFill>
              </a:rPr>
              <a:t>Social dialogue in Education 2030 FFA</a:t>
            </a:r>
          </a:p>
        </p:txBody>
      </p:sp>
      <p:sp>
        <p:nvSpPr>
          <p:cNvPr id="3" name="Content Placeholder 2"/>
          <p:cNvSpPr>
            <a:spLocks noGrp="1"/>
          </p:cNvSpPr>
          <p:nvPr>
            <p:ph idx="1"/>
          </p:nvPr>
        </p:nvSpPr>
        <p:spPr>
          <a:xfrm>
            <a:off x="251520" y="1679104"/>
            <a:ext cx="8712968" cy="4607099"/>
          </a:xfrm>
        </p:spPr>
        <p:txBody>
          <a:bodyPr/>
          <a:lstStyle/>
          <a:p>
            <a:pPr marL="87313" indent="-87313"/>
            <a:r>
              <a:rPr lang="en-US" i="1" dirty="0"/>
              <a:t>“Teachers … have </a:t>
            </a:r>
            <a:r>
              <a:rPr lang="en-US" i="1" u="sng" dirty="0"/>
              <a:t>socio-economic</a:t>
            </a:r>
            <a:r>
              <a:rPr lang="en-US" i="1" dirty="0"/>
              <a:t> and political rights, including the right to seek decent working conditions and adequate remuneration. Governments should make teaching an attractive, first-choice profession with continuing training and development by improving teachers’ professional status, working conditions and support, and </a:t>
            </a:r>
            <a:r>
              <a:rPr lang="en-US" i="1" u="sng" dirty="0"/>
              <a:t>should strengthen policy dialogue mechanisms with teacher organizations</a:t>
            </a:r>
            <a:r>
              <a:rPr lang="en-US" i="1" dirty="0"/>
              <a:t>”</a:t>
            </a:r>
            <a:r>
              <a:rPr lang="en-US" dirty="0"/>
              <a:t> (FFA, par.72). </a:t>
            </a:r>
          </a:p>
          <a:p>
            <a:endParaRPr lang="en-US" dirty="0"/>
          </a:p>
        </p:txBody>
      </p:sp>
    </p:spTree>
    <p:extLst>
      <p:ext uri="{BB962C8B-B14F-4D97-AF65-F5344CB8AC3E}">
        <p14:creationId xmlns:p14="http://schemas.microsoft.com/office/powerpoint/2010/main" val="4151572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64704"/>
            <a:ext cx="8640960" cy="1058416"/>
          </a:xfrm>
        </p:spPr>
        <p:txBody>
          <a:bodyPr/>
          <a:lstStyle/>
          <a:p>
            <a:r>
              <a:rPr lang="en-US" sz="3600" dirty="0">
                <a:solidFill>
                  <a:schemeClr val="tx1"/>
                </a:solidFill>
              </a:rPr>
              <a:t>Social dialogue in Education 2030 FFA (cont.)</a:t>
            </a:r>
          </a:p>
        </p:txBody>
      </p:sp>
      <p:sp>
        <p:nvSpPr>
          <p:cNvPr id="3" name="Content Placeholder 2"/>
          <p:cNvSpPr>
            <a:spLocks noGrp="1"/>
          </p:cNvSpPr>
          <p:nvPr>
            <p:ph idx="1"/>
          </p:nvPr>
        </p:nvSpPr>
        <p:spPr>
          <a:xfrm>
            <a:off x="395536" y="1823120"/>
            <a:ext cx="8286300" cy="4679107"/>
          </a:xfrm>
        </p:spPr>
        <p:txBody>
          <a:bodyPr/>
          <a:lstStyle/>
          <a:p>
            <a:pPr marL="0" indent="0"/>
            <a:r>
              <a:rPr lang="en-US" sz="3200" i="1" dirty="0"/>
              <a:t>“Set up or strengthen mechanisms for </a:t>
            </a:r>
            <a:r>
              <a:rPr lang="en-US" sz="3200" i="1" u="sng" dirty="0"/>
              <a:t>institutionalized social dialogue </a:t>
            </a:r>
            <a:r>
              <a:rPr lang="en-US" sz="3200" i="1" dirty="0"/>
              <a:t>with teachers and their representative organizations, ensuring their </a:t>
            </a:r>
            <a:r>
              <a:rPr lang="en-US" sz="3200" i="1" u="sng" dirty="0"/>
              <a:t>full participation </a:t>
            </a:r>
            <a:r>
              <a:rPr lang="en-US" sz="3200" i="1" dirty="0"/>
              <a:t>in the </a:t>
            </a:r>
            <a:r>
              <a:rPr lang="en-US" sz="3200" i="1" u="sng" dirty="0"/>
              <a:t>development</a:t>
            </a:r>
            <a:r>
              <a:rPr lang="en-US" sz="3200" i="1" dirty="0"/>
              <a:t>, </a:t>
            </a:r>
            <a:r>
              <a:rPr lang="en-US" sz="3200" i="1" u="sng" dirty="0"/>
              <a:t>implementation</a:t>
            </a:r>
            <a:r>
              <a:rPr lang="en-US" sz="3200" i="1" dirty="0"/>
              <a:t>, </a:t>
            </a:r>
            <a:r>
              <a:rPr lang="en-US" sz="3200" i="1" u="sng" dirty="0"/>
              <a:t>monitoring</a:t>
            </a:r>
            <a:r>
              <a:rPr lang="en-US" sz="3200" i="1" dirty="0"/>
              <a:t> and </a:t>
            </a:r>
            <a:r>
              <a:rPr lang="en-US" sz="3200" i="1" u="sng" dirty="0"/>
              <a:t>evaluation</a:t>
            </a:r>
            <a:r>
              <a:rPr lang="en-US" sz="3200" i="1" dirty="0"/>
              <a:t> of education policy” (FFA, par. 74)</a:t>
            </a:r>
            <a:r>
              <a:rPr lang="en-US" sz="3200" dirty="0"/>
              <a:t>.</a:t>
            </a:r>
          </a:p>
          <a:p>
            <a:pPr marL="0" indent="0"/>
            <a:endParaRPr lang="en-US" sz="3200" dirty="0"/>
          </a:p>
          <a:p>
            <a:pPr marL="0" indent="0"/>
            <a:r>
              <a:rPr lang="en-US" sz="3200" dirty="0">
                <a:solidFill>
                  <a:srgbClr val="C00000"/>
                </a:solidFill>
              </a:rPr>
              <a:t>Teachers should therefore be in involved in the entire policymaking process</a:t>
            </a:r>
          </a:p>
        </p:txBody>
      </p:sp>
    </p:spTree>
    <p:extLst>
      <p:ext uri="{BB962C8B-B14F-4D97-AF65-F5344CB8AC3E}">
        <p14:creationId xmlns:p14="http://schemas.microsoft.com/office/powerpoint/2010/main" val="3866817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64704"/>
            <a:ext cx="8435280" cy="722784"/>
          </a:xfrm>
        </p:spPr>
        <p:txBody>
          <a:bodyPr/>
          <a:lstStyle/>
          <a:p>
            <a:r>
              <a:rPr lang="en-US" dirty="0">
                <a:solidFill>
                  <a:schemeClr val="tx1"/>
                </a:solidFill>
              </a:rPr>
              <a:t>The policy making process</a:t>
            </a:r>
            <a:endParaRPr lang="en-GB" dirty="0">
              <a:solidFill>
                <a:schemeClr val="tx1"/>
              </a:solidFill>
            </a:endParaRPr>
          </a:p>
        </p:txBody>
      </p:sp>
      <p:graphicFrame>
        <p:nvGraphicFramePr>
          <p:cNvPr id="4" name="Content Placeholder 3"/>
          <p:cNvGraphicFramePr>
            <a:graphicFrameLocks noGrp="1"/>
          </p:cNvGraphicFramePr>
          <p:nvPr>
            <p:ph idx="1"/>
            <p:extLst/>
          </p:nvPr>
        </p:nvGraphicFramePr>
        <p:xfrm>
          <a:off x="395536" y="1700808"/>
          <a:ext cx="8137152" cy="43206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323682"/>
      </p:ext>
    </p:extLst>
  </p:cSld>
  <p:clrMapOvr>
    <a:masterClrMapping/>
  </p:clrMapOvr>
</p:sld>
</file>

<file path=ppt/theme/theme1.xml><?xml version="1.0" encoding="utf-8"?>
<a:theme xmlns:a="http://schemas.openxmlformats.org/drawingml/2006/main" name="pp_EI_genera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EI Document" ma:contentTypeID="0x010100AA2F8202531E2B479DC903BD7BCD5C3F00E04239BAE3CFF643A8203BF81E96DC51" ma:contentTypeVersion="53" ma:contentTypeDescription="" ma:contentTypeScope="" ma:versionID="3ecdb67ee59564c7ec43419591cb38be">
  <xsd:schema xmlns:xsd="http://www.w3.org/2001/XMLSchema" xmlns:xs="http://www.w3.org/2001/XMLSchema" xmlns:p="http://schemas.microsoft.com/office/2006/metadata/properties" xmlns:ns2="db13979b-e751-4565-a77b-71e7edb4f069" targetNamespace="http://schemas.microsoft.com/office/2006/metadata/properties" ma:root="true" ma:fieldsID="68c9f9e723ff3b8d29c1e4b1699411ec" ns2:_="">
    <xsd:import namespace="db13979b-e751-4565-a77b-71e7edb4f069"/>
    <xsd:element name="properties">
      <xsd:complexType>
        <xsd:sequence>
          <xsd:element name="documentManagement">
            <xsd:complexType>
              <xsd:all>
                <xsd:element ref="ns2:Date" minOccurs="0"/>
                <xsd:element ref="ns2:DocumentLanguage" minOccurs="0"/>
                <xsd:element ref="ns2:AvailableOnWebsite" minOccurs="0"/>
                <xsd:element ref="ns2:EIRegion" minOccurs="0"/>
                <xsd:element ref="ns2:EIUnit" minOccurs="0"/>
                <xsd:element ref="ns2:EIOrgan" minOccurs="0"/>
                <xsd:element ref="ns2:EI_x0020_Event" minOccurs="0"/>
                <xsd:element ref="ns2:EITopic" minOccurs="0"/>
                <xsd:element ref="ns2:DocumentSource" minOccurs="0"/>
                <xsd:element ref="ns2:EITermbaseTaxHTField0" minOccurs="0"/>
                <xsd:element ref="ns2:TaxCatchAll" minOccurs="0"/>
                <xsd:element ref="ns2:TaxCatchAllLabel" minOccurs="0"/>
                <xsd:element ref="ns2:l360261a294540c48d9b0fdee2fb1d22" minOccurs="0"/>
                <xsd:element ref="ns2:hd0be951f11940a08013d67eec6505c8" minOccurs="0"/>
                <xsd:element ref="ns2:o79ce48fd8d44e5eaac3fd0fc82a2951" minOccurs="0"/>
                <xsd:element ref="ns2:kd7281ab553349538e0242a0ee89a9e1" minOccurs="0"/>
                <xsd:element ref="ns2:i64256cf79b641ea809ba8b9a8069568"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13979b-e751-4565-a77b-71e7edb4f069" elementFormDefault="qualified">
    <xsd:import namespace="http://schemas.microsoft.com/office/2006/documentManagement/types"/>
    <xsd:import namespace="http://schemas.microsoft.com/office/infopath/2007/PartnerControls"/>
    <xsd:element name="Date" ma:index="2" nillable="true" ma:displayName="Date" ma:description="EI document date." ma:format="DateOnly" ma:internalName="Date">
      <xsd:simpleType>
        <xsd:restriction base="dms:DateTime"/>
      </xsd:simpleType>
    </xsd:element>
    <xsd:element name="DocumentLanguage" ma:index="5" nillable="true" ma:displayName="Document Language" ma:default="English" ma:format="RadioButtons" ma:internalName="DocumentLanguage">
      <xsd:simpleType>
        <xsd:restriction base="dms:Choice">
          <xsd:enumeration value="English"/>
          <xsd:enumeration value="French"/>
          <xsd:enumeration value="Spanish"/>
          <xsd:enumeration value="Other"/>
          <xsd:enumeration value="Multiple"/>
        </xsd:restriction>
      </xsd:simpleType>
    </xsd:element>
    <xsd:element name="AvailableOnWebsite" ma:index="6" nillable="true" ma:displayName="Available On Website" ma:default="1" ma:description="Make this document available on the public EI website." ma:internalName="AvailableOnWebsite">
      <xsd:simpleType>
        <xsd:restriction base="dms:Boolean"/>
      </xsd:simpleType>
    </xsd:element>
    <xsd:element name="EIRegion" ma:index="7" nillable="true" ma:displayName="EI Region" ma:description="Education International region." ma:hidden="true" ma:list="{29c7dc5d-89a6-4101-a71e-0c6c975a07cf}" ma:internalName="EIRegion" ma:readOnly="false" ma:showField="Title"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EIUnit" ma:index="8" nillable="true" ma:displayName="EI Unit" ma:hidden="true" ma:list="068bb678-3c6d-45ba-97bd-4f06a914f196" ma:internalName="EIUnit" ma:readOnly="false" ma:showField="Title"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EIOrgan" ma:index="9" nillable="true" ma:displayName="EI Group" ma:hidden="true" ma:list="{2698a646-4c05-4ac8-9e4f-4a88bcd5d2e2}" ma:internalName="EIOrgan" ma:readOnly="false" ma:showField="Title"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EI_x0020_Event" ma:index="11" nillable="true" ma:displayName="EI Event" ma:hidden="true" ma:list="{0292d145-1b29-4696-ba3c-d4afe19ee511}" ma:internalName="EI_x0020_Event" ma:readOnly="false" ma:showField="EventTitleForChoiceDropdown" ma:web="db13979b-e751-4565-a77b-71e7edb4f069">
      <xsd:simpleType>
        <xsd:restriction base="dms:Lookup"/>
      </xsd:simpleType>
    </xsd:element>
    <xsd:element name="EITopic" ma:index="12" nillable="true" ma:displayName="EI Topic" ma:hidden="true" ma:list="dd9f5b98-3a89-4125-b977-90d82d0197dd" ma:internalName="EITopic" ma:readOnly="false" ma:showField="Title"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DocumentSource" ma:index="13" nillable="true" ma:displayName="Document Source" ma:description="Organisation which issued the document." ma:list="{49ba241f-8346-4576-b9e1-b1a7b41f86e8}" ma:internalName="DocumentSource" ma:showField="Title" ma:web="db13979b-e751-4565-a77b-71e7edb4f069">
      <xsd:simpleType>
        <xsd:restriction base="dms:Lookup"/>
      </xsd:simpleType>
    </xsd:element>
    <xsd:element name="EITermbaseTaxHTField0" ma:index="19" nillable="true" ma:taxonomy="true" ma:internalName="EITermbaseTaxHTField0" ma:taxonomyFieldName="EITermbase" ma:displayName="EIDocType" ma:readOnly="false" ma:default="" ma:fieldId="{58649bc0-05b1-4c82-b72c-a96912b32633}" ma:taxonomyMulti="true" ma:sspId="0af2f461-2480-4a31-ac78-b054563ee389" ma:termSetId="2591b47b-c34c-4ee1-a350-73f6d52a178b" ma:anchorId="00000000-0000-0000-0000-000000000000" ma:open="true" ma:isKeyword="false">
      <xsd:complexType>
        <xsd:sequence>
          <xsd:element ref="pc:Terms" minOccurs="0" maxOccurs="1"/>
        </xsd:sequence>
      </xsd:complexType>
    </xsd:element>
    <xsd:element name="TaxCatchAll" ma:index="20" nillable="true" ma:displayName="Taxonomy Catch All Column" ma:hidden="true" ma:list="{e31c9898-5599-4d3d-bde2-aae45224e11b}" ma:internalName="TaxCatchAll" ma:showField="CatchAllData"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TaxCatchAllLabel" ma:index="21" nillable="true" ma:displayName="Taxonomy Catch All Column1" ma:hidden="true" ma:list="{e31c9898-5599-4d3d-bde2-aae45224e11b}" ma:internalName="TaxCatchAllLabel" ma:readOnly="true" ma:showField="CatchAllDataLabel"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l360261a294540c48d9b0fdee2fb1d22" ma:index="23" nillable="true" ma:taxonomy="true" ma:internalName="l360261a294540c48d9b0fdee2fb1d22" ma:taxonomyFieldName="EIEvent" ma:displayName="EIEvent" ma:default="" ma:fieldId="{5360261a-2945-40c4-8d9b-0fdee2fb1d22}" ma:taxonomyMulti="true" ma:sspId="0af2f461-2480-4a31-ac78-b054563ee389" ma:termSetId="46d855b6-eb13-4760-91d1-66f27ae7dc32" ma:anchorId="00000000-0000-0000-0000-000000000000" ma:open="true" ma:isKeyword="false">
      <xsd:complexType>
        <xsd:sequence>
          <xsd:element ref="pc:Terms" minOccurs="0" maxOccurs="1"/>
        </xsd:sequence>
      </xsd:complexType>
    </xsd:element>
    <xsd:element name="hd0be951f11940a08013d67eec6505c8" ma:index="25" nillable="true" ma:taxonomy="true" ma:internalName="hd0be951f11940a08013d67eec6505c8" ma:taxonomyFieldName="EIUnit1" ma:displayName="EIUnit" ma:readOnly="false" ma:default="" ma:fieldId="{1d0be951-f119-40a0-8013-d67eec6505c8}" ma:taxonomyMulti="true" ma:sspId="0af2f461-2480-4a31-ac78-b054563ee389" ma:termSetId="5f7ca6b7-bc5d-4a29-b9c5-9d61f96be714" ma:anchorId="00000000-0000-0000-0000-000000000000" ma:open="false" ma:isKeyword="false">
      <xsd:complexType>
        <xsd:sequence>
          <xsd:element ref="pc:Terms" minOccurs="0" maxOccurs="1"/>
        </xsd:sequence>
      </xsd:complexType>
    </xsd:element>
    <xsd:element name="o79ce48fd8d44e5eaac3fd0fc82a2951" ma:index="27" nillable="true" ma:taxonomy="true" ma:internalName="o79ce48fd8d44e5eaac3fd0fc82a2951" ma:taxonomyFieldName="EIGroup" ma:displayName="EIGroup" ma:default="" ma:fieldId="{879ce48f-d8d4-4e5e-aac3-fd0fc82a2951}" ma:taxonomyMulti="true" ma:sspId="0af2f461-2480-4a31-ac78-b054563ee389" ma:termSetId="1e97bc08-ae7e-4277-9be6-12765f62b22d" ma:anchorId="00000000-0000-0000-0000-000000000000" ma:open="false" ma:isKeyword="false">
      <xsd:complexType>
        <xsd:sequence>
          <xsd:element ref="pc:Terms" minOccurs="0" maxOccurs="1"/>
        </xsd:sequence>
      </xsd:complexType>
    </xsd:element>
    <xsd:element name="kd7281ab553349538e0242a0ee89a9e1" ma:index="29" nillable="true" ma:taxonomy="true" ma:internalName="kd7281ab553349538e0242a0ee89a9e1" ma:taxonomyFieldName="EITopic1" ma:displayName="EITopic" ma:default="" ma:fieldId="{4d7281ab-5533-4953-8e02-42a0ee89a9e1}" ma:taxonomyMulti="true" ma:sspId="0af2f461-2480-4a31-ac78-b054563ee389" ma:termSetId="e2436a82-f458-4e28-a4e0-fa06e0b95176" ma:anchorId="00000000-0000-0000-0000-000000000000" ma:open="false" ma:isKeyword="false">
      <xsd:complexType>
        <xsd:sequence>
          <xsd:element ref="pc:Terms" minOccurs="0" maxOccurs="1"/>
        </xsd:sequence>
      </xsd:complexType>
    </xsd:element>
    <xsd:element name="i64256cf79b641ea809ba8b9a8069568" ma:index="31" nillable="true" ma:taxonomy="true" ma:internalName="i64256cf79b641ea809ba8b9a8069568" ma:taxonomyFieldName="EIRegion1" ma:displayName="EIRegion" ma:default="" ma:fieldId="{264256cf-79b6-41ea-809b-a8b9a8069568}" ma:taxonomyMulti="true" ma:sspId="0af2f461-2480-4a31-ac78-b054563ee389" ma:termSetId="126f87e2-8982-4d73-8d0c-1d6ec05017e8"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http://portal/_cts/EIDocument/8b5470c660bc9b5ccustomXsn.xsn</xsnLocation>
  <cached>True</cached>
  <openByDefault>True</openByDefault>
  <xsnScope>http://portal</xsnScope>
</customXsn>
</file>

<file path=customXml/item4.xml><?xml version="1.0" encoding="utf-8"?>
<p:properties xmlns:p="http://schemas.microsoft.com/office/2006/metadata/properties" xmlns:xsi="http://www.w3.org/2001/XMLSchema-instance" xmlns:pc="http://schemas.microsoft.com/office/infopath/2007/PartnerControls">
  <documentManagement>
    <EIUnit xmlns="db13979b-e751-4565-a77b-71e7edb4f069"/>
    <l360261a294540c48d9b0fdee2fb1d22 xmlns="db13979b-e751-4565-a77b-71e7edb4f069">
      <Terms xmlns="http://schemas.microsoft.com/office/infopath/2007/PartnerControls"/>
    </l360261a294540c48d9b0fdee2fb1d22>
    <EIRegion xmlns="db13979b-e751-4565-a77b-71e7edb4f069"/>
    <AvailableOnWebsite xmlns="db13979b-e751-4565-a77b-71e7edb4f069">true</AvailableOnWebsite>
    <EIOrgan xmlns="db13979b-e751-4565-a77b-71e7edb4f069"/>
    <EI_x0020_Event xmlns="db13979b-e751-4565-a77b-71e7edb4f069" xsi:nil="true"/>
    <kd7281ab553349538e0242a0ee89a9e1 xmlns="db13979b-e751-4565-a77b-71e7edb4f069">
      <Terms xmlns="http://schemas.microsoft.com/office/infopath/2007/PartnerControls"/>
    </kd7281ab553349538e0242a0ee89a9e1>
    <i64256cf79b641ea809ba8b9a8069568 xmlns="db13979b-e751-4565-a77b-71e7edb4f069">
      <Terms xmlns="http://schemas.microsoft.com/office/infopath/2007/PartnerControls"/>
    </i64256cf79b641ea809ba8b9a8069568>
    <EITopic xmlns="db13979b-e751-4565-a77b-71e7edb4f069"/>
    <DocumentSource xmlns="db13979b-e751-4565-a77b-71e7edb4f069" xsi:nil="true"/>
    <DocumentLanguage xmlns="db13979b-e751-4565-a77b-71e7edb4f069">English</DocumentLanguage>
    <o79ce48fd8d44e5eaac3fd0fc82a2951 xmlns="db13979b-e751-4565-a77b-71e7edb4f069">
      <Terms xmlns="http://schemas.microsoft.com/office/infopath/2007/PartnerControls"/>
    </o79ce48fd8d44e5eaac3fd0fc82a2951>
    <EITermbaseTaxHTField0 xmlns="db13979b-e751-4565-a77b-71e7edb4f069">
      <Terms xmlns="http://schemas.microsoft.com/office/infopath/2007/PartnerControls"/>
    </EITermbaseTaxHTField0>
    <TaxCatchAll xmlns="db13979b-e751-4565-a77b-71e7edb4f069"/>
    <Date xmlns="db13979b-e751-4565-a77b-71e7edb4f069" xsi:nil="true"/>
    <hd0be951f11940a08013d67eec6505c8 xmlns="db13979b-e751-4565-a77b-71e7edb4f069">
      <Terms xmlns="http://schemas.microsoft.com/office/infopath/2007/PartnerControls"/>
    </hd0be951f11940a08013d67eec6505c8>
  </documentManagement>
</p:properties>
</file>

<file path=customXml/itemProps1.xml><?xml version="1.0" encoding="utf-8"?>
<ds:datastoreItem xmlns:ds="http://schemas.openxmlformats.org/officeDocument/2006/customXml" ds:itemID="{D1755752-73F9-4966-9120-21408B031D46}"/>
</file>

<file path=customXml/itemProps2.xml><?xml version="1.0" encoding="utf-8"?>
<ds:datastoreItem xmlns:ds="http://schemas.openxmlformats.org/officeDocument/2006/customXml" ds:itemID="{DC1F24AC-80F3-4401-8FB4-E6D7A5724B31}"/>
</file>

<file path=customXml/itemProps3.xml><?xml version="1.0" encoding="utf-8"?>
<ds:datastoreItem xmlns:ds="http://schemas.openxmlformats.org/officeDocument/2006/customXml" ds:itemID="{C38736E6-C0E9-4584-8EF1-5438A1C02624}"/>
</file>

<file path=customXml/itemProps4.xml><?xml version="1.0" encoding="utf-8"?>
<ds:datastoreItem xmlns:ds="http://schemas.openxmlformats.org/officeDocument/2006/customXml" ds:itemID="{ECB59C92-5450-4DD7-838E-3A37C9F3DFD6}"/>
</file>

<file path=docProps/app.xml><?xml version="1.0" encoding="utf-8"?>
<Properties xmlns="http://schemas.openxmlformats.org/officeDocument/2006/extended-properties" xmlns:vt="http://schemas.openxmlformats.org/officeDocument/2006/docPropsVTypes">
  <Template>pp_EI_general</Template>
  <TotalTime>0</TotalTime>
  <Words>1151</Words>
  <Application>Microsoft Office PowerPoint</Application>
  <PresentationFormat>On-screen Show (4:3)</PresentationFormat>
  <Paragraphs>107</Paragraphs>
  <Slides>18</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Narrow</vt:lpstr>
      <vt:lpstr>Calibri</vt:lpstr>
      <vt:lpstr>Open Sans Extrabold</vt:lpstr>
      <vt:lpstr>Open Sans Semibold</vt:lpstr>
      <vt:lpstr>Times New Roman</vt:lpstr>
      <vt:lpstr>Webdings</vt:lpstr>
      <vt:lpstr>Wingdings</vt:lpstr>
      <vt:lpstr>pp_EI_general</vt:lpstr>
      <vt:lpstr>Promoting social dialogue on teachers and teaching</vt:lpstr>
      <vt:lpstr>Summary of presentation</vt:lpstr>
      <vt:lpstr>What is social dialogue? </vt:lpstr>
      <vt:lpstr>Indaba: the African concept of social dialogue</vt:lpstr>
      <vt:lpstr>Teacher involvement in policy dialogue?</vt:lpstr>
      <vt:lpstr>Teacher involvement in decision-making</vt:lpstr>
      <vt:lpstr>Social dialogue in Education 2030 FFA</vt:lpstr>
      <vt:lpstr>Social dialogue in Education 2030 FFA (cont.)</vt:lpstr>
      <vt:lpstr>The policy making process</vt:lpstr>
      <vt:lpstr>Why involve teachers and other stakeholders in social/policy dialogue?</vt:lpstr>
      <vt:lpstr>Examples of social dialogue mechanisms </vt:lpstr>
      <vt:lpstr>Examples of social  dialogue mechanisms (cont.)</vt:lpstr>
      <vt:lpstr>Issues addressed in various summits </vt:lpstr>
      <vt:lpstr> Conclusions and recommendations </vt:lpstr>
      <vt:lpstr>Conclusions and recommendations (cont.)</vt:lpstr>
      <vt:lpstr>Conclusions and recommendations (cont.)</vt:lpstr>
      <vt:lpstr>Let us unite for quality education and teachers!</vt:lpstr>
      <vt:lpstr>PowerPoint Presentation</vt:lpstr>
    </vt:vector>
  </TitlesOfParts>
  <Company>Edcuation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global education goal and targets: towards professionalisation of the ECE workforce?</dc:title>
  <dc:creator>dennisiny</dc:creator>
  <cp:lastModifiedBy>Claude Carroue</cp:lastModifiedBy>
  <cp:revision>585</cp:revision>
  <dcterms:created xsi:type="dcterms:W3CDTF">2015-10-20T09:35:22Z</dcterms:created>
  <dcterms:modified xsi:type="dcterms:W3CDTF">2016-07-01T09:09:21Z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0x010100AA2F8202531E2B479DC903BD7BCD5C3F00E04239BAE3CFF643A8203BF81E96DC51</vt:lpwstr>
  </property>
  <property fmtid="{D5CDD505-2E9C-101B-9397-08002B2CF9AE}" pid="3" name="EITermbase">
    <vt:lpwstr/>
  </property>
  <property fmtid="{D5CDD505-2E9C-101B-9397-08002B2CF9AE}" pid="4" name="EITopic1">
    <vt:lpwstr/>
  </property>
  <property fmtid="{D5CDD505-2E9C-101B-9397-08002B2CF9AE}" pid="5" name="EIEvent">
    <vt:lpwstr/>
  </property>
  <property fmtid="{D5CDD505-2E9C-101B-9397-08002B2CF9AE}" pid="6" name="EIUnit1">
    <vt:lpwstr/>
  </property>
  <property fmtid="{D5CDD505-2E9C-101B-9397-08002B2CF9AE}" pid="7" name="EIGroup">
    <vt:lpwstr/>
  </property>
  <property fmtid="{D5CDD505-2E9C-101B-9397-08002B2CF9AE}" pid="8" name="EIRegion1">
    <vt:lpwstr/>
  </property>
</Properties>
</file>