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95" r:id="rId4"/>
    <p:sldId id="296" r:id="rId5"/>
    <p:sldId id="297" r:id="rId6"/>
    <p:sldId id="309" r:id="rId7"/>
    <p:sldId id="298" r:id="rId8"/>
    <p:sldId id="310" r:id="rId9"/>
    <p:sldId id="299" r:id="rId10"/>
    <p:sldId id="300" r:id="rId11"/>
    <p:sldId id="301" r:id="rId12"/>
    <p:sldId id="302" r:id="rId13"/>
    <p:sldId id="303" r:id="rId14"/>
    <p:sldId id="305" r:id="rId15"/>
    <p:sldId id="306" r:id="rId16"/>
    <p:sldId id="307" r:id="rId17"/>
    <p:sldId id="304" r:id="rId18"/>
    <p:sldId id="311" r:id="rId19"/>
    <p:sldId id="308" r:id="rId2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588AFA"/>
    <a:srgbClr val="559DF5"/>
    <a:srgbClr val="074BE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54" y="11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 Id="rId30"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40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41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1AB582C-8AC8-4477-BFB2-CF6FB97E3192}" type="slidenum">
              <a:rPr lang="en-GB" altLang="en-US"/>
              <a:pPr/>
              <a:t>‹#›</a:t>
            </a:fld>
            <a:endParaRPr lang="en-GB" altLang="en-US"/>
          </a:p>
        </p:txBody>
      </p:sp>
    </p:spTree>
    <p:extLst>
      <p:ext uri="{BB962C8B-B14F-4D97-AF65-F5344CB8AC3E}">
        <p14:creationId xmlns:p14="http://schemas.microsoft.com/office/powerpoint/2010/main" val="1702856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solidFill>
                  <a:schemeClr val="bg1"/>
                </a:solidFill>
              </a:defRPr>
            </a:lvl1pPr>
          </a:lstStyle>
          <a:p>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1">
                <a:solidFill>
                  <a:schemeClr val="bg1"/>
                </a:solidFill>
              </a:defRPr>
            </a:lvl1pPr>
          </a:lstStyle>
          <a:p>
            <a:fld id="{7D68A121-4104-43D1-9D31-63B800BB67FD}" type="slidenum">
              <a:rPr lang="en-GB" altLang="en-US"/>
              <a:pPr/>
              <a:t>‹#›</a:t>
            </a:fld>
            <a:endParaRPr lang="en-GB" altLang="en-US"/>
          </a:p>
        </p:txBody>
      </p:sp>
    </p:spTree>
    <p:extLst>
      <p:ext uri="{BB962C8B-B14F-4D97-AF65-F5344CB8AC3E}">
        <p14:creationId xmlns:p14="http://schemas.microsoft.com/office/powerpoint/2010/main" val="3379914054"/>
      </p:ext>
    </p:extLst>
  </p:cSld>
  <p:clrMap bg1="lt1" tx1="dk1" bg2="lt2" tx2="dk2" accent1="accent1" accent2="accent2" accent3="accent3" accent4="accent4" accent5="accent5" accent6="accent6" hlink="hlink" folHlink="folHlink"/>
  <p:notesStyle>
    <a:lvl1pPr algn="ctr" rtl="0" fontAlgn="base">
      <a:spcBef>
        <a:spcPct val="30000"/>
      </a:spcBef>
      <a:spcAft>
        <a:spcPct val="0"/>
      </a:spcAft>
      <a:defRPr sz="2800" b="1" kern="1200">
        <a:solidFill>
          <a:srgbClr val="559DF5"/>
        </a:solidFill>
        <a:latin typeface="Arial Narrow" pitchFamily="34" charset="0"/>
        <a:ea typeface="+mn-ea"/>
        <a:cs typeface="+mn-cs"/>
      </a:defRPr>
    </a:lvl1pPr>
    <a:lvl2pPr marL="457200" algn="l" rtl="0" fontAlgn="base">
      <a:spcBef>
        <a:spcPct val="30000"/>
      </a:spcBef>
      <a:spcAft>
        <a:spcPct val="0"/>
      </a:spcAft>
      <a:buFont typeface="Webdings" pitchFamily="18" charset="2"/>
      <a:buChar char="&lt;"/>
      <a:defRPr sz="2000" b="1" kern="1200">
        <a:solidFill>
          <a:schemeClr val="tx1"/>
        </a:solidFill>
        <a:latin typeface="Arial Narrow" pitchFamily="34" charset="0"/>
        <a:ea typeface="+mn-ea"/>
        <a:cs typeface="+mn-cs"/>
      </a:defRPr>
    </a:lvl2pPr>
    <a:lvl3pPr marL="914400" algn="l" rtl="0" fontAlgn="base">
      <a:spcBef>
        <a:spcPct val="30000"/>
      </a:spcBef>
      <a:spcAft>
        <a:spcPct val="0"/>
      </a:spcAft>
      <a:buFont typeface="Webdings" pitchFamily="18" charset="2"/>
      <a:buChar char="4"/>
      <a:defRPr b="1" kern="1200">
        <a:solidFill>
          <a:srgbClr val="074BE3"/>
        </a:solidFill>
        <a:latin typeface="Arial Narrow" pitchFamily="34" charset="0"/>
        <a:ea typeface="+mn-ea"/>
        <a:cs typeface="+mn-cs"/>
      </a:defRPr>
    </a:lvl3pPr>
    <a:lvl4pPr marL="1371600" algn="l" rtl="0" fontAlgn="base">
      <a:spcBef>
        <a:spcPct val="30000"/>
      </a:spcBef>
      <a:spcAft>
        <a:spcPct val="0"/>
      </a:spcAft>
      <a:buFont typeface="Webdings" pitchFamily="18" charset="2"/>
      <a:buChar char="8"/>
      <a:defRPr sz="1200" kern="1200">
        <a:solidFill>
          <a:schemeClr val="tx1"/>
        </a:solidFill>
        <a:latin typeface="Arial" charset="0"/>
        <a:ea typeface="+mn-ea"/>
        <a:cs typeface="+mn-cs"/>
      </a:defRPr>
    </a:lvl4pPr>
    <a:lvl5pPr marL="1828800" algn="l" rtl="0" fontAlgn="base">
      <a:spcBef>
        <a:spcPct val="30000"/>
      </a:spcBef>
      <a:spcAft>
        <a:spcPct val="0"/>
      </a:spcAft>
      <a:buFont typeface="Webdings" pitchFamily="18" charset="2"/>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8A121-4104-43D1-9D31-63B800BB67FD}" type="slidenum">
              <a:rPr lang="en-GB" altLang="en-US" smtClean="0"/>
              <a:pPr/>
              <a:t>18</a:t>
            </a:fld>
            <a:endParaRPr lang="en-GB" altLang="en-US"/>
          </a:p>
        </p:txBody>
      </p:sp>
    </p:spTree>
    <p:extLst>
      <p:ext uri="{BB962C8B-B14F-4D97-AF65-F5344CB8AC3E}">
        <p14:creationId xmlns:p14="http://schemas.microsoft.com/office/powerpoint/2010/main" val="1369059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264321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3271617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364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762000"/>
            <a:ext cx="6019800" cy="5364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1877557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167890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360741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399288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2875548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225246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2843819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308617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r>
              <a:rPr lang="en-GB" altLang="en-US"/>
              <a:t>&lt;numb&gt;</a:t>
            </a:r>
          </a:p>
        </p:txBody>
      </p:sp>
    </p:spTree>
    <p:extLst>
      <p:ext uri="{BB962C8B-B14F-4D97-AF65-F5344CB8AC3E}">
        <p14:creationId xmlns:p14="http://schemas.microsoft.com/office/powerpoint/2010/main" val="147014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6400800"/>
            <a:ext cx="9144000" cy="457200"/>
          </a:xfrm>
          <a:prstGeom prst="rect">
            <a:avLst/>
          </a:prstGeom>
          <a:solidFill>
            <a:srgbClr val="559D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588AFA"/>
              </a:solidFill>
            </a:endParaRPr>
          </a:p>
        </p:txBody>
      </p:sp>
      <p:sp>
        <p:nvSpPr>
          <p:cNvPr id="1026" name="Rectangle 2"/>
          <p:cNvSpPr>
            <a:spLocks noGrp="1" noChangeArrowheads="1"/>
          </p:cNvSpPr>
          <p:nvPr>
            <p:ph type="title"/>
          </p:nvPr>
        </p:nvSpPr>
        <p:spPr bwMode="auto">
          <a:xfrm>
            <a:off x="457200" y="762000"/>
            <a:ext cx="8229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Add Title</a:t>
            </a:r>
          </a:p>
        </p:txBody>
      </p:sp>
      <p:sp>
        <p:nvSpPr>
          <p:cNvPr id="1027" name="Rectangle 3"/>
          <p:cNvSpPr>
            <a:spLocks noGrp="1" noChangeArrowheads="1"/>
          </p:cNvSpPr>
          <p:nvPr>
            <p:ph type="body" idx="1"/>
          </p:nvPr>
        </p:nvSpPr>
        <p:spPr bwMode="auto">
          <a:xfrm>
            <a:off x="457200" y="1828800"/>
            <a:ext cx="8229600" cy="429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a:t>Add your text (lvl 1)</a:t>
            </a:r>
          </a:p>
          <a:p>
            <a:pPr lvl="1"/>
            <a:r>
              <a:rPr lang="fr-BE" altLang="en-US"/>
              <a:t>Level 2</a:t>
            </a:r>
          </a:p>
          <a:p>
            <a:pPr lvl="2"/>
            <a:r>
              <a:rPr lang="fr-BE" altLang="en-US"/>
              <a:t>Level 3</a:t>
            </a:r>
          </a:p>
          <a:p>
            <a:pPr lvl="3"/>
            <a:r>
              <a:rPr lang="fr-BE" altLang="en-US"/>
              <a:t>Level 4</a:t>
            </a:r>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b="1">
                <a:solidFill>
                  <a:schemeClr val="bg1"/>
                </a:solidFill>
                <a:latin typeface="+mn-lt"/>
              </a:defRPr>
            </a:lvl1pPr>
          </a:lstStyle>
          <a:p>
            <a:r>
              <a:rPr lang="en-GB" altLang="en-US"/>
              <a:t>&lt;numb&gt;</a:t>
            </a:r>
          </a:p>
        </p:txBody>
      </p:sp>
      <p:pic>
        <p:nvPicPr>
          <p:cNvPr id="1031" name="Picture 7" descr="ei_banner_ppt_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7969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rgbClr val="588AFA"/>
          </a:solidFill>
          <a:latin typeface="+mj-lt"/>
          <a:ea typeface="+mj-ea"/>
          <a:cs typeface="+mj-cs"/>
        </a:defRPr>
      </a:lvl1pPr>
      <a:lvl2pPr algn="ctr" rtl="0" eaLnBrk="1" fontAlgn="base" hangingPunct="1">
        <a:spcBef>
          <a:spcPct val="0"/>
        </a:spcBef>
        <a:spcAft>
          <a:spcPct val="0"/>
        </a:spcAft>
        <a:defRPr sz="4400" b="1">
          <a:solidFill>
            <a:srgbClr val="588AFA"/>
          </a:solidFill>
          <a:latin typeface="Arial Narrow" pitchFamily="34" charset="0"/>
        </a:defRPr>
      </a:lvl2pPr>
      <a:lvl3pPr algn="ctr" rtl="0" eaLnBrk="1" fontAlgn="base" hangingPunct="1">
        <a:spcBef>
          <a:spcPct val="0"/>
        </a:spcBef>
        <a:spcAft>
          <a:spcPct val="0"/>
        </a:spcAft>
        <a:defRPr sz="4400" b="1">
          <a:solidFill>
            <a:srgbClr val="588AFA"/>
          </a:solidFill>
          <a:latin typeface="Arial Narrow" pitchFamily="34" charset="0"/>
        </a:defRPr>
      </a:lvl3pPr>
      <a:lvl4pPr algn="ctr" rtl="0" eaLnBrk="1" fontAlgn="base" hangingPunct="1">
        <a:spcBef>
          <a:spcPct val="0"/>
        </a:spcBef>
        <a:spcAft>
          <a:spcPct val="0"/>
        </a:spcAft>
        <a:defRPr sz="4400" b="1">
          <a:solidFill>
            <a:srgbClr val="588AFA"/>
          </a:solidFill>
          <a:latin typeface="Arial Narrow" pitchFamily="34" charset="0"/>
        </a:defRPr>
      </a:lvl4pPr>
      <a:lvl5pPr algn="ctr" rtl="0" eaLnBrk="1" fontAlgn="base" hangingPunct="1">
        <a:spcBef>
          <a:spcPct val="0"/>
        </a:spcBef>
        <a:spcAft>
          <a:spcPct val="0"/>
        </a:spcAft>
        <a:defRPr sz="4400" b="1">
          <a:solidFill>
            <a:srgbClr val="588AFA"/>
          </a:solidFill>
          <a:latin typeface="Arial Narrow" pitchFamily="34" charset="0"/>
        </a:defRPr>
      </a:lvl5pPr>
      <a:lvl6pPr marL="457200" algn="ctr" rtl="0" eaLnBrk="1" fontAlgn="base" hangingPunct="1">
        <a:spcBef>
          <a:spcPct val="0"/>
        </a:spcBef>
        <a:spcAft>
          <a:spcPct val="0"/>
        </a:spcAft>
        <a:defRPr sz="4400" b="1">
          <a:solidFill>
            <a:srgbClr val="588AFA"/>
          </a:solidFill>
          <a:latin typeface="Arial Narrow" pitchFamily="34" charset="0"/>
        </a:defRPr>
      </a:lvl6pPr>
      <a:lvl7pPr marL="914400" algn="ctr" rtl="0" eaLnBrk="1" fontAlgn="base" hangingPunct="1">
        <a:spcBef>
          <a:spcPct val="0"/>
        </a:spcBef>
        <a:spcAft>
          <a:spcPct val="0"/>
        </a:spcAft>
        <a:defRPr sz="4400" b="1">
          <a:solidFill>
            <a:srgbClr val="588AFA"/>
          </a:solidFill>
          <a:latin typeface="Arial Narrow" pitchFamily="34" charset="0"/>
        </a:defRPr>
      </a:lvl7pPr>
      <a:lvl8pPr marL="1371600" algn="ctr" rtl="0" eaLnBrk="1" fontAlgn="base" hangingPunct="1">
        <a:spcBef>
          <a:spcPct val="0"/>
        </a:spcBef>
        <a:spcAft>
          <a:spcPct val="0"/>
        </a:spcAft>
        <a:defRPr sz="4400" b="1">
          <a:solidFill>
            <a:srgbClr val="588AFA"/>
          </a:solidFill>
          <a:latin typeface="Arial Narrow" pitchFamily="34" charset="0"/>
        </a:defRPr>
      </a:lvl8pPr>
      <a:lvl9pPr marL="1828800" algn="ctr" rtl="0" eaLnBrk="1" fontAlgn="base" hangingPunct="1">
        <a:spcBef>
          <a:spcPct val="0"/>
        </a:spcBef>
        <a:spcAft>
          <a:spcPct val="0"/>
        </a:spcAft>
        <a:defRPr sz="4400" b="1">
          <a:solidFill>
            <a:srgbClr val="588AFA"/>
          </a:solidFill>
          <a:latin typeface="Arial Narrow" pitchFamily="34" charset="0"/>
        </a:defRPr>
      </a:lvl9pPr>
    </p:titleStyle>
    <p:bodyStyle>
      <a:lvl1pPr marL="342900" indent="-342900" algn="l" rtl="0" eaLnBrk="1" fontAlgn="base" hangingPunct="1">
        <a:spcBef>
          <a:spcPct val="20000"/>
        </a:spcBef>
        <a:spcAft>
          <a:spcPct val="0"/>
        </a:spcAft>
        <a:buFont typeface="Arial Narrow" pitchFamily="34" charset="0"/>
        <a:defRPr sz="2800">
          <a:solidFill>
            <a:schemeClr val="tx1"/>
          </a:solidFill>
          <a:latin typeface="+mn-lt"/>
          <a:ea typeface="+mn-ea"/>
          <a:cs typeface="+mn-cs"/>
        </a:defRPr>
      </a:lvl1pPr>
      <a:lvl2pPr marL="742950" indent="-285750" algn="l" rtl="0" eaLnBrk="1" fontAlgn="base" hangingPunct="1">
        <a:spcBef>
          <a:spcPct val="20000"/>
        </a:spcBef>
        <a:spcAft>
          <a:spcPct val="0"/>
        </a:spcAft>
        <a:buFont typeface="Webdings" pitchFamily="18" charset="2"/>
        <a:buChar char="4"/>
        <a:defRPr sz="2400" b="1">
          <a:solidFill>
            <a:srgbClr val="074BE3"/>
          </a:solidFill>
          <a:latin typeface="+mn-lt"/>
        </a:defRPr>
      </a:lvl2pPr>
      <a:lvl3pPr marL="1143000" indent="-228600" algn="l" rtl="0" eaLnBrk="1" fontAlgn="base" hangingPunct="1">
        <a:spcBef>
          <a:spcPct val="20000"/>
        </a:spcBef>
        <a:spcAft>
          <a:spcPct val="0"/>
        </a:spcAft>
        <a:buFont typeface="Webdings" pitchFamily="18" charset="2"/>
        <a:buChar char="8"/>
        <a:defRPr sz="2000">
          <a:solidFill>
            <a:schemeClr val="tx1"/>
          </a:solidFill>
          <a:latin typeface="Arial" charset="0"/>
        </a:defRPr>
      </a:lvl3pPr>
      <a:lvl4pPr marL="1600200" indent="-228600" algn="l" rtl="0" eaLnBrk="1" fontAlgn="base" hangingPunct="1">
        <a:spcBef>
          <a:spcPct val="20000"/>
        </a:spcBef>
        <a:spcAft>
          <a:spcPct val="0"/>
        </a:spcAft>
        <a:buFont typeface="Webdings" pitchFamily="18" charset="2"/>
        <a:buChar char=":"/>
        <a:defRPr>
          <a:solidFill>
            <a:srgbClr val="074BE3"/>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ennis.Sinyolo@ei-ie.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download.ei-ie.org/docs/IRISDocuments/EI%20Publications/Declaration%20of%20Professional%20Ethics/2008-00165-01-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0" name="Rectangle 42"/>
          <p:cNvSpPr>
            <a:spLocks noGrp="1" noChangeArrowheads="1"/>
          </p:cNvSpPr>
          <p:nvPr>
            <p:ph type="subTitle" idx="1"/>
          </p:nvPr>
        </p:nvSpPr>
        <p:spPr>
          <a:xfrm>
            <a:off x="395536" y="3356992"/>
            <a:ext cx="8280920" cy="2520280"/>
          </a:xfrm>
        </p:spPr>
        <p:txBody>
          <a:bodyPr/>
          <a:lstStyle/>
          <a:p>
            <a:r>
              <a:rPr lang="en-US" altLang="en-US" sz="2400" dirty="0"/>
              <a:t>Dennis Sinyolo, PhD.</a:t>
            </a:r>
          </a:p>
          <a:p>
            <a:r>
              <a:rPr lang="en-US" altLang="en-US" sz="2400" dirty="0"/>
              <a:t>EI Senior Coordinator</a:t>
            </a:r>
          </a:p>
          <a:p>
            <a:r>
              <a:rPr lang="en-US" altLang="en-US" sz="2400" dirty="0"/>
              <a:t>Education and Employment  </a:t>
            </a:r>
          </a:p>
          <a:p>
            <a:endParaRPr lang="en-US" altLang="en-US" sz="2400" dirty="0"/>
          </a:p>
          <a:p>
            <a:r>
              <a:rPr lang="en-US" altLang="en-US" sz="2000" dirty="0">
                <a:hlinkClick r:id="rId2"/>
              </a:rPr>
              <a:t>Dennis.Sinyolo@ei-ie.org</a:t>
            </a:r>
            <a:r>
              <a:rPr lang="en-US" altLang="en-US" sz="2000" dirty="0"/>
              <a:t> </a:t>
            </a:r>
          </a:p>
          <a:p>
            <a:endParaRPr lang="en-US" altLang="en-US" dirty="0"/>
          </a:p>
        </p:txBody>
      </p:sp>
      <p:sp>
        <p:nvSpPr>
          <p:cNvPr id="2" name="Title 1"/>
          <p:cNvSpPr>
            <a:spLocks noGrp="1"/>
          </p:cNvSpPr>
          <p:nvPr>
            <p:ph type="ctrTitle"/>
          </p:nvPr>
        </p:nvSpPr>
        <p:spPr>
          <a:xfrm>
            <a:off x="395536" y="836712"/>
            <a:ext cx="8136904" cy="2088232"/>
          </a:xfrm>
        </p:spPr>
        <p:txBody>
          <a:bodyPr/>
          <a:lstStyle/>
          <a:p>
            <a:r>
              <a:rPr lang="en-GB" sz="4000" dirty="0"/>
              <a:t>EI Perspective on the ILO Policy Guidelines on the Promotion of Decent Work for ECE Personnel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835" y="548680"/>
            <a:ext cx="8229600" cy="914400"/>
          </a:xfrm>
        </p:spPr>
        <p:txBody>
          <a:bodyPr/>
          <a:lstStyle/>
          <a:p>
            <a:r>
              <a:rPr lang="en-US" sz="3200" dirty="0"/>
              <a:t>On recruitment, deployment and retention</a:t>
            </a:r>
          </a:p>
        </p:txBody>
      </p:sp>
      <p:sp>
        <p:nvSpPr>
          <p:cNvPr id="3" name="Content Placeholder 2"/>
          <p:cNvSpPr>
            <a:spLocks noGrp="1"/>
          </p:cNvSpPr>
          <p:nvPr>
            <p:ph idx="1"/>
          </p:nvPr>
        </p:nvSpPr>
        <p:spPr>
          <a:xfrm>
            <a:off x="197151" y="1441489"/>
            <a:ext cx="8712968" cy="4680520"/>
          </a:xfrm>
        </p:spPr>
        <p:txBody>
          <a:bodyPr/>
          <a:lstStyle/>
          <a:p>
            <a:pPr marL="457200" indent="-457200">
              <a:buFont typeface="Arial" panose="020B0604020202020204" pitchFamily="34" charset="0"/>
              <a:buChar char="•"/>
            </a:pPr>
            <a:r>
              <a:rPr lang="en-US" dirty="0"/>
              <a:t>Governments to develop and implement comprehensive recruitment, development and retention policies and strategies</a:t>
            </a:r>
          </a:p>
          <a:p>
            <a:pPr marL="982663" indent="-530225">
              <a:buFont typeface="Wingdings" panose="05000000000000000000" pitchFamily="2" charset="2"/>
              <a:buChar char="Ø"/>
            </a:pPr>
            <a:r>
              <a:rPr lang="en-US" dirty="0"/>
              <a:t>Have a clear career structure</a:t>
            </a:r>
          </a:p>
          <a:p>
            <a:pPr marL="982663" indent="-530225">
              <a:buFont typeface="Wingdings" panose="05000000000000000000" pitchFamily="2" charset="2"/>
              <a:buChar char="Ø"/>
            </a:pPr>
            <a:r>
              <a:rPr lang="en-US" dirty="0"/>
              <a:t>Remuneration and other benefits comparable to other occupations</a:t>
            </a:r>
          </a:p>
          <a:p>
            <a:pPr marL="982663" indent="-530225">
              <a:buFont typeface="Wingdings" panose="05000000000000000000" pitchFamily="2" charset="2"/>
              <a:buChar char="Ø"/>
            </a:pPr>
            <a:r>
              <a:rPr lang="en-US" dirty="0"/>
              <a:t>Attractive teaching and working conditions</a:t>
            </a:r>
          </a:p>
          <a:p>
            <a:pPr marL="982663" indent="-530225">
              <a:buFont typeface="Wingdings" panose="05000000000000000000" pitchFamily="2" charset="2"/>
              <a:buChar char="Ø"/>
            </a:pPr>
            <a:r>
              <a:rPr lang="en-US" dirty="0"/>
              <a:t>Diversity (female and male ECE personnel)</a:t>
            </a:r>
          </a:p>
          <a:p>
            <a:pPr marL="982663" indent="-530225">
              <a:buFont typeface="Wingdings" panose="05000000000000000000" pitchFamily="2" charset="2"/>
              <a:buChar char="Ø"/>
            </a:pPr>
            <a:r>
              <a:rPr lang="en-US" dirty="0"/>
              <a:t>Equitable and fair deployment</a:t>
            </a:r>
          </a:p>
          <a:p>
            <a:pPr marL="982663" indent="-530225">
              <a:buFont typeface="Wingdings" panose="05000000000000000000" pitchFamily="2" charset="2"/>
              <a:buChar char="Ø"/>
            </a:pPr>
            <a:r>
              <a:rPr lang="en-US" dirty="0"/>
              <a:t>Background checks</a:t>
            </a:r>
          </a:p>
          <a:p>
            <a:pPr marL="982663" indent="-530225">
              <a:buFont typeface="Wingdings" panose="05000000000000000000" pitchFamily="2" charset="2"/>
              <a:buChar char="Ø"/>
            </a:pPr>
            <a:r>
              <a:rPr lang="en-US" dirty="0"/>
              <a:t>Induction and mentoring</a:t>
            </a:r>
          </a:p>
          <a:p>
            <a:pPr marL="982663" indent="-530225">
              <a:buFont typeface="Wingdings" panose="05000000000000000000" pitchFamily="2" charset="2"/>
              <a:buChar char="Ø"/>
            </a:pPr>
            <a:endParaRPr lang="en-US" dirty="0"/>
          </a:p>
          <a:p>
            <a:pPr marL="982663" indent="-530225">
              <a:buFont typeface="Wingdings" panose="05000000000000000000" pitchFamily="2" charset="2"/>
              <a:buChar char="Ø"/>
            </a:pPr>
            <a:endParaRPr lang="en-US" dirty="0"/>
          </a:p>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endParaRPr lang="en-US" dirty="0"/>
          </a:p>
        </p:txBody>
      </p:sp>
    </p:spTree>
    <p:extLst>
      <p:ext uri="{BB962C8B-B14F-4D97-AF65-F5344CB8AC3E}">
        <p14:creationId xmlns:p14="http://schemas.microsoft.com/office/powerpoint/2010/main" val="2150364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367" y="620688"/>
            <a:ext cx="8229600" cy="914400"/>
          </a:xfrm>
        </p:spPr>
        <p:txBody>
          <a:bodyPr/>
          <a:lstStyle/>
          <a:p>
            <a:r>
              <a:rPr lang="en-US" sz="3600" dirty="0"/>
              <a:t>Professional and career development</a:t>
            </a:r>
          </a:p>
        </p:txBody>
      </p:sp>
      <p:sp>
        <p:nvSpPr>
          <p:cNvPr id="3" name="Content Placeholder 2"/>
          <p:cNvSpPr>
            <a:spLocks noGrp="1"/>
          </p:cNvSpPr>
          <p:nvPr>
            <p:ph idx="1"/>
          </p:nvPr>
        </p:nvSpPr>
        <p:spPr>
          <a:xfrm>
            <a:off x="323528" y="1484784"/>
            <a:ext cx="8568952" cy="4752528"/>
          </a:xfrm>
        </p:spPr>
        <p:txBody>
          <a:bodyPr/>
          <a:lstStyle/>
          <a:p>
            <a:pPr marL="457200" indent="-457200">
              <a:buFont typeface="Arial" panose="020B0604020202020204" pitchFamily="34" charset="0"/>
              <a:buChar char="•"/>
            </a:pPr>
            <a:r>
              <a:rPr lang="en-US" dirty="0"/>
              <a:t>Comprehensive and free CPD (where not possible, on a cost-sharing basis with the employer)</a:t>
            </a:r>
          </a:p>
          <a:p>
            <a:pPr marL="457200" indent="-457200">
              <a:buFont typeface="Arial" panose="020B0604020202020204" pitchFamily="34" charset="0"/>
              <a:buChar char="•"/>
            </a:pPr>
            <a:r>
              <a:rPr lang="en-US" dirty="0"/>
              <a:t>Ensure a guaranteed number of CPD days per year</a:t>
            </a:r>
          </a:p>
          <a:p>
            <a:pPr marL="457200" indent="-457200">
              <a:buFont typeface="Arial" panose="020B0604020202020204" pitchFamily="34" charset="0"/>
              <a:buChar char="•"/>
            </a:pPr>
            <a:r>
              <a:rPr lang="en-US" dirty="0"/>
              <a:t>Ensure leave time and relief staff for CPD provided outside the institution are provided</a:t>
            </a:r>
          </a:p>
          <a:p>
            <a:pPr marL="457200" indent="-457200">
              <a:buFont typeface="Arial" panose="020B0604020202020204" pitchFamily="34" charset="0"/>
              <a:buChar char="•"/>
            </a:pPr>
            <a:r>
              <a:rPr lang="en-US" dirty="0"/>
              <a:t>Authorities should involve ECE staff and their </a:t>
            </a:r>
            <a:r>
              <a:rPr lang="en-US" dirty="0" err="1"/>
              <a:t>organisations</a:t>
            </a:r>
            <a:r>
              <a:rPr lang="en-US" dirty="0"/>
              <a:t> in the design and implementation of CPD </a:t>
            </a:r>
            <a:r>
              <a:rPr lang="en-US" dirty="0" err="1"/>
              <a:t>programmes</a:t>
            </a:r>
            <a:endParaRPr lang="en-US" dirty="0"/>
          </a:p>
          <a:p>
            <a:pPr marL="457200" indent="-457200">
              <a:buFont typeface="Arial" panose="020B0604020202020204" pitchFamily="34" charset="0"/>
              <a:buChar char="•"/>
            </a:pPr>
            <a:r>
              <a:rPr lang="en-US" dirty="0"/>
              <a:t> Ensure clear career paths that promote staff mobility </a:t>
            </a:r>
          </a:p>
          <a:p>
            <a:pPr marL="0" indent="0"/>
            <a:r>
              <a:rPr lang="en-US" u="sng" dirty="0">
                <a:solidFill>
                  <a:srgbClr val="FF0000"/>
                </a:solidFill>
              </a:rPr>
              <a:t>Comment: </a:t>
            </a:r>
            <a:r>
              <a:rPr lang="en-US" dirty="0">
                <a:solidFill>
                  <a:srgbClr val="FF0000"/>
                </a:solidFill>
              </a:rPr>
              <a:t>The Guidelines state that the career path should be based on a staff appraisal system)</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4054696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914400"/>
          </a:xfrm>
        </p:spPr>
        <p:txBody>
          <a:bodyPr/>
          <a:lstStyle/>
          <a:p>
            <a:r>
              <a:rPr lang="en-US" sz="3600" dirty="0"/>
              <a:t>On employment terms and conditions</a:t>
            </a:r>
          </a:p>
        </p:txBody>
      </p:sp>
      <p:sp>
        <p:nvSpPr>
          <p:cNvPr id="3" name="Content Placeholder 2"/>
          <p:cNvSpPr>
            <a:spLocks noGrp="1"/>
          </p:cNvSpPr>
          <p:nvPr>
            <p:ph idx="1"/>
          </p:nvPr>
        </p:nvSpPr>
        <p:spPr>
          <a:xfrm>
            <a:off x="143508" y="1486325"/>
            <a:ext cx="8856984" cy="5040560"/>
          </a:xfrm>
        </p:spPr>
        <p:txBody>
          <a:bodyPr/>
          <a:lstStyle/>
          <a:p>
            <a:pPr marL="457200" indent="-457200">
              <a:buFont typeface="Arial" panose="020B0604020202020204" pitchFamily="34" charset="0"/>
              <a:buChar char="•"/>
            </a:pPr>
            <a:r>
              <a:rPr lang="en-US" dirty="0"/>
              <a:t>Salaries and working conditions should be determined on the basis of negotiations and collective bargaining agreements with the </a:t>
            </a:r>
            <a:r>
              <a:rPr lang="en-US" dirty="0" err="1"/>
              <a:t>organisations</a:t>
            </a:r>
            <a:r>
              <a:rPr lang="en-US" dirty="0"/>
              <a:t> representing ECE personnel</a:t>
            </a:r>
          </a:p>
          <a:p>
            <a:pPr marL="457200" indent="-457200">
              <a:buFont typeface="Arial" panose="020B0604020202020204" pitchFamily="34" charset="0"/>
              <a:buChar char="•"/>
            </a:pPr>
            <a:r>
              <a:rPr lang="en-US" dirty="0"/>
              <a:t>Remuneration levels should be comparable to that of primary teachers and other comparator professions</a:t>
            </a:r>
          </a:p>
          <a:p>
            <a:pPr marL="457200" indent="-457200">
              <a:buFont typeface="Arial" panose="020B0604020202020204" pitchFamily="34" charset="0"/>
              <a:buChar char="•"/>
            </a:pPr>
            <a:r>
              <a:rPr lang="en-US" dirty="0"/>
              <a:t>Remuneration should provide a decent standard of living</a:t>
            </a:r>
          </a:p>
          <a:p>
            <a:pPr marL="457200" indent="-457200">
              <a:buFont typeface="Arial" panose="020B0604020202020204" pitchFamily="34" charset="0"/>
              <a:buChar char="•"/>
            </a:pPr>
            <a:r>
              <a:rPr lang="en-US" dirty="0"/>
              <a:t>There should be equal remuneration for women and men for work of equal value</a:t>
            </a:r>
          </a:p>
          <a:p>
            <a:pPr marL="457200" indent="-457200">
              <a:buFont typeface="Arial" panose="020B0604020202020204" pitchFamily="34" charset="0"/>
              <a:buChar char="•"/>
            </a:pPr>
            <a:r>
              <a:rPr lang="en-US" dirty="0"/>
              <a:t>Paid leave (annual, sick, maternity, parental, study…)</a:t>
            </a:r>
          </a:p>
          <a:p>
            <a:pPr marL="457200" indent="-457200">
              <a:buFont typeface="Arial" panose="020B0604020202020204" pitchFamily="34" charset="0"/>
              <a:buChar char="•"/>
            </a:pPr>
            <a:r>
              <a:rPr lang="en-US" dirty="0"/>
              <a:t>Disciplinary procedures – right to be represented by the union</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9364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914400"/>
          </a:xfrm>
        </p:spPr>
        <p:txBody>
          <a:bodyPr/>
          <a:lstStyle/>
          <a:p>
            <a:r>
              <a:rPr lang="en-US" sz="3600" dirty="0"/>
              <a:t>Learning and teaching conditions (chapter 8)</a:t>
            </a:r>
          </a:p>
        </p:txBody>
      </p:sp>
      <p:sp>
        <p:nvSpPr>
          <p:cNvPr id="3" name="Content Placeholder 2"/>
          <p:cNvSpPr>
            <a:spLocks noGrp="1"/>
          </p:cNvSpPr>
          <p:nvPr>
            <p:ph idx="1"/>
          </p:nvPr>
        </p:nvSpPr>
        <p:spPr>
          <a:xfrm>
            <a:off x="395536" y="1535088"/>
            <a:ext cx="8424936" cy="4591075"/>
          </a:xfrm>
        </p:spPr>
        <p:txBody>
          <a:bodyPr/>
          <a:lstStyle/>
          <a:p>
            <a:pPr marL="354013" indent="-354013">
              <a:buFont typeface="Arial" panose="020B0604020202020204" pitchFamily="34" charset="0"/>
              <a:buChar char="•"/>
            </a:pPr>
            <a:r>
              <a:rPr lang="en-US" dirty="0"/>
              <a:t>Learning and teaching conditions should be negotiated with </a:t>
            </a:r>
            <a:r>
              <a:rPr lang="en-US" dirty="0" err="1"/>
              <a:t>organisations</a:t>
            </a:r>
            <a:r>
              <a:rPr lang="en-US" dirty="0"/>
              <a:t> representing ECE personnel (special boards to consult workers and employers’ </a:t>
            </a:r>
            <a:r>
              <a:rPr lang="en-US" dirty="0" err="1"/>
              <a:t>organisations</a:t>
            </a:r>
            <a:r>
              <a:rPr lang="en-US" dirty="0"/>
              <a:t>)</a:t>
            </a:r>
          </a:p>
          <a:p>
            <a:pPr marL="354013" indent="-354013">
              <a:buFont typeface="Arial" panose="020B0604020202020204" pitchFamily="34" charset="0"/>
              <a:buChar char="•"/>
            </a:pPr>
            <a:r>
              <a:rPr lang="en-US" dirty="0"/>
              <a:t>The conditions covered in the Guidelines include working time, staff-child ratios, health and safety, infrastructure and resources</a:t>
            </a:r>
          </a:p>
          <a:p>
            <a:pPr marL="0" indent="0"/>
            <a:endParaRPr lang="en-US" dirty="0"/>
          </a:p>
        </p:txBody>
      </p:sp>
    </p:spTree>
    <p:extLst>
      <p:ext uri="{BB962C8B-B14F-4D97-AF65-F5344CB8AC3E}">
        <p14:creationId xmlns:p14="http://schemas.microsoft.com/office/powerpoint/2010/main" val="2064740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914400"/>
          </a:xfrm>
        </p:spPr>
        <p:txBody>
          <a:bodyPr/>
          <a:lstStyle/>
          <a:p>
            <a:r>
              <a:rPr lang="en-US" sz="3600" dirty="0"/>
              <a:t>Evaluating ECE personnel (chapter 10)</a:t>
            </a:r>
          </a:p>
        </p:txBody>
      </p:sp>
      <p:sp>
        <p:nvSpPr>
          <p:cNvPr id="3" name="Content Placeholder 2"/>
          <p:cNvSpPr>
            <a:spLocks noGrp="1"/>
          </p:cNvSpPr>
          <p:nvPr>
            <p:ph idx="1"/>
          </p:nvPr>
        </p:nvSpPr>
        <p:spPr>
          <a:xfrm>
            <a:off x="179512" y="1412776"/>
            <a:ext cx="8784976" cy="4968552"/>
          </a:xfrm>
        </p:spPr>
        <p:txBody>
          <a:bodyPr/>
          <a:lstStyle/>
          <a:p>
            <a:pPr marL="0" indent="0"/>
            <a:r>
              <a:rPr lang="en-US" dirty="0"/>
              <a:t>Evaluation and appraisal systems should:</a:t>
            </a:r>
          </a:p>
          <a:p>
            <a:pPr marL="717550" indent="-363538">
              <a:buFont typeface="Wingdings" panose="05000000000000000000" pitchFamily="2" charset="2"/>
              <a:buChar char="Ø"/>
            </a:pPr>
            <a:r>
              <a:rPr lang="en-US" sz="2400" dirty="0"/>
              <a:t>Be designed in consultation with ECE personnel</a:t>
            </a:r>
          </a:p>
          <a:p>
            <a:pPr marL="717550" indent="-363538">
              <a:buFont typeface="Wingdings" panose="05000000000000000000" pitchFamily="2" charset="2"/>
              <a:buChar char="Ø"/>
            </a:pPr>
            <a:r>
              <a:rPr lang="en-US" sz="2400" dirty="0"/>
              <a:t>Make a distinction between formative and summative evaluation</a:t>
            </a:r>
          </a:p>
          <a:p>
            <a:pPr marL="717550" indent="-363538">
              <a:buFont typeface="Wingdings" panose="05000000000000000000" pitchFamily="2" charset="2"/>
              <a:buChar char="Ø"/>
            </a:pPr>
            <a:r>
              <a:rPr lang="en-US" sz="2400" dirty="0"/>
              <a:t>Use diagnostic and formative evaluation with the primary purpose of identifying professional development needs</a:t>
            </a:r>
          </a:p>
          <a:p>
            <a:pPr marL="717550" indent="-363538">
              <a:buFont typeface="Wingdings" panose="05000000000000000000" pitchFamily="2" charset="2"/>
              <a:buChar char="Ø"/>
            </a:pPr>
            <a:r>
              <a:rPr lang="en-US" sz="2400" dirty="0"/>
              <a:t>Be fair, objective, constructive and holistic in approach</a:t>
            </a:r>
          </a:p>
          <a:p>
            <a:pPr marL="717550" indent="-363538">
              <a:buFont typeface="Wingdings" panose="05000000000000000000" pitchFamily="2" charset="2"/>
              <a:buChar char="Ø"/>
            </a:pPr>
            <a:r>
              <a:rPr lang="en-US" sz="2400" dirty="0"/>
              <a:t>Not diminish the freedom, initiative, creativity and responsibility of ECE personnel</a:t>
            </a:r>
          </a:p>
          <a:p>
            <a:pPr marL="354012" indent="0"/>
            <a:endParaRPr lang="en-US" sz="2400" dirty="0"/>
          </a:p>
          <a:p>
            <a:pPr marL="0" indent="0"/>
            <a:r>
              <a:rPr lang="en-US" sz="2400" u="sng" dirty="0">
                <a:solidFill>
                  <a:srgbClr val="C00000"/>
                </a:solidFill>
              </a:rPr>
              <a:t>Comment: </a:t>
            </a:r>
            <a:r>
              <a:rPr lang="en-US" sz="2400" dirty="0">
                <a:solidFill>
                  <a:srgbClr val="C00000"/>
                </a:solidFill>
              </a:rPr>
              <a:t>The Guidelines provide for parental involvement in institutional assessment. What are the advantages and disadvantages of this approach? </a:t>
            </a:r>
          </a:p>
          <a:p>
            <a:pPr marL="457200" indent="-457200">
              <a:buFont typeface="Wingdings" panose="05000000000000000000" pitchFamily="2" charset="2"/>
              <a:buChar char="Ø"/>
            </a:pPr>
            <a:endParaRPr lang="en-US" dirty="0"/>
          </a:p>
        </p:txBody>
      </p:sp>
    </p:spTree>
    <p:extLst>
      <p:ext uri="{BB962C8B-B14F-4D97-AF65-F5344CB8AC3E}">
        <p14:creationId xmlns:p14="http://schemas.microsoft.com/office/powerpoint/2010/main" val="1058910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914400"/>
          </a:xfrm>
        </p:spPr>
        <p:txBody>
          <a:bodyPr/>
          <a:lstStyle/>
          <a:p>
            <a:r>
              <a:rPr lang="en-US" sz="4000" dirty="0"/>
              <a:t>Evaluating ECE personnel (cont.)</a:t>
            </a:r>
          </a:p>
        </p:txBody>
      </p:sp>
      <p:sp>
        <p:nvSpPr>
          <p:cNvPr id="3" name="Content Placeholder 2"/>
          <p:cNvSpPr>
            <a:spLocks noGrp="1"/>
          </p:cNvSpPr>
          <p:nvPr>
            <p:ph idx="1"/>
          </p:nvPr>
        </p:nvSpPr>
        <p:spPr>
          <a:xfrm>
            <a:off x="251520" y="1535088"/>
            <a:ext cx="8640960" cy="4591075"/>
          </a:xfrm>
        </p:spPr>
        <p:txBody>
          <a:bodyPr/>
          <a:lstStyle/>
          <a:p>
            <a:pPr marL="354013" indent="-354013">
              <a:buFont typeface="Arial" panose="020B0604020202020204" pitchFamily="34" charset="0"/>
              <a:buChar char="•"/>
            </a:pPr>
            <a:r>
              <a:rPr lang="en-US" dirty="0"/>
              <a:t>The Guidelines promote the development and application of professional codes of ethics </a:t>
            </a:r>
          </a:p>
          <a:p>
            <a:pPr marL="354013" indent="-354013">
              <a:buFont typeface="Arial" panose="020B0604020202020204" pitchFamily="34" charset="0"/>
              <a:buChar char="•"/>
            </a:pPr>
            <a:r>
              <a:rPr lang="en-US" dirty="0"/>
              <a:t>The professional codes of ethics are developed and administered by the profession</a:t>
            </a:r>
          </a:p>
          <a:p>
            <a:pPr marL="354013" indent="-354013">
              <a:buFont typeface="Arial" panose="020B0604020202020204" pitchFamily="34" charset="0"/>
              <a:buChar char="•"/>
            </a:pPr>
            <a:endParaRPr lang="en-US" dirty="0"/>
          </a:p>
          <a:p>
            <a:pPr marL="0" indent="0"/>
            <a:r>
              <a:rPr lang="en-US" u="sng" dirty="0">
                <a:solidFill>
                  <a:srgbClr val="C00000"/>
                </a:solidFill>
              </a:rPr>
              <a:t>Comments: </a:t>
            </a:r>
            <a:r>
              <a:rPr lang="en-US" dirty="0">
                <a:solidFill>
                  <a:srgbClr val="C00000"/>
                </a:solidFill>
              </a:rPr>
              <a:t>the basic principles of professional ethics covered in the Guidelines are in line with those found in the </a:t>
            </a:r>
            <a:r>
              <a:rPr lang="en-US" dirty="0">
                <a:solidFill>
                  <a:srgbClr val="C00000"/>
                </a:solidFill>
                <a:hlinkClick r:id="rId2"/>
              </a:rPr>
              <a:t>EI Declaration on Professional Ethics</a:t>
            </a:r>
            <a:r>
              <a:rPr lang="en-US" dirty="0">
                <a:solidFill>
                  <a:srgbClr val="C00000"/>
                </a:solidFill>
              </a:rPr>
              <a:t>. Self-regulation and mutual accountability  is likely to help move ECE towards </a:t>
            </a:r>
            <a:r>
              <a:rPr lang="en-US" dirty="0" err="1">
                <a:solidFill>
                  <a:srgbClr val="C00000"/>
                </a:solidFill>
              </a:rPr>
              <a:t>professionalisation</a:t>
            </a:r>
            <a:r>
              <a:rPr lang="en-US" dirty="0">
                <a:solidFill>
                  <a:srgbClr val="C00000"/>
                </a:solidFill>
              </a:rPr>
              <a:t>. </a:t>
            </a:r>
          </a:p>
        </p:txBody>
      </p:sp>
    </p:spTree>
    <p:extLst>
      <p:ext uri="{BB962C8B-B14F-4D97-AF65-F5344CB8AC3E}">
        <p14:creationId xmlns:p14="http://schemas.microsoft.com/office/powerpoint/2010/main" val="3110389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ECE Governance and social dialogue (chapter 11)</a:t>
            </a:r>
          </a:p>
        </p:txBody>
      </p:sp>
      <p:sp>
        <p:nvSpPr>
          <p:cNvPr id="3" name="Content Placeholder 2"/>
          <p:cNvSpPr>
            <a:spLocks noGrp="1"/>
          </p:cNvSpPr>
          <p:nvPr>
            <p:ph idx="1"/>
          </p:nvPr>
        </p:nvSpPr>
        <p:spPr>
          <a:xfrm>
            <a:off x="251520" y="1484784"/>
            <a:ext cx="8712968" cy="4752528"/>
          </a:xfrm>
        </p:spPr>
        <p:txBody>
          <a:bodyPr/>
          <a:lstStyle/>
          <a:p>
            <a:pPr marL="265113" indent="-265113">
              <a:buFont typeface="Arial" panose="020B0604020202020204" pitchFamily="34" charset="0"/>
              <a:buChar char="•"/>
            </a:pPr>
            <a:r>
              <a:rPr lang="en-US" dirty="0"/>
              <a:t>Policy coherence and coordination among various government ministries/agencies, central and </a:t>
            </a:r>
            <a:r>
              <a:rPr lang="en-US" dirty="0" err="1"/>
              <a:t>decentralised</a:t>
            </a:r>
            <a:r>
              <a:rPr lang="en-US" dirty="0"/>
              <a:t> education authorities essential</a:t>
            </a:r>
          </a:p>
          <a:p>
            <a:pPr marL="265113" indent="-265113">
              <a:buFont typeface="Arial" panose="020B0604020202020204" pitchFamily="34" charset="0"/>
              <a:buChar char="•"/>
            </a:pPr>
            <a:r>
              <a:rPr lang="en-US" dirty="0"/>
              <a:t>The Ministry of Education should be the lead government agency in charge of ECE (ECE should be an integral part of the education system)</a:t>
            </a:r>
          </a:p>
          <a:p>
            <a:pPr marL="265113" indent="-265113">
              <a:buFont typeface="Arial" panose="020B0604020202020204" pitchFamily="34" charset="0"/>
              <a:buChar char="•"/>
            </a:pPr>
            <a:r>
              <a:rPr lang="en-US" dirty="0"/>
              <a:t>Promote social dialogue to ensure decent work for ECE personnel and to support ECE policy formulation, implementation and evaluation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1545670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64704"/>
            <a:ext cx="8928992" cy="866800"/>
          </a:xfrm>
        </p:spPr>
        <p:txBody>
          <a:bodyPr/>
          <a:lstStyle/>
          <a:p>
            <a:r>
              <a:rPr lang="en-US" sz="3600" dirty="0"/>
              <a:t>Promoting the ILO Guidelines: what can we do?</a:t>
            </a:r>
          </a:p>
        </p:txBody>
      </p:sp>
      <p:sp>
        <p:nvSpPr>
          <p:cNvPr id="3" name="Content Placeholder 2"/>
          <p:cNvSpPr>
            <a:spLocks noGrp="1"/>
          </p:cNvSpPr>
          <p:nvPr>
            <p:ph idx="1"/>
          </p:nvPr>
        </p:nvSpPr>
        <p:spPr>
          <a:xfrm>
            <a:off x="251520" y="1631504"/>
            <a:ext cx="8784976" cy="4677816"/>
          </a:xfrm>
        </p:spPr>
        <p:txBody>
          <a:bodyPr/>
          <a:lstStyle/>
          <a:p>
            <a:pPr marL="265113" indent="-265113">
              <a:buFont typeface="Arial" panose="020B0604020202020204" pitchFamily="34" charset="0"/>
              <a:buChar char="•"/>
            </a:pPr>
            <a:r>
              <a:rPr lang="en-US" dirty="0"/>
              <a:t>Ensure alignment between the Guidelines and national ECE legislation, policy and </a:t>
            </a:r>
            <a:r>
              <a:rPr lang="en-US" dirty="0" err="1"/>
              <a:t>programmes</a:t>
            </a:r>
            <a:endParaRPr lang="en-US" dirty="0"/>
          </a:p>
          <a:p>
            <a:pPr marL="265113" indent="-265113">
              <a:buFont typeface="Arial" panose="020B0604020202020204" pitchFamily="34" charset="0"/>
              <a:buChar char="•"/>
            </a:pPr>
            <a:r>
              <a:rPr lang="en-US" dirty="0"/>
              <a:t>Ensure that the Guidelines are covered in the existing ILO monitoring mechanism (Joint ILO/UNESCO Committee of Experts on the Application of the Recommendations concerning Teaching Personnel – CEART)</a:t>
            </a:r>
          </a:p>
          <a:p>
            <a:pPr marL="265113" indent="-265113">
              <a:buFont typeface="Arial" panose="020B0604020202020204" pitchFamily="34" charset="0"/>
              <a:buChar char="•"/>
            </a:pPr>
            <a:r>
              <a:rPr lang="en-US" dirty="0"/>
              <a:t>Use the occasion of World Teachers Day (5 October) to promote the Guidelines</a:t>
            </a:r>
          </a:p>
          <a:p>
            <a:pPr marL="0" indent="0"/>
            <a:r>
              <a:rPr lang="en-US" b="1" u="sng" dirty="0"/>
              <a:t>2016 WTD theme/slogan</a:t>
            </a:r>
            <a:r>
              <a:rPr lang="en-US" b="1" dirty="0"/>
              <a:t>: “Valuing teachers, improving their status”</a:t>
            </a:r>
          </a:p>
        </p:txBody>
      </p:sp>
    </p:spTree>
    <p:extLst>
      <p:ext uri="{BB962C8B-B14F-4D97-AF65-F5344CB8AC3E}">
        <p14:creationId xmlns:p14="http://schemas.microsoft.com/office/powerpoint/2010/main" val="166760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57200" y="833140"/>
            <a:ext cx="8259954" cy="5539088"/>
          </a:xfrm>
        </p:spPr>
      </p:pic>
    </p:spTree>
    <p:extLst>
      <p:ext uri="{BB962C8B-B14F-4D97-AF65-F5344CB8AC3E}">
        <p14:creationId xmlns:p14="http://schemas.microsoft.com/office/powerpoint/2010/main" val="1813859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400" b="1" dirty="0">
                <a:solidFill>
                  <a:srgbClr val="0070C0"/>
                </a:solidFill>
              </a:rPr>
              <a:t>Thank you!</a:t>
            </a:r>
          </a:p>
        </p:txBody>
      </p:sp>
    </p:spTree>
    <p:extLst>
      <p:ext uri="{BB962C8B-B14F-4D97-AF65-F5344CB8AC3E}">
        <p14:creationId xmlns:p14="http://schemas.microsoft.com/office/powerpoint/2010/main" val="381206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Summary of presentation</a:t>
            </a:r>
            <a:endParaRPr lang="en-GB" sz="4000" dirty="0"/>
          </a:p>
        </p:txBody>
      </p:sp>
      <p:sp>
        <p:nvSpPr>
          <p:cNvPr id="3" name="Content Placeholder 2"/>
          <p:cNvSpPr>
            <a:spLocks noGrp="1"/>
          </p:cNvSpPr>
          <p:nvPr>
            <p:ph idx="1"/>
          </p:nvPr>
        </p:nvSpPr>
        <p:spPr>
          <a:xfrm>
            <a:off x="395536" y="1628800"/>
            <a:ext cx="8208912" cy="4441379"/>
          </a:xfrm>
        </p:spPr>
        <p:txBody>
          <a:bodyPr/>
          <a:lstStyle/>
          <a:p>
            <a:pPr marL="0" indent="0"/>
            <a:endParaRPr lang="en-US" dirty="0"/>
          </a:p>
          <a:p>
            <a:pPr marL="514350" indent="-514350">
              <a:buFont typeface="+mj-lt"/>
              <a:buAutoNum type="arabicPeriod"/>
            </a:pPr>
            <a:r>
              <a:rPr lang="en-US" dirty="0"/>
              <a:t>EI Policy on ECE</a:t>
            </a:r>
          </a:p>
          <a:p>
            <a:pPr marL="514350" indent="-514350">
              <a:buFont typeface="+mj-lt"/>
              <a:buAutoNum type="arabicPeriod"/>
            </a:pPr>
            <a:r>
              <a:rPr lang="en-US" dirty="0"/>
              <a:t>Main elements of the ILO Policy Guidelines and EI’s perspective</a:t>
            </a:r>
          </a:p>
          <a:p>
            <a:pPr marL="514350" indent="-514350">
              <a:buFont typeface="+mj-lt"/>
              <a:buAutoNum type="arabicPeriod"/>
            </a:pPr>
            <a:r>
              <a:rPr lang="en-US" dirty="0"/>
              <a:t>What can we do to promote the ILO Policy Guidelines?</a:t>
            </a:r>
          </a:p>
          <a:p>
            <a:pPr marL="514350" indent="-514350">
              <a:buFont typeface="+mj-lt"/>
              <a:buAutoNum type="arabicPeriod"/>
            </a:pPr>
            <a:endParaRPr lang="en-US" dirty="0"/>
          </a:p>
          <a:p>
            <a:pPr marL="0" indent="0"/>
            <a:endParaRPr lang="en-US" dirty="0"/>
          </a:p>
        </p:txBody>
      </p:sp>
    </p:spTree>
    <p:extLst>
      <p:ext uri="{BB962C8B-B14F-4D97-AF65-F5344CB8AC3E}">
        <p14:creationId xmlns:p14="http://schemas.microsoft.com/office/powerpoint/2010/main" val="264970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06" y="1052736"/>
            <a:ext cx="8216988" cy="792088"/>
          </a:xfrm>
        </p:spPr>
        <p:txBody>
          <a:bodyPr/>
          <a:lstStyle/>
          <a:p>
            <a:r>
              <a:rPr lang="en-US" sz="3600" dirty="0"/>
              <a:t>EI Policy on ECE</a:t>
            </a:r>
            <a:br>
              <a:rPr lang="en-US" dirty="0"/>
            </a:br>
            <a:endParaRPr lang="en-US" dirty="0"/>
          </a:p>
        </p:txBody>
      </p:sp>
      <p:sp>
        <p:nvSpPr>
          <p:cNvPr id="3" name="Content Placeholder 2"/>
          <p:cNvSpPr>
            <a:spLocks noGrp="1"/>
          </p:cNvSpPr>
          <p:nvPr>
            <p:ph idx="1"/>
          </p:nvPr>
        </p:nvSpPr>
        <p:spPr>
          <a:xfrm>
            <a:off x="251520" y="1484784"/>
            <a:ext cx="8784976" cy="4641379"/>
          </a:xfrm>
        </p:spPr>
        <p:txBody>
          <a:bodyPr/>
          <a:lstStyle/>
          <a:p>
            <a:pPr marL="363538" indent="-363538"/>
            <a:r>
              <a:rPr lang="en-US" sz="2400" dirty="0"/>
              <a:t>1.</a:t>
            </a:r>
            <a:r>
              <a:rPr lang="en-US" sz="2400" b="1" dirty="0"/>
              <a:t>  </a:t>
            </a:r>
            <a:r>
              <a:rPr lang="en-US" sz="2400" b="1" u="sng" dirty="0"/>
              <a:t>1998 EI Congress Resolution: </a:t>
            </a:r>
            <a:r>
              <a:rPr lang="en-US" sz="2400" b="1" dirty="0"/>
              <a:t>Education, including ECE, is a fundamental human right </a:t>
            </a:r>
            <a:endParaRPr lang="en-US" sz="2400" dirty="0"/>
          </a:p>
          <a:p>
            <a:pPr marL="0" indent="0"/>
            <a:r>
              <a:rPr lang="en-US" sz="2400" dirty="0"/>
              <a:t>   </a:t>
            </a:r>
            <a:r>
              <a:rPr lang="en-US" sz="2000" i="1" dirty="0">
                <a:solidFill>
                  <a:srgbClr val="0070C0"/>
                </a:solidFill>
              </a:rPr>
              <a:t>“Early childhood education is of great value to all children and </a:t>
            </a:r>
            <a:r>
              <a:rPr lang="en-US" sz="2000" i="1" u="sng" dirty="0">
                <a:solidFill>
                  <a:srgbClr val="0070C0"/>
                </a:solidFill>
              </a:rPr>
              <a:t>should be available to all</a:t>
            </a:r>
            <a:r>
              <a:rPr lang="en-US" sz="2000" i="1" dirty="0">
                <a:solidFill>
                  <a:srgbClr val="0070C0"/>
                </a:solidFill>
              </a:rPr>
              <a:t>”</a:t>
            </a:r>
          </a:p>
          <a:p>
            <a:pPr marL="176213" indent="-176213"/>
            <a:endParaRPr lang="en-US" sz="2000" dirty="0"/>
          </a:p>
          <a:p>
            <a:pPr marL="269875" indent="-93663"/>
            <a:r>
              <a:rPr lang="en-US" sz="2000" i="1" dirty="0">
                <a:solidFill>
                  <a:srgbClr val="0070C0"/>
                </a:solidFill>
              </a:rPr>
              <a:t>“ The same status of </a:t>
            </a:r>
            <a:r>
              <a:rPr lang="en-US" sz="2000" i="1" u="sng" dirty="0">
                <a:solidFill>
                  <a:srgbClr val="0070C0"/>
                </a:solidFill>
              </a:rPr>
              <a:t>pedagogical training should be provided for all teachers, including early childhood teachers</a:t>
            </a:r>
            <a:r>
              <a:rPr lang="en-US" sz="2000" i="1" dirty="0">
                <a:solidFill>
                  <a:srgbClr val="0070C0"/>
                </a:solidFill>
              </a:rPr>
              <a:t>.... Appropriate measures should be taken to ensure that </a:t>
            </a:r>
            <a:r>
              <a:rPr lang="en-US" sz="2000" i="1" u="sng" dirty="0">
                <a:solidFill>
                  <a:srgbClr val="0070C0"/>
                </a:solidFill>
              </a:rPr>
              <a:t>both men and women are recruited and trained as early childhood teachers</a:t>
            </a:r>
            <a:r>
              <a:rPr lang="en-US" sz="2000" i="1" dirty="0">
                <a:solidFill>
                  <a:srgbClr val="0070C0"/>
                </a:solidFill>
              </a:rPr>
              <a:t>. </a:t>
            </a:r>
            <a:r>
              <a:rPr lang="en-US" sz="2000" i="1" u="sng" dirty="0">
                <a:solidFill>
                  <a:srgbClr val="0070C0"/>
                </a:solidFill>
              </a:rPr>
              <a:t>Teachers in early childhood education should have the same rights, status and entitlements as teachers in other sectors</a:t>
            </a:r>
            <a:r>
              <a:rPr lang="en-US" sz="2000" i="1" dirty="0">
                <a:solidFill>
                  <a:srgbClr val="0070C0"/>
                </a:solidFill>
              </a:rPr>
              <a:t>”. </a:t>
            </a:r>
          </a:p>
          <a:p>
            <a:pPr marL="0" indent="0"/>
            <a:endParaRPr lang="en-US" dirty="0"/>
          </a:p>
        </p:txBody>
      </p:sp>
    </p:spTree>
    <p:extLst>
      <p:ext uri="{BB962C8B-B14F-4D97-AF65-F5344CB8AC3E}">
        <p14:creationId xmlns:p14="http://schemas.microsoft.com/office/powerpoint/2010/main" val="1493221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2095"/>
            <a:ext cx="8229600" cy="914400"/>
          </a:xfrm>
        </p:spPr>
        <p:txBody>
          <a:bodyPr/>
          <a:lstStyle/>
          <a:p>
            <a:r>
              <a:rPr lang="en-US" sz="3600" dirty="0"/>
              <a:t>EI Policy on ECE </a:t>
            </a:r>
            <a:r>
              <a:rPr lang="en-US" dirty="0"/>
              <a:t>(cont.)</a:t>
            </a:r>
          </a:p>
        </p:txBody>
      </p:sp>
      <p:sp>
        <p:nvSpPr>
          <p:cNvPr id="3" name="Content Placeholder 2"/>
          <p:cNvSpPr>
            <a:spLocks noGrp="1"/>
          </p:cNvSpPr>
          <p:nvPr>
            <p:ph idx="1"/>
          </p:nvPr>
        </p:nvSpPr>
        <p:spPr>
          <a:xfrm>
            <a:off x="457200" y="1628800"/>
            <a:ext cx="8575957" cy="4672501"/>
          </a:xfrm>
        </p:spPr>
        <p:txBody>
          <a:bodyPr/>
          <a:lstStyle/>
          <a:p>
            <a:pPr marL="446088" indent="-446088"/>
            <a:r>
              <a:rPr lang="en-US" dirty="0"/>
              <a:t>2.</a:t>
            </a:r>
            <a:r>
              <a:rPr lang="en-US" b="1" dirty="0"/>
              <a:t>   The 2015 EI Congress Resolution on ECE</a:t>
            </a:r>
            <a:r>
              <a:rPr lang="en-US" dirty="0"/>
              <a:t> mandated EI to establish an advisory body/working group to:</a:t>
            </a:r>
          </a:p>
          <a:p>
            <a:pPr marL="457200" indent="-457200">
              <a:buFont typeface="Arial" panose="020B0604020202020204" pitchFamily="34" charset="0"/>
              <a:buChar char="•"/>
            </a:pPr>
            <a:r>
              <a:rPr lang="en-US" dirty="0"/>
              <a:t>support ongoing ECE work (research, advocacy, information sharing etc.)</a:t>
            </a:r>
          </a:p>
          <a:p>
            <a:pPr marL="457200" indent="-457200">
              <a:buFont typeface="Arial" panose="020B0604020202020204" pitchFamily="34" charset="0"/>
              <a:buChar char="•"/>
            </a:pPr>
            <a:r>
              <a:rPr lang="en-US" dirty="0"/>
              <a:t>promote the ILO Policy Guidelines on the Promotion of Decent Work for Early Childhood Education Personnel</a:t>
            </a:r>
          </a:p>
          <a:p>
            <a:pPr marL="0" indent="0"/>
            <a:endParaRPr lang="en-US" dirty="0"/>
          </a:p>
          <a:p>
            <a:pPr marL="457200" indent="-457200">
              <a:buFont typeface="Wingdings" panose="05000000000000000000" pitchFamily="2" charset="2"/>
              <a:buChar char="Ø"/>
            </a:pPr>
            <a:r>
              <a:rPr lang="en-US" dirty="0"/>
              <a:t>ECE Working Group to continue the work done by the ECE Task Force set up in 2007, and given a renewed mandate in 2011</a:t>
            </a:r>
          </a:p>
          <a:p>
            <a:pPr marL="446088" indent="-446088"/>
            <a:endParaRPr lang="en-US" b="1" dirty="0"/>
          </a:p>
        </p:txBody>
      </p:sp>
    </p:spTree>
    <p:extLst>
      <p:ext uri="{BB962C8B-B14F-4D97-AF65-F5344CB8AC3E}">
        <p14:creationId xmlns:p14="http://schemas.microsoft.com/office/powerpoint/2010/main" val="3366712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93952"/>
            <a:ext cx="8568952" cy="920080"/>
          </a:xfrm>
        </p:spPr>
        <p:txBody>
          <a:bodyPr/>
          <a:lstStyle/>
          <a:p>
            <a:r>
              <a:rPr lang="en-US" sz="3600" dirty="0"/>
              <a:t>Main elements of the ILO Policy Guidelines </a:t>
            </a:r>
          </a:p>
        </p:txBody>
      </p:sp>
      <p:sp>
        <p:nvSpPr>
          <p:cNvPr id="3" name="Content Placeholder 2"/>
          <p:cNvSpPr>
            <a:spLocks noGrp="1"/>
          </p:cNvSpPr>
          <p:nvPr>
            <p:ph idx="1"/>
          </p:nvPr>
        </p:nvSpPr>
        <p:spPr>
          <a:xfrm>
            <a:off x="251520" y="1196752"/>
            <a:ext cx="8784976" cy="5184576"/>
          </a:xfrm>
        </p:spPr>
        <p:txBody>
          <a:bodyPr/>
          <a:lstStyle/>
          <a:p>
            <a:pPr marL="265113" indent="-265113">
              <a:buFont typeface="Arial" panose="020B0604020202020204" pitchFamily="34" charset="0"/>
              <a:buChar char="•"/>
            </a:pPr>
            <a:r>
              <a:rPr lang="en-US" sz="2400" dirty="0"/>
              <a:t>The ILO Policy Guidelines were initiated by EI, negotiated among the ILO tripartite constituents (Governments, Employers and Workers), and adopted by the ILO Governing Body in March 2014</a:t>
            </a:r>
          </a:p>
          <a:p>
            <a:pPr marL="265113" indent="-265113">
              <a:buFont typeface="Arial" panose="020B0604020202020204" pitchFamily="34" charset="0"/>
              <a:buChar char="•"/>
            </a:pPr>
            <a:r>
              <a:rPr lang="en-US" sz="2400" dirty="0"/>
              <a:t>The Guidelines incorporate basic principles of international </a:t>
            </a:r>
            <a:r>
              <a:rPr lang="en-US" sz="2400" dirty="0" err="1"/>
              <a:t>labour</a:t>
            </a:r>
            <a:r>
              <a:rPr lang="en-US" sz="2400" dirty="0"/>
              <a:t> law set out in international </a:t>
            </a:r>
            <a:r>
              <a:rPr lang="en-US" sz="2400" dirty="0" err="1"/>
              <a:t>labour</a:t>
            </a:r>
            <a:r>
              <a:rPr lang="en-US" sz="2400" dirty="0"/>
              <a:t> standards adopted by the ILO</a:t>
            </a:r>
          </a:p>
          <a:p>
            <a:pPr marL="265113" indent="-265113">
              <a:buFont typeface="Arial" panose="020B0604020202020204" pitchFamily="34" charset="0"/>
              <a:buChar char="•"/>
            </a:pPr>
            <a:r>
              <a:rPr lang="en-US" sz="2400" dirty="0"/>
              <a:t>They are intended for use by governments, employers, ECE personnel and their </a:t>
            </a:r>
            <a:r>
              <a:rPr lang="en-US" sz="2400" dirty="0" err="1"/>
              <a:t>organisations</a:t>
            </a:r>
            <a:r>
              <a:rPr lang="en-US" sz="2400" dirty="0"/>
              <a:t> etc.</a:t>
            </a:r>
          </a:p>
          <a:p>
            <a:pPr marL="265113" indent="-265113">
              <a:buFont typeface="Arial" panose="020B0604020202020204" pitchFamily="34" charset="0"/>
              <a:buChar char="•"/>
            </a:pPr>
            <a:r>
              <a:rPr lang="en-US" sz="2400" dirty="0"/>
              <a:t>They cover a wide range of issues, including:</a:t>
            </a:r>
          </a:p>
          <a:p>
            <a:pPr marL="717550" indent="-363538">
              <a:buFont typeface="Wingdings" panose="05000000000000000000" pitchFamily="2" charset="2"/>
              <a:buChar char="Ø"/>
            </a:pPr>
            <a:r>
              <a:rPr lang="en-US" sz="2400" dirty="0"/>
              <a:t>the responsibilities of governments, employers and ECE personnel</a:t>
            </a:r>
          </a:p>
          <a:p>
            <a:pPr marL="717550" indent="-363538">
              <a:buFont typeface="Wingdings" panose="05000000000000000000" pitchFamily="2" charset="2"/>
              <a:buChar char="Ø"/>
            </a:pPr>
            <a:r>
              <a:rPr lang="en-US" sz="2400" dirty="0"/>
              <a:t>Training and professional development</a:t>
            </a:r>
          </a:p>
          <a:p>
            <a:pPr marL="717550" indent="-363538">
              <a:buFont typeface="Wingdings" panose="05000000000000000000" pitchFamily="2" charset="2"/>
              <a:buChar char="Ø"/>
            </a:pPr>
            <a:r>
              <a:rPr lang="en-US" sz="2400" dirty="0"/>
              <a:t>Recruitment, deployment and retention</a:t>
            </a:r>
          </a:p>
          <a:p>
            <a:pPr marL="717550" indent="-363538">
              <a:buFont typeface="Wingdings" panose="05000000000000000000" pitchFamily="2" charset="2"/>
              <a:buChar char="Ø"/>
            </a:pPr>
            <a:r>
              <a:rPr lang="en-US" sz="2400" dirty="0"/>
              <a:t>Employment terms and conditions etc.</a:t>
            </a:r>
          </a:p>
          <a:p>
            <a:pPr marL="265113" indent="-265113">
              <a:buFont typeface="Wingdings" panose="05000000000000000000" pitchFamily="2" charset="2"/>
              <a:buChar char="Ø"/>
            </a:pPr>
            <a:endParaRPr lang="en-US" sz="2400" dirty="0"/>
          </a:p>
          <a:p>
            <a:pPr marL="265113" indent="-265113">
              <a:buFont typeface="Wingdings" panose="05000000000000000000" pitchFamily="2" charset="2"/>
              <a:buChar char="Ø"/>
            </a:pPr>
            <a:endParaRPr lang="en-US" sz="2400" dirty="0"/>
          </a:p>
          <a:p>
            <a:pPr marL="717550" indent="-363538">
              <a:buFont typeface="Wingdings" panose="05000000000000000000" pitchFamily="2" charset="2"/>
              <a:buChar char="Ø"/>
            </a:pPr>
            <a:endParaRPr lang="en-US" sz="2400" dirty="0"/>
          </a:p>
          <a:p>
            <a:pPr>
              <a:buFont typeface="Arial" panose="020B0604020202020204" pitchFamily="34" charset="0"/>
              <a:buChar char="•"/>
            </a:pPr>
            <a:endParaRPr lang="en-US" dirty="0"/>
          </a:p>
          <a:p>
            <a:pPr marL="0" indent="0"/>
            <a:endParaRPr lang="en-US" dirty="0"/>
          </a:p>
          <a:p>
            <a:pPr marL="0" indent="0"/>
            <a:endParaRPr lang="en-US" sz="2400" u="sng" dirty="0"/>
          </a:p>
        </p:txBody>
      </p:sp>
    </p:spTree>
    <p:extLst>
      <p:ext uri="{BB962C8B-B14F-4D97-AF65-F5344CB8AC3E}">
        <p14:creationId xmlns:p14="http://schemas.microsoft.com/office/powerpoint/2010/main" val="2057474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914400"/>
          </a:xfrm>
        </p:spPr>
        <p:txBody>
          <a:bodyPr/>
          <a:lstStyle/>
          <a:p>
            <a:r>
              <a:rPr lang="en-US" dirty="0"/>
              <a:t>Purpose</a:t>
            </a:r>
          </a:p>
        </p:txBody>
      </p:sp>
      <p:sp>
        <p:nvSpPr>
          <p:cNvPr id="3" name="Content Placeholder 2"/>
          <p:cNvSpPr>
            <a:spLocks noGrp="1"/>
          </p:cNvSpPr>
          <p:nvPr>
            <p:ph idx="1"/>
          </p:nvPr>
        </p:nvSpPr>
        <p:spPr>
          <a:xfrm>
            <a:off x="395536" y="1412776"/>
            <a:ext cx="8496944" cy="4896544"/>
          </a:xfrm>
        </p:spPr>
        <p:txBody>
          <a:bodyPr/>
          <a:lstStyle/>
          <a:p>
            <a:pPr marL="457200" indent="-457200">
              <a:buFont typeface="Arial" panose="020B0604020202020204" pitchFamily="34" charset="0"/>
              <a:buChar char="•"/>
            </a:pPr>
            <a:r>
              <a:rPr lang="en-US" sz="2400" dirty="0"/>
              <a:t>The Guidelines set out principles for the promotion of decent work for ECE personnel in order to ensure universal access to high quality ECE services</a:t>
            </a:r>
          </a:p>
          <a:p>
            <a:pPr marL="457200" indent="-457200">
              <a:buFont typeface="Arial" panose="020B0604020202020204" pitchFamily="34" charset="0"/>
              <a:buChar char="•"/>
            </a:pPr>
            <a:r>
              <a:rPr lang="en-US" sz="2400" dirty="0"/>
              <a:t>They are designed to inform policies, strategies, legislation, administrative measures and social dialogue mechanisms, including collective bargaining agreements</a:t>
            </a:r>
          </a:p>
          <a:p>
            <a:pPr marL="895350" indent="-442913">
              <a:buFont typeface="Wingdings" panose="05000000000000000000" pitchFamily="2" charset="2"/>
              <a:buChar char="Ø"/>
            </a:pPr>
            <a:r>
              <a:rPr lang="en-US" sz="2400" dirty="0"/>
              <a:t>Can be used to develop or review national legislation, policies and </a:t>
            </a:r>
            <a:r>
              <a:rPr lang="en-US" sz="2400" dirty="0" err="1"/>
              <a:t>programmes</a:t>
            </a:r>
            <a:endParaRPr lang="en-US" sz="2400" dirty="0"/>
          </a:p>
          <a:p>
            <a:pPr marL="452437" indent="0"/>
            <a:endParaRPr lang="en-US" sz="2400" dirty="0"/>
          </a:p>
          <a:p>
            <a:pPr marL="452437" indent="0"/>
            <a:r>
              <a:rPr lang="en-US" sz="2400" i="1" dirty="0">
                <a:solidFill>
                  <a:schemeClr val="accent2">
                    <a:lumMod val="60000"/>
                    <a:lumOff val="40000"/>
                  </a:schemeClr>
                </a:solidFill>
              </a:rPr>
              <a:t>“Where ECE personnel enjoy conditions more </a:t>
            </a:r>
            <a:r>
              <a:rPr lang="en-US" sz="2400" i="1" dirty="0" err="1">
                <a:solidFill>
                  <a:schemeClr val="accent2">
                    <a:lumMod val="60000"/>
                    <a:lumOff val="40000"/>
                  </a:schemeClr>
                </a:solidFill>
              </a:rPr>
              <a:t>favourable</a:t>
            </a:r>
            <a:r>
              <a:rPr lang="en-US" sz="2400" i="1" dirty="0">
                <a:solidFill>
                  <a:schemeClr val="accent2">
                    <a:lumMod val="60000"/>
                    <a:lumOff val="40000"/>
                  </a:schemeClr>
                </a:solidFill>
              </a:rPr>
              <a:t> than those set out in these guidelines, the terms of the guidelines should not be invoked to lower already established condition</a:t>
            </a:r>
            <a:r>
              <a:rPr lang="en-US" sz="2400" dirty="0">
                <a:solidFill>
                  <a:schemeClr val="accent2">
                    <a:lumMod val="60000"/>
                    <a:lumOff val="40000"/>
                  </a:schemeClr>
                </a:solidFill>
              </a:rPr>
              <a:t>s”</a:t>
            </a:r>
            <a:r>
              <a:rPr lang="en-US" sz="2400" dirty="0"/>
              <a:t> (par. 4)</a:t>
            </a:r>
          </a:p>
          <a:p>
            <a:pPr marL="895350" indent="-442913">
              <a:buFont typeface="Wingdings" panose="05000000000000000000" pitchFamily="2" charset="2"/>
              <a:buChar char="Ø"/>
            </a:pPr>
            <a:endParaRPr lang="en-US" dirty="0"/>
          </a:p>
          <a:p>
            <a:pPr marL="457200" indent="-4572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82936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8363272" cy="794792"/>
          </a:xfrm>
        </p:spPr>
        <p:txBody>
          <a:bodyPr/>
          <a:lstStyle/>
          <a:p>
            <a:r>
              <a:rPr lang="en-US" sz="3600" u="sng" dirty="0"/>
              <a:t>ECE objectives and policies (chapter 3)</a:t>
            </a:r>
            <a:br>
              <a:rPr lang="en-US" sz="3600" u="sng" dirty="0"/>
            </a:br>
            <a:endParaRPr lang="en-US" sz="3600" dirty="0"/>
          </a:p>
        </p:txBody>
      </p:sp>
      <p:sp>
        <p:nvSpPr>
          <p:cNvPr id="3" name="Content Placeholder 2"/>
          <p:cNvSpPr>
            <a:spLocks noGrp="1"/>
          </p:cNvSpPr>
          <p:nvPr>
            <p:ph idx="1"/>
          </p:nvPr>
        </p:nvSpPr>
        <p:spPr>
          <a:xfrm>
            <a:off x="251520" y="1412776"/>
            <a:ext cx="8712968" cy="5256584"/>
          </a:xfrm>
        </p:spPr>
        <p:txBody>
          <a:bodyPr/>
          <a:lstStyle/>
          <a:p>
            <a:pPr marL="265113" indent="-265113">
              <a:buFont typeface="Arial" panose="020B0604020202020204" pitchFamily="34" charset="0"/>
              <a:buChar char="•"/>
            </a:pPr>
            <a:r>
              <a:rPr lang="en-US" sz="2400" dirty="0"/>
              <a:t>ECE is a public good, a fundamental right  and service of general interest</a:t>
            </a:r>
          </a:p>
          <a:p>
            <a:pPr marL="628650" indent="-363538">
              <a:buFont typeface="Wingdings" panose="05000000000000000000" pitchFamily="2" charset="2"/>
              <a:buChar char="Ø"/>
            </a:pPr>
            <a:r>
              <a:rPr lang="en-US" sz="2400" dirty="0"/>
              <a:t>“A priority should … be the establishment of </a:t>
            </a:r>
            <a:r>
              <a:rPr lang="en-US" sz="2400" u="sng" dirty="0"/>
              <a:t>universally accessible</a:t>
            </a:r>
            <a:r>
              <a:rPr lang="en-US" sz="2400" dirty="0"/>
              <a:t>, and where possible, </a:t>
            </a:r>
            <a:r>
              <a:rPr lang="en-US" sz="2400" b="1" u="sng" dirty="0"/>
              <a:t>free </a:t>
            </a:r>
            <a:r>
              <a:rPr lang="en-US" sz="2400" dirty="0"/>
              <a:t>ECE services of the </a:t>
            </a:r>
            <a:r>
              <a:rPr lang="en-US" sz="2400" u="sng" dirty="0"/>
              <a:t>highest quality</a:t>
            </a:r>
            <a:r>
              <a:rPr lang="en-US" sz="2400" dirty="0"/>
              <a:t>” (par. 22)</a:t>
            </a:r>
          </a:p>
          <a:p>
            <a:pPr marL="628650" indent="-363538">
              <a:buFont typeface="Wingdings" panose="05000000000000000000" pitchFamily="2" charset="2"/>
              <a:buChar char="Ø"/>
            </a:pPr>
            <a:r>
              <a:rPr lang="en-US" sz="2400" dirty="0"/>
              <a:t>ECE should provide holistic, child-</a:t>
            </a:r>
            <a:r>
              <a:rPr lang="en-US" sz="2400" dirty="0" err="1"/>
              <a:t>centred</a:t>
            </a:r>
            <a:r>
              <a:rPr lang="en-US" sz="2400" dirty="0"/>
              <a:t> educational approaches (play, creativity, exploration, open curriculum…)</a:t>
            </a:r>
          </a:p>
          <a:p>
            <a:pPr marL="628650" indent="-363538">
              <a:buFont typeface="Wingdings" panose="05000000000000000000" pitchFamily="2" charset="2"/>
              <a:buChar char="Ø"/>
            </a:pPr>
            <a:r>
              <a:rPr lang="en-US" sz="2400" dirty="0"/>
              <a:t>ECE personnel and institutions should enjoy autonomy to choose and organize learning practices </a:t>
            </a:r>
          </a:p>
          <a:p>
            <a:pPr marL="0" indent="0"/>
            <a:r>
              <a:rPr lang="en-US" sz="2400" dirty="0">
                <a:solidFill>
                  <a:srgbClr val="C00000"/>
                </a:solidFill>
              </a:rPr>
              <a:t>To what extent are the ECE objectives in line with Target 4.2 of the new SDG 4 on Quality Education?</a:t>
            </a:r>
          </a:p>
          <a:p>
            <a:pPr marL="0" indent="0"/>
            <a:r>
              <a:rPr lang="en-US" sz="2400" i="1" dirty="0">
                <a:solidFill>
                  <a:srgbClr val="0070C0"/>
                </a:solidFill>
              </a:rPr>
              <a:t>By 2030, ensure that all girls and boys have access to quality early childhood development, care and pre-primary education so that they are ready for primary education </a:t>
            </a:r>
          </a:p>
          <a:p>
            <a:pPr marL="0" indent="0"/>
            <a:endParaRPr lang="en-US" sz="2400" dirty="0"/>
          </a:p>
          <a:p>
            <a:pPr marL="0" indent="0"/>
            <a:endParaRPr lang="en-US" sz="2400" dirty="0"/>
          </a:p>
        </p:txBody>
      </p:sp>
    </p:spTree>
    <p:extLst>
      <p:ext uri="{BB962C8B-B14F-4D97-AF65-F5344CB8AC3E}">
        <p14:creationId xmlns:p14="http://schemas.microsoft.com/office/powerpoint/2010/main" val="616786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ECE objectives and policies (cont.)</a:t>
            </a:r>
          </a:p>
        </p:txBody>
      </p:sp>
      <p:sp>
        <p:nvSpPr>
          <p:cNvPr id="3" name="Content Placeholder 2"/>
          <p:cNvSpPr>
            <a:spLocks noGrp="1"/>
          </p:cNvSpPr>
          <p:nvPr>
            <p:ph idx="1"/>
          </p:nvPr>
        </p:nvSpPr>
        <p:spPr>
          <a:xfrm>
            <a:off x="251520" y="1556792"/>
            <a:ext cx="8712968" cy="4752528"/>
          </a:xfrm>
        </p:spPr>
        <p:txBody>
          <a:bodyPr/>
          <a:lstStyle/>
          <a:p>
            <a:pPr marL="457200" indent="-457200">
              <a:buFont typeface="Arial" panose="020B0604020202020204" pitchFamily="34" charset="0"/>
              <a:buChar char="•"/>
            </a:pPr>
            <a:r>
              <a:rPr lang="en-US" dirty="0"/>
              <a:t>ECE financing key for quality, equity and sustainability:</a:t>
            </a:r>
            <a:endParaRPr lang="en-US" sz="2400" i="1" dirty="0"/>
          </a:p>
          <a:p>
            <a:pPr marL="0" indent="0"/>
            <a:endParaRPr lang="en-US" sz="2400" i="1" dirty="0">
              <a:solidFill>
                <a:srgbClr val="0070C0"/>
              </a:solidFill>
            </a:endParaRPr>
          </a:p>
          <a:p>
            <a:pPr marL="0" indent="0"/>
            <a:r>
              <a:rPr lang="en-US" i="1" dirty="0">
                <a:solidFill>
                  <a:srgbClr val="0070C0"/>
                </a:solidFill>
              </a:rPr>
              <a:t>“Evidence from good practices in ECE systems shows that sustained public funding, combined with standard setting and regulation are essential factors to achieve quality goals, especially ensuring the recruitment of highly qualified ECE personnel” (par. 29). </a:t>
            </a:r>
          </a:p>
          <a:p>
            <a:pPr marL="0" indent="0"/>
            <a:r>
              <a:rPr lang="en-US" dirty="0">
                <a:solidFill>
                  <a:srgbClr val="0070C0"/>
                </a:solidFill>
              </a:rPr>
              <a:t> </a:t>
            </a:r>
          </a:p>
          <a:p>
            <a:pPr marL="0" indent="0"/>
            <a:r>
              <a:rPr lang="en-US" dirty="0">
                <a:solidFill>
                  <a:srgbClr val="C00000"/>
                </a:solidFill>
              </a:rPr>
              <a:t>But the Guidelines allow for private investment in ECE to complement public funding</a:t>
            </a:r>
          </a:p>
          <a:p>
            <a:pPr marL="0" indent="0"/>
            <a:endParaRPr lang="en-US" i="1" dirty="0">
              <a:solidFill>
                <a:srgbClr val="0070C0"/>
              </a:solidFill>
            </a:endParaRPr>
          </a:p>
          <a:p>
            <a:pPr marL="0" indent="0"/>
            <a:endParaRPr lang="en-US" i="1" dirty="0">
              <a:solidFill>
                <a:srgbClr val="0070C0"/>
              </a:solidFill>
            </a:endParaRPr>
          </a:p>
        </p:txBody>
      </p:sp>
    </p:spTree>
    <p:extLst>
      <p:ext uri="{BB962C8B-B14F-4D97-AF65-F5344CB8AC3E}">
        <p14:creationId xmlns:p14="http://schemas.microsoft.com/office/powerpoint/2010/main" val="2757653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003232" cy="650776"/>
          </a:xfrm>
        </p:spPr>
        <p:txBody>
          <a:bodyPr/>
          <a:lstStyle/>
          <a:p>
            <a:r>
              <a:rPr lang="en-US" sz="3600" dirty="0"/>
              <a:t>On preparation for the profession</a:t>
            </a:r>
          </a:p>
        </p:txBody>
      </p:sp>
      <p:sp>
        <p:nvSpPr>
          <p:cNvPr id="3" name="Content Placeholder 2"/>
          <p:cNvSpPr>
            <a:spLocks noGrp="1"/>
          </p:cNvSpPr>
          <p:nvPr>
            <p:ph idx="1"/>
          </p:nvPr>
        </p:nvSpPr>
        <p:spPr>
          <a:xfrm>
            <a:off x="107504" y="1426189"/>
            <a:ext cx="8928992" cy="4968552"/>
          </a:xfrm>
        </p:spPr>
        <p:txBody>
          <a:bodyPr/>
          <a:lstStyle/>
          <a:p>
            <a:pPr marL="176213" indent="-176213">
              <a:buFont typeface="Arial" panose="020B0604020202020204" pitchFamily="34" charset="0"/>
              <a:buChar char="•"/>
            </a:pPr>
            <a:r>
              <a:rPr lang="en-US" sz="2400" dirty="0"/>
              <a:t>Initial preparation for all ECE teaching personnel should be comparable to that of primary school teachers (equivalent professional status and  responsibilities)</a:t>
            </a:r>
          </a:p>
          <a:p>
            <a:pPr>
              <a:buFont typeface="Wingdings" panose="05000000000000000000" pitchFamily="2" charset="2"/>
              <a:buChar char="Ø"/>
            </a:pPr>
            <a:r>
              <a:rPr lang="en-US" sz="2400" u="sng" dirty="0"/>
              <a:t>minimum qualification</a:t>
            </a:r>
            <a:r>
              <a:rPr lang="en-US" sz="2400" dirty="0"/>
              <a:t>: first-level tertiary (bachelor’s) degree and, on a progressive basis, a master’s degree or higher level qualification</a:t>
            </a:r>
          </a:p>
          <a:p>
            <a:pPr>
              <a:buFont typeface="Arial" panose="020B0604020202020204" pitchFamily="34" charset="0"/>
              <a:buChar char="•"/>
            </a:pPr>
            <a:r>
              <a:rPr lang="en-US" sz="2400" dirty="0">
                <a:solidFill>
                  <a:srgbClr val="0070C0"/>
                </a:solidFill>
              </a:rPr>
              <a:t> “</a:t>
            </a:r>
            <a:r>
              <a:rPr lang="en-US" sz="2400" i="1" dirty="0">
                <a:solidFill>
                  <a:srgbClr val="0070C0"/>
                </a:solidFill>
              </a:rPr>
              <a:t>Initial education and training should, as far as possible, be financed by public investments, or a mix of public and voluntary private sources so as to offer education that is free of charge or at minimal cost…” (par. 36)</a:t>
            </a:r>
          </a:p>
          <a:p>
            <a:pPr>
              <a:buFont typeface="Arial" panose="020B0604020202020204" pitchFamily="34" charset="0"/>
              <a:buChar char="•"/>
            </a:pPr>
            <a:r>
              <a:rPr lang="en-US" sz="2400" dirty="0"/>
              <a:t>The Guidelines propose the content of teacher education, licensing and accreditation of ECE </a:t>
            </a:r>
            <a:r>
              <a:rPr lang="en-US" sz="2400" dirty="0" err="1"/>
              <a:t>programmes</a:t>
            </a:r>
            <a:r>
              <a:rPr lang="en-US" sz="2400" dirty="0"/>
              <a:t> </a:t>
            </a:r>
          </a:p>
          <a:p>
            <a:pPr>
              <a:buFont typeface="Arial" panose="020B0604020202020204" pitchFamily="34" charset="0"/>
              <a:buChar char="•"/>
            </a:pPr>
            <a:r>
              <a:rPr lang="en-US" sz="2400" dirty="0"/>
              <a:t>The Guidelines also </a:t>
            </a:r>
            <a:r>
              <a:rPr lang="en-US" sz="2400" dirty="0" err="1"/>
              <a:t>emphasise</a:t>
            </a:r>
            <a:r>
              <a:rPr lang="en-US" sz="2400" dirty="0"/>
              <a:t> initial training for leaders, managers and support personnel</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503255951"/>
      </p:ext>
    </p:extLst>
  </p:cSld>
  <p:clrMapOvr>
    <a:masterClrMapping/>
  </p:clrMapOvr>
</p:sld>
</file>

<file path=ppt/theme/theme1.xml><?xml version="1.0" encoding="utf-8"?>
<a:theme xmlns:a="http://schemas.openxmlformats.org/drawingml/2006/main" name="pp_EI_genera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http://portal/_cts/EIDocument/8b5470c660bc9b5ccustomXsn.xsn</xsnLocation>
  <cached>True</cached>
  <openByDefault>True</openByDefault>
  <xsnScope>http://portal</xsnScope>
</customXsn>
</file>

<file path=customXml/item3.xml><?xml version="1.0" encoding="utf-8"?>
<ct:contentTypeSchema xmlns:ct="http://schemas.microsoft.com/office/2006/metadata/contentType" xmlns:ma="http://schemas.microsoft.com/office/2006/metadata/properties/metaAttributes" ct:_="" ma:_="" ma:contentTypeName="EI Document" ma:contentTypeID="0x010100AA2F8202531E2B479DC903BD7BCD5C3F00E04239BAE3CFF643A8203BF81E96DC51" ma:contentTypeVersion="53" ma:contentTypeDescription="" ma:contentTypeScope="" ma:versionID="3ecdb67ee59564c7ec43419591cb38be">
  <xsd:schema xmlns:xsd="http://www.w3.org/2001/XMLSchema" xmlns:xs="http://www.w3.org/2001/XMLSchema" xmlns:p="http://schemas.microsoft.com/office/2006/metadata/properties" xmlns:ns2="db13979b-e751-4565-a77b-71e7edb4f069" targetNamespace="http://schemas.microsoft.com/office/2006/metadata/properties" ma:root="true" ma:fieldsID="68c9f9e723ff3b8d29c1e4b1699411ec" ns2:_="">
    <xsd:import namespace="db13979b-e751-4565-a77b-71e7edb4f069"/>
    <xsd:element name="properties">
      <xsd:complexType>
        <xsd:sequence>
          <xsd:element name="documentManagement">
            <xsd:complexType>
              <xsd:all>
                <xsd:element ref="ns2:Date" minOccurs="0"/>
                <xsd:element ref="ns2:DocumentLanguage" minOccurs="0"/>
                <xsd:element ref="ns2:AvailableOnWebsite" minOccurs="0"/>
                <xsd:element ref="ns2:EIRegion" minOccurs="0"/>
                <xsd:element ref="ns2:EIUnit" minOccurs="0"/>
                <xsd:element ref="ns2:EIOrgan" minOccurs="0"/>
                <xsd:element ref="ns2:EI_x0020_Event" minOccurs="0"/>
                <xsd:element ref="ns2:EITopic" minOccurs="0"/>
                <xsd:element ref="ns2:DocumentSource" minOccurs="0"/>
                <xsd:element ref="ns2:EITermbaseTaxHTField0" minOccurs="0"/>
                <xsd:element ref="ns2:TaxCatchAll" minOccurs="0"/>
                <xsd:element ref="ns2:TaxCatchAllLabel" minOccurs="0"/>
                <xsd:element ref="ns2:l360261a294540c48d9b0fdee2fb1d22" minOccurs="0"/>
                <xsd:element ref="ns2:hd0be951f11940a08013d67eec6505c8" minOccurs="0"/>
                <xsd:element ref="ns2:o79ce48fd8d44e5eaac3fd0fc82a2951" minOccurs="0"/>
                <xsd:element ref="ns2:kd7281ab553349538e0242a0ee89a9e1" minOccurs="0"/>
                <xsd:element ref="ns2:i64256cf79b641ea809ba8b9a8069568"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13979b-e751-4565-a77b-71e7edb4f069" elementFormDefault="qualified">
    <xsd:import namespace="http://schemas.microsoft.com/office/2006/documentManagement/types"/>
    <xsd:import namespace="http://schemas.microsoft.com/office/infopath/2007/PartnerControls"/>
    <xsd:element name="Date" ma:index="2" nillable="true" ma:displayName="Date" ma:description="EI document date." ma:format="DateOnly" ma:internalName="Date">
      <xsd:simpleType>
        <xsd:restriction base="dms:DateTime"/>
      </xsd:simpleType>
    </xsd:element>
    <xsd:element name="DocumentLanguage" ma:index="5" nillable="true" ma:displayName="Document Language" ma:default="English" ma:format="RadioButtons" ma:internalName="DocumentLanguage">
      <xsd:simpleType>
        <xsd:restriction base="dms:Choice">
          <xsd:enumeration value="English"/>
          <xsd:enumeration value="French"/>
          <xsd:enumeration value="Spanish"/>
          <xsd:enumeration value="Other"/>
          <xsd:enumeration value="Multiple"/>
        </xsd:restriction>
      </xsd:simpleType>
    </xsd:element>
    <xsd:element name="AvailableOnWebsite" ma:index="6" nillable="true" ma:displayName="Available On Website" ma:default="1" ma:description="Make this document available on the public EI website." ma:internalName="AvailableOnWebsite">
      <xsd:simpleType>
        <xsd:restriction base="dms:Boolean"/>
      </xsd:simpleType>
    </xsd:element>
    <xsd:element name="EIRegion" ma:index="7" nillable="true" ma:displayName="EI Region" ma:description="Education International region." ma:hidden="true" ma:list="{29c7dc5d-89a6-4101-a71e-0c6c975a07cf}" ma:internalName="EIRegion" ma:readOnly="false" ma:showField="Title"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EIUnit" ma:index="8" nillable="true" ma:displayName="EI Unit" ma:hidden="true" ma:list="068bb678-3c6d-45ba-97bd-4f06a914f196" ma:internalName="EIUnit" ma:readOnly="false" ma:showField="Title"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EIOrgan" ma:index="9" nillable="true" ma:displayName="EI Group" ma:hidden="true" ma:list="{2698a646-4c05-4ac8-9e4f-4a88bcd5d2e2}" ma:internalName="EIOrgan" ma:readOnly="false" ma:showField="Title"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EI_x0020_Event" ma:index="11" nillable="true" ma:displayName="EI Event" ma:hidden="true" ma:list="{0292d145-1b29-4696-ba3c-d4afe19ee511}" ma:internalName="EI_x0020_Event" ma:readOnly="false" ma:showField="EventTitleForChoiceDropdown" ma:web="db13979b-e751-4565-a77b-71e7edb4f069">
      <xsd:simpleType>
        <xsd:restriction base="dms:Lookup"/>
      </xsd:simpleType>
    </xsd:element>
    <xsd:element name="EITopic" ma:index="12" nillable="true" ma:displayName="EI Topic" ma:hidden="true" ma:list="dd9f5b98-3a89-4125-b977-90d82d0197dd" ma:internalName="EITopic" ma:readOnly="false" ma:showField="Title"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DocumentSource" ma:index="13" nillable="true" ma:displayName="Document Source" ma:description="Organisation which issued the document." ma:list="{49ba241f-8346-4576-b9e1-b1a7b41f86e8}" ma:internalName="DocumentSource" ma:showField="Title" ma:web="db13979b-e751-4565-a77b-71e7edb4f069">
      <xsd:simpleType>
        <xsd:restriction base="dms:Lookup"/>
      </xsd:simpleType>
    </xsd:element>
    <xsd:element name="EITermbaseTaxHTField0" ma:index="19" nillable="true" ma:taxonomy="true" ma:internalName="EITermbaseTaxHTField0" ma:taxonomyFieldName="EITermbase" ma:displayName="EIDocType" ma:readOnly="false" ma:default="" ma:fieldId="{58649bc0-05b1-4c82-b72c-a96912b32633}" ma:taxonomyMulti="true" ma:sspId="0af2f461-2480-4a31-ac78-b054563ee389" ma:termSetId="2591b47b-c34c-4ee1-a350-73f6d52a178b" ma:anchorId="00000000-0000-0000-0000-000000000000" ma:open="true" ma:isKeyword="false">
      <xsd:complexType>
        <xsd:sequence>
          <xsd:element ref="pc:Terms" minOccurs="0" maxOccurs="1"/>
        </xsd:sequence>
      </xsd:complexType>
    </xsd:element>
    <xsd:element name="TaxCatchAll" ma:index="20" nillable="true" ma:displayName="Taxonomy Catch All Column" ma:hidden="true" ma:list="{e31c9898-5599-4d3d-bde2-aae45224e11b}" ma:internalName="TaxCatchAll" ma:showField="CatchAllData"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Taxonomy Catch All Column1" ma:hidden="true" ma:list="{e31c9898-5599-4d3d-bde2-aae45224e11b}" ma:internalName="TaxCatchAllLabel" ma:readOnly="true" ma:showField="CatchAllDataLabel" ma:web="db13979b-e751-4565-a77b-71e7edb4f069">
      <xsd:complexType>
        <xsd:complexContent>
          <xsd:extension base="dms:MultiChoiceLookup">
            <xsd:sequence>
              <xsd:element name="Value" type="dms:Lookup" maxOccurs="unbounded" minOccurs="0" nillable="true"/>
            </xsd:sequence>
          </xsd:extension>
        </xsd:complexContent>
      </xsd:complexType>
    </xsd:element>
    <xsd:element name="l360261a294540c48d9b0fdee2fb1d22" ma:index="23" nillable="true" ma:taxonomy="true" ma:internalName="l360261a294540c48d9b0fdee2fb1d22" ma:taxonomyFieldName="EIEvent" ma:displayName="EIEvent" ma:default="" ma:fieldId="{5360261a-2945-40c4-8d9b-0fdee2fb1d22}" ma:taxonomyMulti="true" ma:sspId="0af2f461-2480-4a31-ac78-b054563ee389" ma:termSetId="46d855b6-eb13-4760-91d1-66f27ae7dc32" ma:anchorId="00000000-0000-0000-0000-000000000000" ma:open="true" ma:isKeyword="false">
      <xsd:complexType>
        <xsd:sequence>
          <xsd:element ref="pc:Terms" minOccurs="0" maxOccurs="1"/>
        </xsd:sequence>
      </xsd:complexType>
    </xsd:element>
    <xsd:element name="hd0be951f11940a08013d67eec6505c8" ma:index="25" nillable="true" ma:taxonomy="true" ma:internalName="hd0be951f11940a08013d67eec6505c8" ma:taxonomyFieldName="EIUnit1" ma:displayName="EIUnit" ma:readOnly="false" ma:default="" ma:fieldId="{1d0be951-f119-40a0-8013-d67eec6505c8}" ma:taxonomyMulti="true" ma:sspId="0af2f461-2480-4a31-ac78-b054563ee389" ma:termSetId="5f7ca6b7-bc5d-4a29-b9c5-9d61f96be714" ma:anchorId="00000000-0000-0000-0000-000000000000" ma:open="false" ma:isKeyword="false">
      <xsd:complexType>
        <xsd:sequence>
          <xsd:element ref="pc:Terms" minOccurs="0" maxOccurs="1"/>
        </xsd:sequence>
      </xsd:complexType>
    </xsd:element>
    <xsd:element name="o79ce48fd8d44e5eaac3fd0fc82a2951" ma:index="27" nillable="true" ma:taxonomy="true" ma:internalName="o79ce48fd8d44e5eaac3fd0fc82a2951" ma:taxonomyFieldName="EIGroup" ma:displayName="EIGroup" ma:default="" ma:fieldId="{879ce48f-d8d4-4e5e-aac3-fd0fc82a2951}" ma:taxonomyMulti="true" ma:sspId="0af2f461-2480-4a31-ac78-b054563ee389" ma:termSetId="1e97bc08-ae7e-4277-9be6-12765f62b22d" ma:anchorId="00000000-0000-0000-0000-000000000000" ma:open="false" ma:isKeyword="false">
      <xsd:complexType>
        <xsd:sequence>
          <xsd:element ref="pc:Terms" minOccurs="0" maxOccurs="1"/>
        </xsd:sequence>
      </xsd:complexType>
    </xsd:element>
    <xsd:element name="kd7281ab553349538e0242a0ee89a9e1" ma:index="29" nillable="true" ma:taxonomy="true" ma:internalName="kd7281ab553349538e0242a0ee89a9e1" ma:taxonomyFieldName="EITopic1" ma:displayName="EITopic" ma:default="" ma:fieldId="{4d7281ab-5533-4953-8e02-42a0ee89a9e1}" ma:taxonomyMulti="true" ma:sspId="0af2f461-2480-4a31-ac78-b054563ee389" ma:termSetId="e2436a82-f458-4e28-a4e0-fa06e0b95176" ma:anchorId="00000000-0000-0000-0000-000000000000" ma:open="false" ma:isKeyword="false">
      <xsd:complexType>
        <xsd:sequence>
          <xsd:element ref="pc:Terms" minOccurs="0" maxOccurs="1"/>
        </xsd:sequence>
      </xsd:complexType>
    </xsd:element>
    <xsd:element name="i64256cf79b641ea809ba8b9a8069568" ma:index="31" nillable="true" ma:taxonomy="true" ma:internalName="i64256cf79b641ea809ba8b9a8069568" ma:taxonomyFieldName="EIRegion1" ma:displayName="EIRegion" ma:default="" ma:fieldId="{264256cf-79b6-41ea-809b-a8b9a8069568}" ma:taxonomyMulti="true" ma:sspId="0af2f461-2480-4a31-ac78-b054563ee389" ma:termSetId="126f87e2-8982-4d73-8d0c-1d6ec05017e8"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EIUnit xmlns="db13979b-e751-4565-a77b-71e7edb4f069"/>
    <l360261a294540c48d9b0fdee2fb1d22 xmlns="db13979b-e751-4565-a77b-71e7edb4f069">
      <Terms xmlns="http://schemas.microsoft.com/office/infopath/2007/PartnerControls"/>
    </l360261a294540c48d9b0fdee2fb1d22>
    <EIRegion xmlns="db13979b-e751-4565-a77b-71e7edb4f069"/>
    <AvailableOnWebsite xmlns="db13979b-e751-4565-a77b-71e7edb4f069">true</AvailableOnWebsite>
    <EIOrgan xmlns="db13979b-e751-4565-a77b-71e7edb4f069"/>
    <EI_x0020_Event xmlns="db13979b-e751-4565-a77b-71e7edb4f069" xsi:nil="true"/>
    <kd7281ab553349538e0242a0ee89a9e1 xmlns="db13979b-e751-4565-a77b-71e7edb4f069">
      <Terms xmlns="http://schemas.microsoft.com/office/infopath/2007/PartnerControls"/>
    </kd7281ab553349538e0242a0ee89a9e1>
    <i64256cf79b641ea809ba8b9a8069568 xmlns="db13979b-e751-4565-a77b-71e7edb4f069">
      <Terms xmlns="http://schemas.microsoft.com/office/infopath/2007/PartnerControls"/>
    </i64256cf79b641ea809ba8b9a8069568>
    <EITopic xmlns="db13979b-e751-4565-a77b-71e7edb4f069"/>
    <DocumentSource xmlns="db13979b-e751-4565-a77b-71e7edb4f069" xsi:nil="true"/>
    <DocumentLanguage xmlns="db13979b-e751-4565-a77b-71e7edb4f069">English</DocumentLanguage>
    <o79ce48fd8d44e5eaac3fd0fc82a2951 xmlns="db13979b-e751-4565-a77b-71e7edb4f069">
      <Terms xmlns="http://schemas.microsoft.com/office/infopath/2007/PartnerControls"/>
    </o79ce48fd8d44e5eaac3fd0fc82a2951>
    <EITermbaseTaxHTField0 xmlns="db13979b-e751-4565-a77b-71e7edb4f069">
      <Terms xmlns="http://schemas.microsoft.com/office/infopath/2007/PartnerControls"/>
    </EITermbaseTaxHTField0>
    <TaxCatchAll xmlns="db13979b-e751-4565-a77b-71e7edb4f069"/>
    <Date xmlns="db13979b-e751-4565-a77b-71e7edb4f069" xsi:nil="true"/>
    <hd0be951f11940a08013d67eec6505c8 xmlns="db13979b-e751-4565-a77b-71e7edb4f069">
      <Terms xmlns="http://schemas.microsoft.com/office/infopath/2007/PartnerControls"/>
    </hd0be951f11940a08013d67eec6505c8>
  </documentManagement>
</p:properties>
</file>

<file path=customXml/itemProps1.xml><?xml version="1.0" encoding="utf-8"?>
<ds:datastoreItem xmlns:ds="http://schemas.openxmlformats.org/officeDocument/2006/customXml" ds:itemID="{4A7A70B0-495E-477F-987D-AD121824176D}"/>
</file>

<file path=customXml/itemProps2.xml><?xml version="1.0" encoding="utf-8"?>
<ds:datastoreItem xmlns:ds="http://schemas.openxmlformats.org/officeDocument/2006/customXml" ds:itemID="{A2801A2F-C108-4E04-B49C-2362AE576B6D}"/>
</file>

<file path=customXml/itemProps3.xml><?xml version="1.0" encoding="utf-8"?>
<ds:datastoreItem xmlns:ds="http://schemas.openxmlformats.org/officeDocument/2006/customXml" ds:itemID="{C74E7526-41C1-49F9-BFCC-0A6A0D2C6953}"/>
</file>

<file path=customXml/itemProps4.xml><?xml version="1.0" encoding="utf-8"?>
<ds:datastoreItem xmlns:ds="http://schemas.openxmlformats.org/officeDocument/2006/customXml" ds:itemID="{80B3A6AA-CA2E-42C1-AF67-6CBD80406ACD}"/>
</file>

<file path=docProps/app.xml><?xml version="1.0" encoding="utf-8"?>
<Properties xmlns="http://schemas.openxmlformats.org/officeDocument/2006/extended-properties" xmlns:vt="http://schemas.openxmlformats.org/officeDocument/2006/docPropsVTypes">
  <Template>pp_EI_general</Template>
  <TotalTime>0</TotalTime>
  <Words>1364</Words>
  <Application>Microsoft Office PowerPoint</Application>
  <PresentationFormat>On-screen Show (4:3)</PresentationFormat>
  <Paragraphs>115</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Narrow</vt:lpstr>
      <vt:lpstr>Webdings</vt:lpstr>
      <vt:lpstr>Wingdings</vt:lpstr>
      <vt:lpstr>pp_EI_general</vt:lpstr>
      <vt:lpstr>EI Perspective on the ILO Policy Guidelines on the Promotion of Decent Work for ECE Personnel</vt:lpstr>
      <vt:lpstr>Summary of presentation</vt:lpstr>
      <vt:lpstr>EI Policy on ECE </vt:lpstr>
      <vt:lpstr>EI Policy on ECE (cont.)</vt:lpstr>
      <vt:lpstr>Main elements of the ILO Policy Guidelines </vt:lpstr>
      <vt:lpstr>Purpose</vt:lpstr>
      <vt:lpstr>ECE objectives and policies (chapter 3) </vt:lpstr>
      <vt:lpstr>ECE objectives and policies (cont.)</vt:lpstr>
      <vt:lpstr>On preparation for the profession</vt:lpstr>
      <vt:lpstr>On recruitment, deployment and retention</vt:lpstr>
      <vt:lpstr>Professional and career development</vt:lpstr>
      <vt:lpstr>On employment terms and conditions</vt:lpstr>
      <vt:lpstr>Learning and teaching conditions (chapter 8)</vt:lpstr>
      <vt:lpstr>Evaluating ECE personnel (chapter 10)</vt:lpstr>
      <vt:lpstr>Evaluating ECE personnel (cont.)</vt:lpstr>
      <vt:lpstr>ECE Governance and social dialogue (chapter 11)</vt:lpstr>
      <vt:lpstr>Promoting the ILO Guidelines: what can we do?</vt:lpstr>
      <vt:lpstr>PowerPoint Presentation</vt:lpstr>
      <vt:lpstr>PowerPoint Presentation</vt:lpstr>
    </vt:vector>
  </TitlesOfParts>
  <Company>Edcuation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global education goal and targets: towards professionalisation of the ECE workforce?</dc:title>
  <dc:creator>dennisiny</dc:creator>
  <cp:lastModifiedBy>Claude Carroue</cp:lastModifiedBy>
  <cp:revision>605</cp:revision>
  <dcterms:created xsi:type="dcterms:W3CDTF">2015-10-20T09:35:22Z</dcterms:created>
  <dcterms:modified xsi:type="dcterms:W3CDTF">2016-04-26T12:11:50Z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0x010100AA2F8202531E2B479DC903BD7BCD5C3F00E04239BAE3CFF643A8203BF81E96DC51</vt:lpwstr>
  </property>
  <property fmtid="{D5CDD505-2E9C-101B-9397-08002B2CF9AE}" pid="3" name="EITermbase">
    <vt:lpwstr/>
  </property>
  <property fmtid="{D5CDD505-2E9C-101B-9397-08002B2CF9AE}" pid="4" name="EITopic1">
    <vt:lpwstr/>
  </property>
  <property fmtid="{D5CDD505-2E9C-101B-9397-08002B2CF9AE}" pid="5" name="EIEvent">
    <vt:lpwstr/>
  </property>
  <property fmtid="{D5CDD505-2E9C-101B-9397-08002B2CF9AE}" pid="6" name="EIUnit1">
    <vt:lpwstr/>
  </property>
  <property fmtid="{D5CDD505-2E9C-101B-9397-08002B2CF9AE}" pid="7" name="EIGroup">
    <vt:lpwstr/>
  </property>
  <property fmtid="{D5CDD505-2E9C-101B-9397-08002B2CF9AE}" pid="8" name="EIRegion1">
    <vt:lpwstr/>
  </property>
</Properties>
</file>