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289" r:id="rId2"/>
    <p:sldId id="290" r:id="rId3"/>
    <p:sldId id="291" r:id="rId4"/>
    <p:sldId id="292" r:id="rId5"/>
    <p:sldId id="293" r:id="rId6"/>
    <p:sldId id="294" r:id="rId7"/>
    <p:sldId id="295" r:id="rId8"/>
    <p:sldId id="296" r:id="rId9"/>
    <p:sldId id="297" r:id="rId10"/>
    <p:sldId id="298" r:id="rId11"/>
    <p:sldId id="299" r:id="rId12"/>
    <p:sldId id="300" r:id="rId13"/>
    <p:sldId id="301" r:id="rId14"/>
    <p:sldId id="306" r:id="rId15"/>
    <p:sldId id="308" r:id="rId16"/>
    <p:sldId id="309" r:id="rId17"/>
    <p:sldId id="310" r:id="rId18"/>
  </p:sldIdLst>
  <p:sldSz cx="9144000" cy="6858000" type="screen4x3"/>
  <p:notesSz cx="6805613" cy="9944100"/>
  <p:defaultTextStyle>
    <a:defPPr>
      <a:defRPr lang="en-GB"/>
    </a:defPPr>
    <a:lvl1pPr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1pPr>
    <a:lvl2pPr marL="457200"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2pPr>
    <a:lvl3pPr marL="914400"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3pPr>
    <a:lvl4pPr marL="1371600"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4pPr>
    <a:lvl5pPr marL="1828800"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5pPr>
    <a:lvl6pPr marL="2286000" algn="l" defTabSz="914400" rtl="0" eaLnBrk="1" latinLnBrk="0" hangingPunct="1">
      <a:defRPr sz="2400" kern="1200">
        <a:solidFill>
          <a:schemeClr val="tx1"/>
        </a:solidFill>
        <a:latin typeface="Lucida Grande" pitchFamily="-128" charset="0"/>
        <a:ea typeface="Geneva" pitchFamily="-128" charset="-128"/>
        <a:cs typeface="+mn-cs"/>
      </a:defRPr>
    </a:lvl6pPr>
    <a:lvl7pPr marL="2743200" algn="l" defTabSz="914400" rtl="0" eaLnBrk="1" latinLnBrk="0" hangingPunct="1">
      <a:defRPr sz="2400" kern="1200">
        <a:solidFill>
          <a:schemeClr val="tx1"/>
        </a:solidFill>
        <a:latin typeface="Lucida Grande" pitchFamily="-128" charset="0"/>
        <a:ea typeface="Geneva" pitchFamily="-128" charset="-128"/>
        <a:cs typeface="+mn-cs"/>
      </a:defRPr>
    </a:lvl7pPr>
    <a:lvl8pPr marL="3200400" algn="l" defTabSz="914400" rtl="0" eaLnBrk="1" latinLnBrk="0" hangingPunct="1">
      <a:defRPr sz="2400" kern="1200">
        <a:solidFill>
          <a:schemeClr val="tx1"/>
        </a:solidFill>
        <a:latin typeface="Lucida Grande" pitchFamily="-128" charset="0"/>
        <a:ea typeface="Geneva" pitchFamily="-128" charset="-128"/>
        <a:cs typeface="+mn-cs"/>
      </a:defRPr>
    </a:lvl8pPr>
    <a:lvl9pPr marL="3657600" algn="l" defTabSz="914400" rtl="0" eaLnBrk="1" latinLnBrk="0" hangingPunct="1">
      <a:defRPr sz="2400" kern="1200">
        <a:solidFill>
          <a:schemeClr val="tx1"/>
        </a:solidFill>
        <a:latin typeface="Lucida Grande" pitchFamily="-128" charset="0"/>
        <a:ea typeface="Geneva" pitchFamily="-128"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Templeman" initials="J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autoAdjust="0"/>
    <p:restoredTop sz="95928" autoAdjust="0"/>
  </p:normalViewPr>
  <p:slideViewPr>
    <p:cSldViewPr>
      <p:cViewPr varScale="1">
        <p:scale>
          <a:sx n="62" d="100"/>
          <a:sy n="62" d="100"/>
        </p:scale>
        <p:origin x="12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9099" cy="49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0243" name="Rectangle 3"/>
          <p:cNvSpPr>
            <a:spLocks noGrp="1" noChangeArrowheads="1"/>
          </p:cNvSpPr>
          <p:nvPr>
            <p:ph type="dt" idx="1"/>
          </p:nvPr>
        </p:nvSpPr>
        <p:spPr bwMode="auto">
          <a:xfrm>
            <a:off x="3856514" y="0"/>
            <a:ext cx="2949099" cy="49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0244"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07415" y="4723448"/>
            <a:ext cx="4990783" cy="447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46" name="Rectangle 6"/>
          <p:cNvSpPr>
            <a:spLocks noGrp="1" noChangeArrowheads="1"/>
          </p:cNvSpPr>
          <p:nvPr>
            <p:ph type="ftr" sz="quarter" idx="4"/>
          </p:nvPr>
        </p:nvSpPr>
        <p:spPr bwMode="auto">
          <a:xfrm>
            <a:off x="0" y="9446895"/>
            <a:ext cx="2949099" cy="49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0247" name="Rectangle 7"/>
          <p:cNvSpPr>
            <a:spLocks noGrp="1" noChangeArrowheads="1"/>
          </p:cNvSpPr>
          <p:nvPr>
            <p:ph type="sldNum" sz="quarter" idx="5"/>
          </p:nvPr>
        </p:nvSpPr>
        <p:spPr bwMode="auto">
          <a:xfrm>
            <a:off x="3856514" y="9446895"/>
            <a:ext cx="2949099" cy="49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DF4AD3C9-D87C-4033-B0DD-4658E315EE45}" type="slidenum">
              <a:rPr lang="en-GB" altLang="en-US"/>
              <a:pPr/>
              <a:t>‹#›</a:t>
            </a:fld>
            <a:endParaRPr lang="en-GB" altLang="en-US"/>
          </a:p>
        </p:txBody>
      </p:sp>
    </p:spTree>
    <p:extLst>
      <p:ext uri="{BB962C8B-B14F-4D97-AF65-F5344CB8AC3E}">
        <p14:creationId xmlns:p14="http://schemas.microsoft.com/office/powerpoint/2010/main" val="14013241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Lucida Grande" pitchFamily="-128" charset="0"/>
        <a:ea typeface="Geneva" pitchFamily="-128" charset="-128"/>
        <a:cs typeface="+mn-cs"/>
      </a:defRPr>
    </a:lvl1pPr>
    <a:lvl2pPr marL="457200" algn="l" rtl="0" fontAlgn="base">
      <a:spcBef>
        <a:spcPct val="30000"/>
      </a:spcBef>
      <a:spcAft>
        <a:spcPct val="0"/>
      </a:spcAft>
      <a:defRPr sz="1200" kern="1200">
        <a:solidFill>
          <a:schemeClr val="tx1"/>
        </a:solidFill>
        <a:latin typeface="Lucida Grande" pitchFamily="-128" charset="0"/>
        <a:ea typeface="Geneva" pitchFamily="-128" charset="-128"/>
        <a:cs typeface="+mn-cs"/>
      </a:defRPr>
    </a:lvl2pPr>
    <a:lvl3pPr marL="914400" algn="l" rtl="0" fontAlgn="base">
      <a:spcBef>
        <a:spcPct val="30000"/>
      </a:spcBef>
      <a:spcAft>
        <a:spcPct val="0"/>
      </a:spcAft>
      <a:defRPr sz="1200" kern="1200">
        <a:solidFill>
          <a:schemeClr val="tx1"/>
        </a:solidFill>
        <a:latin typeface="Lucida Grande" pitchFamily="-128" charset="0"/>
        <a:ea typeface="Geneva" pitchFamily="-128" charset="-128"/>
        <a:cs typeface="+mn-cs"/>
      </a:defRPr>
    </a:lvl3pPr>
    <a:lvl4pPr marL="1371600" algn="l" rtl="0" fontAlgn="base">
      <a:spcBef>
        <a:spcPct val="30000"/>
      </a:spcBef>
      <a:spcAft>
        <a:spcPct val="0"/>
      </a:spcAft>
      <a:defRPr sz="1200" kern="1200">
        <a:solidFill>
          <a:schemeClr val="tx1"/>
        </a:solidFill>
        <a:latin typeface="Lucida Grande" pitchFamily="-128" charset="0"/>
        <a:ea typeface="Geneva" pitchFamily="-128" charset="-128"/>
        <a:cs typeface="+mn-cs"/>
      </a:defRPr>
    </a:lvl4pPr>
    <a:lvl5pPr marL="1828800" algn="l" rtl="0" fontAlgn="base">
      <a:spcBef>
        <a:spcPct val="30000"/>
      </a:spcBef>
      <a:spcAft>
        <a:spcPct val="0"/>
      </a:spcAft>
      <a:defRPr sz="1200" kern="1200">
        <a:solidFill>
          <a:schemeClr val="tx1"/>
        </a:solidFill>
        <a:latin typeface="Lucida Grande" pitchFamily="-128" charset="0"/>
        <a:ea typeface="Geneva" pitchFamily="-1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132" name="Picture 12" descr="pp flame 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8" name="Rectangle 8"/>
          <p:cNvSpPr>
            <a:spLocks noChangeArrowheads="1"/>
          </p:cNvSpPr>
          <p:nvPr/>
        </p:nvSpPr>
        <p:spPr bwMode="auto">
          <a:xfrm>
            <a:off x="457200" y="381000"/>
            <a:ext cx="8207375" cy="36004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0000" tIns="270000" rIns="270000" bIns="270000"/>
          <a:lstStyle>
            <a:lvl1pPr>
              <a:defRPr sz="3600" b="1">
                <a:solidFill>
                  <a:schemeClr val="tx1"/>
                </a:solidFill>
                <a:latin typeface="Arial Narrow" panose="020B0606020202030204" pitchFamily="34" charset="0"/>
                <a:ea typeface="Geneva" pitchFamily="-128" charset="-128"/>
              </a:defRPr>
            </a:lvl1pPr>
            <a:lvl2pPr>
              <a:defRPr sz="3600" b="1">
                <a:solidFill>
                  <a:schemeClr val="tx1"/>
                </a:solidFill>
                <a:latin typeface="Arial Narrow" panose="020B0606020202030204" pitchFamily="34" charset="0"/>
                <a:ea typeface="Geneva" pitchFamily="-128" charset="-128"/>
              </a:defRPr>
            </a:lvl2pPr>
            <a:lvl3pPr>
              <a:defRPr sz="3600" b="1">
                <a:solidFill>
                  <a:schemeClr val="tx1"/>
                </a:solidFill>
                <a:latin typeface="Arial Narrow" panose="020B0606020202030204" pitchFamily="34" charset="0"/>
                <a:ea typeface="Geneva" pitchFamily="-128" charset="-128"/>
              </a:defRPr>
            </a:lvl3pPr>
            <a:lvl4pPr>
              <a:defRPr sz="3600" b="1">
                <a:solidFill>
                  <a:schemeClr val="tx1"/>
                </a:solidFill>
                <a:latin typeface="Arial Narrow" panose="020B0606020202030204" pitchFamily="34" charset="0"/>
                <a:ea typeface="Geneva" pitchFamily="-128" charset="-128"/>
              </a:defRPr>
            </a:lvl4pPr>
            <a:lvl5pPr>
              <a:defRPr sz="3600" b="1">
                <a:solidFill>
                  <a:schemeClr val="tx1"/>
                </a:solidFill>
                <a:latin typeface="Arial Narrow" panose="020B0606020202030204" pitchFamily="34" charset="0"/>
                <a:ea typeface="Geneva" pitchFamily="-128" charset="-128"/>
              </a:defRPr>
            </a:lvl5pPr>
            <a:lvl6pPr marL="457200" fontAlgn="base">
              <a:spcBef>
                <a:spcPct val="0"/>
              </a:spcBef>
              <a:spcAft>
                <a:spcPct val="0"/>
              </a:spcAft>
              <a:defRPr sz="3600" b="1">
                <a:solidFill>
                  <a:schemeClr val="tx1"/>
                </a:solidFill>
                <a:latin typeface="Arial Narrow" panose="020B0606020202030204" pitchFamily="34" charset="0"/>
                <a:ea typeface="Geneva" pitchFamily="-128" charset="-128"/>
              </a:defRPr>
            </a:lvl6pPr>
            <a:lvl7pPr marL="914400" fontAlgn="base">
              <a:spcBef>
                <a:spcPct val="0"/>
              </a:spcBef>
              <a:spcAft>
                <a:spcPct val="0"/>
              </a:spcAft>
              <a:defRPr sz="3600" b="1">
                <a:solidFill>
                  <a:schemeClr val="tx1"/>
                </a:solidFill>
                <a:latin typeface="Arial Narrow" panose="020B0606020202030204" pitchFamily="34" charset="0"/>
                <a:ea typeface="Geneva" pitchFamily="-128" charset="-128"/>
              </a:defRPr>
            </a:lvl7pPr>
            <a:lvl8pPr marL="1371600" fontAlgn="base">
              <a:spcBef>
                <a:spcPct val="0"/>
              </a:spcBef>
              <a:spcAft>
                <a:spcPct val="0"/>
              </a:spcAft>
              <a:defRPr sz="3600" b="1">
                <a:solidFill>
                  <a:schemeClr val="tx1"/>
                </a:solidFill>
                <a:latin typeface="Arial Narrow" panose="020B0606020202030204" pitchFamily="34" charset="0"/>
                <a:ea typeface="Geneva" pitchFamily="-128" charset="-128"/>
              </a:defRPr>
            </a:lvl8pPr>
            <a:lvl9pPr marL="1828800" fontAlgn="base">
              <a:spcBef>
                <a:spcPct val="0"/>
              </a:spcBef>
              <a:spcAft>
                <a:spcPct val="0"/>
              </a:spcAft>
              <a:defRPr sz="3600" b="1">
                <a:solidFill>
                  <a:schemeClr val="tx1"/>
                </a:solidFill>
                <a:latin typeface="Arial Narrow" panose="020B0606020202030204" pitchFamily="34" charset="0"/>
                <a:ea typeface="Geneva" pitchFamily="-128" charset="-128"/>
              </a:defRPr>
            </a:lvl9pPr>
          </a:lstStyle>
          <a:p>
            <a:pPr eaLnBrk="1" hangingPunct="1"/>
            <a:endParaRPr lang="en-GB" altLang="en-US"/>
          </a:p>
        </p:txBody>
      </p:sp>
      <p:pic>
        <p:nvPicPr>
          <p:cNvPr id="5129" name="Picture 9" descr="AMN_CANDLE_K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438400"/>
            <a:ext cx="82391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ai SLIDE T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743200"/>
            <a:ext cx="2160588" cy="925513"/>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ctrTitle"/>
          </p:nvPr>
        </p:nvSpPr>
        <p:spPr>
          <a:xfrm>
            <a:off x="762000" y="609600"/>
            <a:ext cx="7696200" cy="990600"/>
          </a:xfrm>
        </p:spPr>
        <p:txBody>
          <a:bodyPr/>
          <a:lstStyle>
            <a:lvl1pPr>
              <a:defRPr>
                <a:solidFill>
                  <a:schemeClr val="tx1"/>
                </a:solidFill>
              </a:defRPr>
            </a:lvl1pPr>
          </a:lstStyle>
          <a:p>
            <a:pPr lvl="0"/>
            <a:r>
              <a:rPr lang="en-US" altLang="en-US" noProof="0"/>
              <a:t>Click to edit Master title style</a:t>
            </a:r>
            <a:endParaRPr lang="en-GB" altLang="en-US" noProof="0"/>
          </a:p>
        </p:txBody>
      </p:sp>
      <p:sp>
        <p:nvSpPr>
          <p:cNvPr id="5123" name="Rectangle 3"/>
          <p:cNvSpPr>
            <a:spLocks noGrp="1" noChangeArrowheads="1"/>
          </p:cNvSpPr>
          <p:nvPr>
            <p:ph type="subTitle" idx="1"/>
          </p:nvPr>
        </p:nvSpPr>
        <p:spPr>
          <a:xfrm>
            <a:off x="838200" y="4267200"/>
            <a:ext cx="6934200" cy="1371600"/>
          </a:xfrm>
        </p:spPr>
        <p:txBody>
          <a:bodyPr/>
          <a:lstStyle>
            <a:lvl1pPr marL="0" indent="0">
              <a:buFont typeface="Wingdings" panose="05000000000000000000" pitchFamily="2" charset="2"/>
              <a:buNone/>
              <a:defRPr sz="1800" b="1"/>
            </a:lvl1pPr>
          </a:lstStyle>
          <a:p>
            <a:pPr lvl="0"/>
            <a:r>
              <a:rPr lang="en-US" altLang="en-US" noProof="0"/>
              <a:t>Click to edit Master subtitle style</a:t>
            </a:r>
            <a:endParaRPr lang="en-GB" altLang="en-US" noProof="0"/>
          </a:p>
        </p:txBody>
      </p:sp>
      <p:sp>
        <p:nvSpPr>
          <p:cNvPr id="5126" name="Rectangle 6"/>
          <p:cNvSpPr>
            <a:spLocks noGrp="1" noChangeArrowheads="1"/>
          </p:cNvSpPr>
          <p:nvPr>
            <p:ph type="sldNum" sz="quarter" idx="4"/>
          </p:nvPr>
        </p:nvSpPr>
        <p:spPr/>
        <p:txBody>
          <a:bodyPr/>
          <a:lstStyle>
            <a:lvl1pPr>
              <a:defRPr/>
            </a:lvl1pPr>
          </a:lstStyle>
          <a:p>
            <a:fld id="{4B4A2740-3D93-47F0-8BB1-B9A1D53BC0C5}" type="slidenum">
              <a:rPr lang="en-GB" altLang="en-US"/>
              <a:pPr/>
              <a:t>‹#›</a:t>
            </a:fld>
            <a:endParaRPr lang="en-GB" altLang="en-US">
              <a:solidFill>
                <a:schemeClr val="tx1"/>
              </a:solidFill>
            </a:endParaRPr>
          </a:p>
        </p:txBody>
      </p:sp>
      <p:sp>
        <p:nvSpPr>
          <p:cNvPr id="5131" name="Line 11"/>
          <p:cNvSpPr>
            <a:spLocks noChangeShapeType="1"/>
          </p:cNvSpPr>
          <p:nvPr/>
        </p:nvSpPr>
        <p:spPr bwMode="auto">
          <a:xfrm>
            <a:off x="457200" y="6248400"/>
            <a:ext cx="8207375"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4017DFA3-1DA2-40DD-AFA3-1ACFF085F3BD}" type="slidenum">
              <a:rPr lang="en-GB" altLang="en-US"/>
              <a:pPr/>
              <a:t>‹#›</a:t>
            </a:fld>
            <a:endParaRPr lang="en-GB" altLang="en-US" sz="1400" b="0">
              <a:solidFill>
                <a:schemeClr val="tx1"/>
              </a:solidFill>
              <a:latin typeface="Lucida Grande" pitchFamily="-128" charset="0"/>
            </a:endParaRPr>
          </a:p>
        </p:txBody>
      </p:sp>
    </p:spTree>
    <p:extLst>
      <p:ext uri="{BB962C8B-B14F-4D97-AF65-F5344CB8AC3E}">
        <p14:creationId xmlns:p14="http://schemas.microsoft.com/office/powerpoint/2010/main" val="341657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638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6096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25C4E9E8-B581-4D84-A572-69A6E1441456}" type="slidenum">
              <a:rPr lang="en-GB" altLang="en-US"/>
              <a:pPr/>
              <a:t>‹#›</a:t>
            </a:fld>
            <a:endParaRPr lang="en-GB" altLang="en-US" sz="1400" b="0">
              <a:solidFill>
                <a:schemeClr val="tx1"/>
              </a:solidFill>
              <a:latin typeface="Lucida Grande" pitchFamily="-128" charset="0"/>
            </a:endParaRPr>
          </a:p>
        </p:txBody>
      </p:sp>
    </p:spTree>
    <p:extLst>
      <p:ext uri="{BB962C8B-B14F-4D97-AF65-F5344CB8AC3E}">
        <p14:creationId xmlns:p14="http://schemas.microsoft.com/office/powerpoint/2010/main" val="1790108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2133600"/>
            <a:ext cx="8229600" cy="4114800"/>
          </a:xfrm>
        </p:spPr>
        <p:txBody>
          <a:bodyPr/>
          <a:lstStyle/>
          <a:p>
            <a:r>
              <a:rPr lang="en-US"/>
              <a:t>Click icon to add table</a:t>
            </a:r>
            <a:endParaRPr lang="en-GB"/>
          </a:p>
        </p:txBody>
      </p:sp>
      <p:sp>
        <p:nvSpPr>
          <p:cNvPr id="4" name="Slide Number Placeholder 3"/>
          <p:cNvSpPr>
            <a:spLocks noGrp="1"/>
          </p:cNvSpPr>
          <p:nvPr>
            <p:ph type="sldNum" sz="quarter" idx="10"/>
          </p:nvPr>
        </p:nvSpPr>
        <p:spPr>
          <a:xfrm>
            <a:off x="6553200" y="6248400"/>
            <a:ext cx="2133600" cy="457200"/>
          </a:xfrm>
        </p:spPr>
        <p:txBody>
          <a:bodyPr/>
          <a:lstStyle>
            <a:lvl1pPr>
              <a:defRPr/>
            </a:lvl1pPr>
          </a:lstStyle>
          <a:p>
            <a:fld id="{EBA4BD87-6711-4921-877B-B0B4CE1C490C}" type="slidenum">
              <a:rPr lang="en-GB" altLang="en-US"/>
              <a:pPr/>
              <a:t>‹#›</a:t>
            </a:fld>
            <a:endParaRPr lang="en-GB" altLang="en-US" sz="1400" b="0">
              <a:solidFill>
                <a:schemeClr val="tx1"/>
              </a:solidFill>
              <a:latin typeface="Lucida Grande" pitchFamily="-128" charset="0"/>
            </a:endParaRPr>
          </a:p>
        </p:txBody>
      </p:sp>
    </p:spTree>
    <p:extLst>
      <p:ext uri="{BB962C8B-B14F-4D97-AF65-F5344CB8AC3E}">
        <p14:creationId xmlns:p14="http://schemas.microsoft.com/office/powerpoint/2010/main" val="1197447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21336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8200" y="2133600"/>
            <a:ext cx="4038600" cy="4114800"/>
          </a:xfrm>
        </p:spPr>
        <p:txBody>
          <a:bodyPr/>
          <a:lstStyle/>
          <a:p>
            <a:r>
              <a:rPr lang="en-US"/>
              <a:t>Click icon to add chart</a:t>
            </a:r>
            <a:endParaRPr lang="en-GB"/>
          </a:p>
        </p:txBody>
      </p:sp>
      <p:sp>
        <p:nvSpPr>
          <p:cNvPr id="5" name="Slide Number Placeholder 4"/>
          <p:cNvSpPr>
            <a:spLocks noGrp="1"/>
          </p:cNvSpPr>
          <p:nvPr>
            <p:ph type="sldNum" sz="quarter" idx="10"/>
          </p:nvPr>
        </p:nvSpPr>
        <p:spPr>
          <a:xfrm>
            <a:off x="6553200" y="6248400"/>
            <a:ext cx="2133600" cy="457200"/>
          </a:xfrm>
        </p:spPr>
        <p:txBody>
          <a:bodyPr/>
          <a:lstStyle>
            <a:lvl1pPr>
              <a:defRPr/>
            </a:lvl1pPr>
          </a:lstStyle>
          <a:p>
            <a:fld id="{C39C365F-0191-4E3C-BA89-1E8DF98B9891}" type="slidenum">
              <a:rPr lang="en-GB" altLang="en-US"/>
              <a:pPr/>
              <a:t>‹#›</a:t>
            </a:fld>
            <a:endParaRPr lang="en-GB" altLang="en-US" sz="1400" b="0">
              <a:solidFill>
                <a:schemeClr val="tx1"/>
              </a:solidFill>
              <a:latin typeface="Lucida Grande" pitchFamily="-128" charset="0"/>
            </a:endParaRPr>
          </a:p>
        </p:txBody>
      </p:sp>
    </p:spTree>
    <p:extLst>
      <p:ext uri="{BB962C8B-B14F-4D97-AF65-F5344CB8AC3E}">
        <p14:creationId xmlns:p14="http://schemas.microsoft.com/office/powerpoint/2010/main" val="303353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5518C170-58E7-4477-B45F-8AEC1A2925B9}" type="slidenum">
              <a:rPr lang="en-GB" altLang="en-US"/>
              <a:pPr/>
              <a:t>‹#›</a:t>
            </a:fld>
            <a:endParaRPr lang="en-GB" altLang="en-US" sz="1400" b="0">
              <a:solidFill>
                <a:schemeClr val="tx1"/>
              </a:solidFill>
              <a:latin typeface="Lucida Grande" pitchFamily="-128" charset="0"/>
            </a:endParaRPr>
          </a:p>
        </p:txBody>
      </p:sp>
    </p:spTree>
    <p:extLst>
      <p:ext uri="{BB962C8B-B14F-4D97-AF65-F5344CB8AC3E}">
        <p14:creationId xmlns:p14="http://schemas.microsoft.com/office/powerpoint/2010/main" val="406025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53D8AEBE-CBD5-4A69-B779-97FB24A314D4}" type="slidenum">
              <a:rPr lang="en-GB" altLang="en-US"/>
              <a:pPr/>
              <a:t>‹#›</a:t>
            </a:fld>
            <a:endParaRPr lang="en-GB" altLang="en-US" sz="1400" b="0">
              <a:solidFill>
                <a:schemeClr val="tx1"/>
              </a:solidFill>
              <a:latin typeface="Lucida Grande" pitchFamily="-128" charset="0"/>
            </a:endParaRPr>
          </a:p>
        </p:txBody>
      </p:sp>
    </p:spTree>
    <p:extLst>
      <p:ext uri="{BB962C8B-B14F-4D97-AF65-F5344CB8AC3E}">
        <p14:creationId xmlns:p14="http://schemas.microsoft.com/office/powerpoint/2010/main" val="23049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1336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1336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6F22B84A-2719-43C3-AC00-2475281DBA78}" type="slidenum">
              <a:rPr lang="en-GB" altLang="en-US"/>
              <a:pPr/>
              <a:t>‹#›</a:t>
            </a:fld>
            <a:endParaRPr lang="en-GB" altLang="en-US" sz="1400" b="0">
              <a:solidFill>
                <a:schemeClr val="tx1"/>
              </a:solidFill>
              <a:latin typeface="Lucida Grande" pitchFamily="-128" charset="0"/>
            </a:endParaRPr>
          </a:p>
        </p:txBody>
      </p:sp>
    </p:spTree>
    <p:extLst>
      <p:ext uri="{BB962C8B-B14F-4D97-AF65-F5344CB8AC3E}">
        <p14:creationId xmlns:p14="http://schemas.microsoft.com/office/powerpoint/2010/main" val="222867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396BA6A7-67E0-4667-A638-BB245D730F58}" type="slidenum">
              <a:rPr lang="en-GB" altLang="en-US"/>
              <a:pPr/>
              <a:t>‹#›</a:t>
            </a:fld>
            <a:endParaRPr lang="en-GB" altLang="en-US" sz="1400" b="0">
              <a:solidFill>
                <a:schemeClr val="tx1"/>
              </a:solidFill>
              <a:latin typeface="Lucida Grande" pitchFamily="-128" charset="0"/>
            </a:endParaRPr>
          </a:p>
        </p:txBody>
      </p:sp>
    </p:spTree>
    <p:extLst>
      <p:ext uri="{BB962C8B-B14F-4D97-AF65-F5344CB8AC3E}">
        <p14:creationId xmlns:p14="http://schemas.microsoft.com/office/powerpoint/2010/main" val="336926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6C245383-54CD-491E-9275-C94E3D082B54}" type="slidenum">
              <a:rPr lang="en-GB" altLang="en-US"/>
              <a:pPr/>
              <a:t>‹#›</a:t>
            </a:fld>
            <a:endParaRPr lang="en-GB" altLang="en-US" sz="1400" b="0">
              <a:solidFill>
                <a:schemeClr val="tx1"/>
              </a:solidFill>
              <a:latin typeface="Lucida Grande" pitchFamily="-128" charset="0"/>
            </a:endParaRPr>
          </a:p>
        </p:txBody>
      </p:sp>
    </p:spTree>
    <p:extLst>
      <p:ext uri="{BB962C8B-B14F-4D97-AF65-F5344CB8AC3E}">
        <p14:creationId xmlns:p14="http://schemas.microsoft.com/office/powerpoint/2010/main" val="339839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F51594B-3B9E-40FD-B8E4-7D1EE9D31DE8}" type="slidenum">
              <a:rPr lang="en-GB" altLang="en-US"/>
              <a:pPr/>
              <a:t>‹#›</a:t>
            </a:fld>
            <a:endParaRPr lang="en-GB" altLang="en-US" sz="1400" b="0">
              <a:solidFill>
                <a:schemeClr val="tx1"/>
              </a:solidFill>
              <a:latin typeface="Lucida Grande" pitchFamily="-128" charset="0"/>
            </a:endParaRPr>
          </a:p>
        </p:txBody>
      </p:sp>
    </p:spTree>
    <p:extLst>
      <p:ext uri="{BB962C8B-B14F-4D97-AF65-F5344CB8AC3E}">
        <p14:creationId xmlns:p14="http://schemas.microsoft.com/office/powerpoint/2010/main" val="109994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39738C3-31CE-42C6-9DD1-FBAFFE878859}" type="slidenum">
              <a:rPr lang="en-GB" altLang="en-US"/>
              <a:pPr/>
              <a:t>‹#›</a:t>
            </a:fld>
            <a:endParaRPr lang="en-GB" altLang="en-US" sz="1400" b="0">
              <a:solidFill>
                <a:schemeClr val="tx1"/>
              </a:solidFill>
              <a:latin typeface="Lucida Grande" pitchFamily="-128" charset="0"/>
            </a:endParaRPr>
          </a:p>
        </p:txBody>
      </p:sp>
    </p:spTree>
    <p:extLst>
      <p:ext uri="{BB962C8B-B14F-4D97-AF65-F5344CB8AC3E}">
        <p14:creationId xmlns:p14="http://schemas.microsoft.com/office/powerpoint/2010/main" val="375804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5014B1F-AA8D-46A8-B24E-C33FD745C698}" type="slidenum">
              <a:rPr lang="en-GB" altLang="en-US"/>
              <a:pPr/>
              <a:t>‹#›</a:t>
            </a:fld>
            <a:endParaRPr lang="en-GB" altLang="en-US" sz="1400" b="0">
              <a:solidFill>
                <a:schemeClr val="tx1"/>
              </a:solidFill>
              <a:latin typeface="Lucida Grande" pitchFamily="-128" charset="0"/>
            </a:endParaRPr>
          </a:p>
        </p:txBody>
      </p:sp>
    </p:spTree>
    <p:extLst>
      <p:ext uri="{BB962C8B-B14F-4D97-AF65-F5344CB8AC3E}">
        <p14:creationId xmlns:p14="http://schemas.microsoft.com/office/powerpoint/2010/main" val="317373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pic>
        <p:nvPicPr>
          <p:cNvPr id="1034" name="Picture 10" descr="pp flame blac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609600"/>
            <a:ext cx="8229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457200" y="2133600"/>
            <a:ext cx="8229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0" name="Rectangle 6"/>
          <p:cNvSpPr>
            <a:spLocks noGrp="1" noChangeArrowheads="1"/>
          </p:cNvSpPr>
          <p:nvPr>
            <p:ph type="sldNum" sz="quarter" idx="4"/>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200" b="1">
                <a:solidFill>
                  <a:schemeClr val="bg1"/>
                </a:solidFill>
                <a:latin typeface="+mn-lt"/>
              </a:defRPr>
            </a:lvl1pPr>
          </a:lstStyle>
          <a:p>
            <a:fld id="{B3EBB83B-3793-4E84-BE56-7D68A4E07F55}" type="slidenum">
              <a:rPr lang="en-GB" altLang="en-US"/>
              <a:pPr/>
              <a:t>‹#›</a:t>
            </a:fld>
            <a:endParaRPr lang="en-GB" altLang="en-US" sz="1400" b="0">
              <a:solidFill>
                <a:schemeClr val="tx1"/>
              </a:solidFill>
              <a:latin typeface="Lucida Grande" pitchFamily="-128" charset="0"/>
            </a:endParaRPr>
          </a:p>
        </p:txBody>
      </p:sp>
      <p:sp>
        <p:nvSpPr>
          <p:cNvPr id="1032" name="Line 8"/>
          <p:cNvSpPr>
            <a:spLocks noChangeShapeType="1"/>
          </p:cNvSpPr>
          <p:nvPr/>
        </p:nvSpPr>
        <p:spPr bwMode="auto">
          <a:xfrm>
            <a:off x="457200" y="6248400"/>
            <a:ext cx="8207375"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 name="Line 9"/>
          <p:cNvSpPr>
            <a:spLocks noChangeShapeType="1"/>
          </p:cNvSpPr>
          <p:nvPr/>
        </p:nvSpPr>
        <p:spPr bwMode="auto">
          <a:xfrm>
            <a:off x="457200" y="1905000"/>
            <a:ext cx="8207375"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sz="3600" b="1" kern="1200">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Arial Narrow" panose="020B0606020202030204" pitchFamily="34" charset="0"/>
          <a:ea typeface="Geneva" pitchFamily="-128" charset="-128"/>
        </a:defRPr>
      </a:lvl2pPr>
      <a:lvl3pPr algn="l" rtl="0" eaLnBrk="1" fontAlgn="base" hangingPunct="1">
        <a:spcBef>
          <a:spcPct val="0"/>
        </a:spcBef>
        <a:spcAft>
          <a:spcPct val="0"/>
        </a:spcAft>
        <a:defRPr sz="3600" b="1">
          <a:solidFill>
            <a:schemeClr val="bg1"/>
          </a:solidFill>
          <a:latin typeface="Arial Narrow" panose="020B0606020202030204" pitchFamily="34" charset="0"/>
          <a:ea typeface="Geneva" pitchFamily="-128" charset="-128"/>
        </a:defRPr>
      </a:lvl3pPr>
      <a:lvl4pPr algn="l" rtl="0" eaLnBrk="1" fontAlgn="base" hangingPunct="1">
        <a:spcBef>
          <a:spcPct val="0"/>
        </a:spcBef>
        <a:spcAft>
          <a:spcPct val="0"/>
        </a:spcAft>
        <a:defRPr sz="3600" b="1">
          <a:solidFill>
            <a:schemeClr val="bg1"/>
          </a:solidFill>
          <a:latin typeface="Arial Narrow" panose="020B0606020202030204" pitchFamily="34" charset="0"/>
          <a:ea typeface="Geneva" pitchFamily="-128" charset="-128"/>
        </a:defRPr>
      </a:lvl4pPr>
      <a:lvl5pPr algn="l" rtl="0" eaLnBrk="1" fontAlgn="base" hangingPunct="1">
        <a:spcBef>
          <a:spcPct val="0"/>
        </a:spcBef>
        <a:spcAft>
          <a:spcPct val="0"/>
        </a:spcAft>
        <a:defRPr sz="3600" b="1">
          <a:solidFill>
            <a:schemeClr val="bg1"/>
          </a:solidFill>
          <a:latin typeface="Arial Narrow" panose="020B0606020202030204" pitchFamily="34" charset="0"/>
          <a:ea typeface="Geneva" pitchFamily="-128" charset="-128"/>
        </a:defRPr>
      </a:lvl5pPr>
      <a:lvl6pPr marL="457200" algn="l" rtl="0" eaLnBrk="1" fontAlgn="base" hangingPunct="1">
        <a:spcBef>
          <a:spcPct val="0"/>
        </a:spcBef>
        <a:spcAft>
          <a:spcPct val="0"/>
        </a:spcAft>
        <a:defRPr sz="3600" b="1">
          <a:solidFill>
            <a:schemeClr val="bg1"/>
          </a:solidFill>
          <a:latin typeface="Arial Narrow" panose="020B0606020202030204" pitchFamily="34" charset="0"/>
          <a:ea typeface="Geneva" pitchFamily="-128" charset="-128"/>
        </a:defRPr>
      </a:lvl6pPr>
      <a:lvl7pPr marL="914400" algn="l" rtl="0" eaLnBrk="1" fontAlgn="base" hangingPunct="1">
        <a:spcBef>
          <a:spcPct val="0"/>
        </a:spcBef>
        <a:spcAft>
          <a:spcPct val="0"/>
        </a:spcAft>
        <a:defRPr sz="3600" b="1">
          <a:solidFill>
            <a:schemeClr val="bg1"/>
          </a:solidFill>
          <a:latin typeface="Arial Narrow" panose="020B0606020202030204" pitchFamily="34" charset="0"/>
          <a:ea typeface="Geneva" pitchFamily="-128" charset="-128"/>
        </a:defRPr>
      </a:lvl7pPr>
      <a:lvl8pPr marL="1371600" algn="l" rtl="0" eaLnBrk="1" fontAlgn="base" hangingPunct="1">
        <a:spcBef>
          <a:spcPct val="0"/>
        </a:spcBef>
        <a:spcAft>
          <a:spcPct val="0"/>
        </a:spcAft>
        <a:defRPr sz="3600" b="1">
          <a:solidFill>
            <a:schemeClr val="bg1"/>
          </a:solidFill>
          <a:latin typeface="Arial Narrow" panose="020B0606020202030204" pitchFamily="34" charset="0"/>
          <a:ea typeface="Geneva" pitchFamily="-128" charset="-128"/>
        </a:defRPr>
      </a:lvl8pPr>
      <a:lvl9pPr marL="1828800" algn="l" rtl="0" eaLnBrk="1" fontAlgn="base" hangingPunct="1">
        <a:spcBef>
          <a:spcPct val="0"/>
        </a:spcBef>
        <a:spcAft>
          <a:spcPct val="0"/>
        </a:spcAft>
        <a:defRPr sz="3600" b="1">
          <a:solidFill>
            <a:schemeClr val="bg1"/>
          </a:solidFill>
          <a:latin typeface="Arial Narrow" panose="020B0606020202030204" pitchFamily="34" charset="0"/>
          <a:ea typeface="Geneva" pitchFamily="-128" charset="-128"/>
        </a:defRPr>
      </a:lvl9pPr>
    </p:titleStyle>
    <p:bodyStyle>
      <a:lvl1pPr marL="342900" indent="-342900" algn="l" rtl="0" eaLnBrk="1" fontAlgn="base" hangingPunct="1">
        <a:spcBef>
          <a:spcPct val="20000"/>
        </a:spcBef>
        <a:spcAft>
          <a:spcPct val="0"/>
        </a:spcAft>
        <a:buClr>
          <a:srgbClr val="FFFF00"/>
        </a:buClr>
        <a:buFont typeface="Wingdings" panose="05000000000000000000" pitchFamily="2" charset="2"/>
        <a:buChar char="§"/>
        <a:defRPr sz="2000" kern="1200">
          <a:solidFill>
            <a:schemeClr val="bg1"/>
          </a:solidFill>
          <a:latin typeface="+mn-lt"/>
          <a:ea typeface="+mn-ea"/>
          <a:cs typeface="+mn-cs"/>
        </a:defRPr>
      </a:lvl1pPr>
      <a:lvl2pPr marL="742950" indent="-285750" algn="l" rtl="0" eaLnBrk="1" fontAlgn="base" hangingPunct="1">
        <a:spcBef>
          <a:spcPct val="20000"/>
        </a:spcBef>
        <a:spcAft>
          <a:spcPct val="0"/>
        </a:spcAft>
        <a:buClr>
          <a:srgbClr val="FFFF00"/>
        </a:buClr>
        <a:buFont typeface="Wingdings" panose="05000000000000000000" pitchFamily="2" charset="2"/>
        <a:buChar char="§"/>
        <a:defRPr sz="2000" kern="1200">
          <a:solidFill>
            <a:schemeClr val="bg1"/>
          </a:solidFill>
          <a:latin typeface="+mn-lt"/>
          <a:ea typeface="+mn-ea"/>
          <a:cs typeface="+mn-cs"/>
        </a:defRPr>
      </a:lvl2pPr>
      <a:lvl3pPr marL="1143000" indent="-228600" algn="l" rtl="0" eaLnBrk="1" fontAlgn="base" hangingPunct="1">
        <a:spcBef>
          <a:spcPct val="20000"/>
        </a:spcBef>
        <a:spcAft>
          <a:spcPct val="0"/>
        </a:spcAft>
        <a:buClr>
          <a:srgbClr val="FFFF00"/>
        </a:buClr>
        <a:buFont typeface="Wingdings" panose="05000000000000000000" pitchFamily="2" charset="2"/>
        <a:buChar char="§"/>
        <a:defRPr sz="2000" kern="1200">
          <a:solidFill>
            <a:schemeClr val="bg1"/>
          </a:solidFill>
          <a:latin typeface="+mn-lt"/>
          <a:ea typeface="+mn-ea"/>
          <a:cs typeface="+mn-cs"/>
        </a:defRPr>
      </a:lvl3pPr>
      <a:lvl4pPr marL="1600200" indent="-228600" algn="l" rtl="0" eaLnBrk="1" fontAlgn="base" hangingPunct="1">
        <a:spcBef>
          <a:spcPct val="20000"/>
        </a:spcBef>
        <a:spcAft>
          <a:spcPct val="0"/>
        </a:spcAft>
        <a:buClr>
          <a:srgbClr val="FFFF00"/>
        </a:buClr>
        <a:buFont typeface="Wingdings" panose="05000000000000000000" pitchFamily="2" charset="2"/>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lr>
          <a:srgbClr val="FFFF00"/>
        </a:buClr>
        <a:buFont typeface="Wingdings" panose="05000000000000000000" pitchFamily="2"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2942456"/>
          </a:xfrm>
        </p:spPr>
        <p:txBody>
          <a:bodyPr/>
          <a:lstStyle/>
          <a:p>
            <a:br>
              <a:rPr lang="en-US" sz="4400" dirty="0">
                <a:solidFill>
                  <a:schemeClr val="accent2">
                    <a:lumMod val="40000"/>
                    <a:lumOff val="60000"/>
                  </a:schemeClr>
                </a:solidFill>
              </a:rPr>
            </a:br>
            <a:r>
              <a:rPr lang="en-US" sz="4400" dirty="0">
                <a:solidFill>
                  <a:schemeClr val="accent2">
                    <a:lumMod val="40000"/>
                    <a:lumOff val="60000"/>
                  </a:schemeClr>
                </a:solidFill>
              </a:rPr>
              <a:t>HUMAN RIGHTS AND VALUES </a:t>
            </a:r>
            <a:br>
              <a:rPr lang="en-US" sz="4400" dirty="0">
                <a:solidFill>
                  <a:schemeClr val="accent2">
                    <a:lumMod val="40000"/>
                    <a:lumOff val="60000"/>
                  </a:schemeClr>
                </a:solidFill>
              </a:rPr>
            </a:br>
            <a:r>
              <a:rPr lang="en-US" sz="4400" dirty="0">
                <a:solidFill>
                  <a:schemeClr val="accent2">
                    <a:lumMod val="40000"/>
                    <a:lumOff val="60000"/>
                  </a:schemeClr>
                </a:solidFill>
              </a:rPr>
              <a:t>IN EDUCATION</a:t>
            </a:r>
          </a:p>
        </p:txBody>
      </p:sp>
      <p:sp>
        <p:nvSpPr>
          <p:cNvPr id="3" name="Content Placeholder 2"/>
          <p:cNvSpPr>
            <a:spLocks noGrp="1"/>
          </p:cNvSpPr>
          <p:nvPr>
            <p:ph idx="1"/>
          </p:nvPr>
        </p:nvSpPr>
        <p:spPr/>
        <p:txBody>
          <a:bodyPr/>
          <a:lstStyle/>
          <a:p>
            <a:pPr lvl="3"/>
            <a:endParaRPr lang="en-US" dirty="0"/>
          </a:p>
          <a:p>
            <a:endParaRPr lang="en-US" dirty="0"/>
          </a:p>
          <a:p>
            <a:endParaRPr lang="en-US" dirty="0"/>
          </a:p>
          <a:p>
            <a:endParaRPr lang="en-US" dirty="0"/>
          </a:p>
          <a:p>
            <a:endParaRPr lang="en-US" dirty="0"/>
          </a:p>
          <a:p>
            <a:endParaRPr lang="en-US" dirty="0"/>
          </a:p>
          <a:p>
            <a:pPr marL="0" indent="0">
              <a:spcBef>
                <a:spcPts val="0"/>
              </a:spcBef>
              <a:buNone/>
            </a:pPr>
            <a:endParaRPr lang="en-GB" altLang="en-US" b="1" dirty="0"/>
          </a:p>
          <a:p>
            <a:pPr marL="0" indent="0">
              <a:spcBef>
                <a:spcPts val="0"/>
              </a:spcBef>
              <a:buNone/>
            </a:pPr>
            <a:r>
              <a:rPr lang="en-GB" altLang="en-US" sz="2200" dirty="0"/>
              <a:t>Sneh Aurora</a:t>
            </a:r>
          </a:p>
          <a:p>
            <a:pPr marL="0" indent="0">
              <a:spcBef>
                <a:spcPts val="0"/>
              </a:spcBef>
              <a:buNone/>
            </a:pPr>
            <a:r>
              <a:rPr lang="en-GB" altLang="en-US" dirty="0"/>
              <a:t>Human Rights Education Consultant</a:t>
            </a:r>
          </a:p>
          <a:p>
            <a:pPr marL="0" indent="0">
              <a:spcBef>
                <a:spcPts val="0"/>
              </a:spcBef>
              <a:buNone/>
            </a:pPr>
            <a:endParaRPr lang="en-GB" altLang="en-US" dirty="0"/>
          </a:p>
          <a:p>
            <a:pPr marL="0" indent="0">
              <a:spcBef>
                <a:spcPts val="0"/>
              </a:spcBef>
              <a:buNone/>
            </a:pPr>
            <a:r>
              <a:rPr lang="en-GB" altLang="en-US" dirty="0"/>
              <a:t>Education International</a:t>
            </a:r>
          </a:p>
          <a:p>
            <a:pPr marL="0" indent="0">
              <a:spcBef>
                <a:spcPts val="0"/>
              </a:spcBef>
              <a:buNone/>
            </a:pPr>
            <a:r>
              <a:rPr lang="en-GB" altLang="en-US" dirty="0"/>
              <a:t>Riga, June 2016</a:t>
            </a:r>
          </a:p>
          <a:p>
            <a:endParaRPr lang="en-US" dirty="0"/>
          </a:p>
        </p:txBody>
      </p:sp>
    </p:spTree>
    <p:extLst>
      <p:ext uri="{BB962C8B-B14F-4D97-AF65-F5344CB8AC3E}">
        <p14:creationId xmlns:p14="http://schemas.microsoft.com/office/powerpoint/2010/main" val="155342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40000"/>
                    <a:lumOff val="60000"/>
                  </a:schemeClr>
                </a:solidFill>
              </a:rPr>
              <a:t>HUMAN RIGHTS EDUCATION IN EUROPE</a:t>
            </a:r>
          </a:p>
        </p:txBody>
      </p:sp>
      <p:sp>
        <p:nvSpPr>
          <p:cNvPr id="3" name="Content Placeholder 2"/>
          <p:cNvSpPr>
            <a:spLocks noGrp="1"/>
          </p:cNvSpPr>
          <p:nvPr>
            <p:ph idx="1"/>
          </p:nvPr>
        </p:nvSpPr>
        <p:spPr>
          <a:xfrm>
            <a:off x="457200" y="2204864"/>
            <a:ext cx="3970784" cy="5024264"/>
          </a:xfrm>
        </p:spPr>
        <p:txBody>
          <a:bodyPr/>
          <a:lstStyle/>
          <a:p>
            <a:pPr marL="0" lvl="0" indent="0">
              <a:buNone/>
            </a:pPr>
            <a:endParaRPr lang="en-US" sz="3200" b="1" dirty="0"/>
          </a:p>
          <a:p>
            <a:pPr marL="0" lvl="0" indent="0">
              <a:buNone/>
            </a:pPr>
            <a:r>
              <a:rPr lang="en-US" sz="3200" b="1" dirty="0"/>
              <a:t>The Charter on Education for Democratic Citizenship and Human Rights Education</a:t>
            </a:r>
          </a:p>
        </p:txBody>
      </p:sp>
      <p:pic>
        <p:nvPicPr>
          <p:cNvPr id="1026" name="Picture 2" descr="tt&amp;emacr;lu rezult&amp;amacr;ti vaic&amp;amacr;jumam “council of eur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636912"/>
            <a:ext cx="459403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17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9384"/>
            <a:ext cx="8229600" cy="1143000"/>
          </a:xfrm>
        </p:spPr>
        <p:txBody>
          <a:bodyPr/>
          <a:lstStyle/>
          <a:p>
            <a:r>
              <a:rPr lang="en-US" dirty="0">
                <a:solidFill>
                  <a:schemeClr val="accent2">
                    <a:lumMod val="40000"/>
                    <a:lumOff val="60000"/>
                  </a:schemeClr>
                </a:solidFill>
              </a:rPr>
              <a:t>HUMAN RIGHTS EDUCATION IN EUROPE</a:t>
            </a:r>
            <a:endParaRPr lang="en-US" dirty="0"/>
          </a:p>
        </p:txBody>
      </p:sp>
      <p:sp>
        <p:nvSpPr>
          <p:cNvPr id="3" name="Content Placeholder 2"/>
          <p:cNvSpPr>
            <a:spLocks noGrp="1"/>
          </p:cNvSpPr>
          <p:nvPr>
            <p:ph idx="1"/>
          </p:nvPr>
        </p:nvSpPr>
        <p:spPr>
          <a:xfrm>
            <a:off x="235568" y="2611400"/>
            <a:ext cx="19791250" cy="34173468"/>
          </a:xfrm>
        </p:spPr>
        <p:txBody>
          <a:bodyPr/>
          <a:lstStyle/>
          <a:p>
            <a:pPr marL="0" indent="0">
              <a:buNone/>
            </a:pPr>
            <a:r>
              <a:rPr lang="en-US" b="1" dirty="0"/>
              <a:t> </a:t>
            </a:r>
            <a:endParaRPr lang="en-US" dirty="0"/>
          </a:p>
          <a:p>
            <a:endParaRPr lang="en-US" dirty="0"/>
          </a:p>
        </p:txBody>
      </p:sp>
      <p:sp>
        <p:nvSpPr>
          <p:cNvPr id="4" name="AutoShape 2" descr="tt&amp;emacr;lu rezult&amp;amacr;ti vaic&amp;amacr;jumam “council of europe”"/>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tt&amp;emacr;lu rezult&amp;amacr;ti vaic&amp;amacr;jumam “council of europe”"/>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t&amp;emacr;lu rezult&amp;amacr;ti vaic&amp;amacr;jumam “council of europe”"/>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tt&amp;emacr;lu rezult&amp;amacr;ti vaic&amp;amacr;jumam “council of europe”"/>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http://media.lgbtprogres.me/2013/03/council_of_europe_logo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283959"/>
            <a:ext cx="2215650" cy="17971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upload.wikimedia.org/wikipedia/en/f/fb/Education_International_Logo_2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928" y="4732822"/>
            <a:ext cx="375666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base.irenees.net/illustrations/lettrine-2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8416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4" descr="tt&amp;emacr;lu rezult&amp;amacr;ti vaic&amp;amacr;jumam “osce odihr”"/>
          <p:cNvSpPr>
            <a:spLocks noChangeAspect="1" noChangeArrowheads="1"/>
          </p:cNvSpPr>
          <p:nvPr/>
        </p:nvSpPr>
        <p:spPr bwMode="auto">
          <a:xfrm>
            <a:off x="609600"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30" descr="tt&amp;emacr;lu rezult&amp;amacr;ti vaic&amp;amacr;jumam “osce odihr”"/>
          <p:cNvSpPr>
            <a:spLocks noChangeAspect="1" noChangeArrowheads="1"/>
          </p:cNvSpPr>
          <p:nvPr/>
        </p:nvSpPr>
        <p:spPr bwMode="auto">
          <a:xfrm>
            <a:off x="914400" y="914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80" name="Picture 32" descr="https://pbs.twimg.com/profile_images/1723564084/200722_187425934626573_187424601293373_377129_1019947_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2009" y="2174089"/>
            <a:ext cx="2087158" cy="208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0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40000"/>
                    <a:lumOff val="60000"/>
                  </a:schemeClr>
                </a:solidFill>
              </a:rPr>
              <a:t>RIGHTS BASED APPROACH</a:t>
            </a:r>
            <a:endParaRPr lang="en-US" dirty="0"/>
          </a:p>
        </p:txBody>
      </p:sp>
      <p:sp>
        <p:nvSpPr>
          <p:cNvPr id="3" name="Content Placeholder 2"/>
          <p:cNvSpPr>
            <a:spLocks noGrp="1"/>
          </p:cNvSpPr>
          <p:nvPr>
            <p:ph idx="1"/>
          </p:nvPr>
        </p:nvSpPr>
        <p:spPr/>
        <p:txBody>
          <a:bodyPr/>
          <a:lstStyle/>
          <a:p>
            <a:pPr marL="0" indent="0">
              <a:spcAft>
                <a:spcPts val="1200"/>
              </a:spcAft>
              <a:buNone/>
            </a:pPr>
            <a:r>
              <a:rPr lang="en-US" sz="2400" b="1" i="1" dirty="0"/>
              <a:t>	Universality and Inalienability</a:t>
            </a:r>
          </a:p>
          <a:p>
            <a:pPr marL="0" indent="0">
              <a:spcAft>
                <a:spcPts val="1200"/>
              </a:spcAft>
              <a:buNone/>
            </a:pPr>
            <a:r>
              <a:rPr lang="en-US" sz="2400" b="1" i="1" dirty="0">
                <a:solidFill>
                  <a:srgbClr val="FFFF00"/>
                </a:solidFill>
              </a:rPr>
              <a:t>		Indivisibility </a:t>
            </a:r>
          </a:p>
          <a:p>
            <a:pPr marL="0" indent="0">
              <a:spcAft>
                <a:spcPts val="1200"/>
              </a:spcAft>
              <a:buNone/>
            </a:pPr>
            <a:r>
              <a:rPr lang="en-US" sz="2400" b="1" i="1" dirty="0"/>
              <a:t>			Interdependence and Interrelatedness </a:t>
            </a:r>
          </a:p>
          <a:p>
            <a:pPr marL="0" indent="0">
              <a:spcAft>
                <a:spcPts val="1200"/>
              </a:spcAft>
              <a:buNone/>
            </a:pPr>
            <a:r>
              <a:rPr lang="en-US" sz="2400" b="1" i="1" dirty="0">
                <a:solidFill>
                  <a:srgbClr val="FFFF00"/>
                </a:solidFill>
              </a:rPr>
              <a:t>	Equality and Non-discrimination </a:t>
            </a:r>
          </a:p>
          <a:p>
            <a:pPr marL="0" indent="0">
              <a:spcAft>
                <a:spcPts val="1200"/>
              </a:spcAft>
              <a:buNone/>
            </a:pPr>
            <a:r>
              <a:rPr lang="en-US" sz="2400" b="1" i="1" dirty="0"/>
              <a:t>				Participation and Inclusion </a:t>
            </a:r>
          </a:p>
          <a:p>
            <a:pPr marL="0" indent="0">
              <a:spcAft>
                <a:spcPts val="1200"/>
              </a:spcAft>
              <a:buNone/>
            </a:pPr>
            <a:r>
              <a:rPr lang="en-US" sz="2400" b="1" i="1" dirty="0">
                <a:solidFill>
                  <a:srgbClr val="FFFF00"/>
                </a:solidFill>
              </a:rPr>
              <a:t>		Empowerment </a:t>
            </a:r>
          </a:p>
          <a:p>
            <a:pPr marL="0" indent="0">
              <a:spcAft>
                <a:spcPts val="1200"/>
              </a:spcAft>
              <a:buNone/>
            </a:pPr>
            <a:r>
              <a:rPr lang="en-US" sz="2400" b="1" i="1" dirty="0"/>
              <a:t>	Accountability and Respect for the Rule of Law</a:t>
            </a:r>
          </a:p>
        </p:txBody>
      </p:sp>
    </p:spTree>
    <p:extLst>
      <p:ext uri="{BB962C8B-B14F-4D97-AF65-F5344CB8AC3E}">
        <p14:creationId xmlns:p14="http://schemas.microsoft.com/office/powerpoint/2010/main" val="123380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br>
              <a:rPr lang="en-US" sz="3200" dirty="0"/>
            </a:br>
            <a:r>
              <a:rPr lang="en-US" sz="3200" dirty="0">
                <a:solidFill>
                  <a:schemeClr val="accent2">
                    <a:lumMod val="40000"/>
                    <a:lumOff val="60000"/>
                  </a:schemeClr>
                </a:solidFill>
              </a:rPr>
              <a:t>A RIGHTS BASED APPROACH TO EDUCATION</a:t>
            </a:r>
            <a:br>
              <a:rPr lang="en-US" dirty="0"/>
            </a:br>
            <a:endParaRPr lang="en-US" dirty="0"/>
          </a:p>
        </p:txBody>
      </p:sp>
      <p:sp>
        <p:nvSpPr>
          <p:cNvPr id="3" name="Content Placeholder 2"/>
          <p:cNvSpPr>
            <a:spLocks noGrp="1"/>
          </p:cNvSpPr>
          <p:nvPr>
            <p:ph idx="1"/>
          </p:nvPr>
        </p:nvSpPr>
        <p:spPr/>
        <p:txBody>
          <a:bodyPr/>
          <a:lstStyle/>
          <a:p>
            <a:r>
              <a:rPr lang="en-US" sz="2800" i="1" dirty="0"/>
              <a:t>social cohesion, integration and stability</a:t>
            </a:r>
          </a:p>
          <a:p>
            <a:endParaRPr lang="en-US" sz="2800" dirty="0"/>
          </a:p>
          <a:p>
            <a:r>
              <a:rPr lang="en-US" sz="2800" i="1" dirty="0"/>
              <a:t>peace and non-violent conflict resolution</a:t>
            </a:r>
          </a:p>
          <a:p>
            <a:endParaRPr lang="en-US" sz="2800" dirty="0"/>
          </a:p>
          <a:p>
            <a:r>
              <a:rPr lang="en-US" sz="2800" i="1" dirty="0"/>
              <a:t>positive social transformation</a:t>
            </a:r>
            <a:r>
              <a:rPr lang="en-US" sz="2800" dirty="0"/>
              <a:t> </a:t>
            </a:r>
          </a:p>
          <a:p>
            <a:endParaRPr lang="en-US" sz="2800" dirty="0"/>
          </a:p>
          <a:p>
            <a:r>
              <a:rPr lang="en-US" sz="2800" i="1" dirty="0"/>
              <a:t>economic development</a:t>
            </a:r>
            <a:endParaRPr lang="en-US" sz="2800" dirty="0"/>
          </a:p>
        </p:txBody>
      </p:sp>
      <p:pic>
        <p:nvPicPr>
          <p:cNvPr id="5" name="Picture 7" descr="Fotor0918162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888" y="3717032"/>
            <a:ext cx="3240360" cy="331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80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40000"/>
                    <a:lumOff val="60000"/>
                  </a:schemeClr>
                </a:solidFill>
              </a:rPr>
              <a:t>RIGHTS BASED APPROACH TO EDUCATION IN PRACTICE </a:t>
            </a:r>
          </a:p>
        </p:txBody>
      </p:sp>
      <p:sp>
        <p:nvSpPr>
          <p:cNvPr id="3" name="Content Placeholder 2"/>
          <p:cNvSpPr>
            <a:spLocks noGrp="1"/>
          </p:cNvSpPr>
          <p:nvPr>
            <p:ph idx="1"/>
          </p:nvPr>
        </p:nvSpPr>
        <p:spPr>
          <a:xfrm>
            <a:off x="457200" y="1844824"/>
            <a:ext cx="4042792" cy="4114800"/>
          </a:xfrm>
        </p:spPr>
        <p:txBody>
          <a:bodyPr/>
          <a:lstStyle/>
          <a:p>
            <a:pPr marL="0" lvl="0" indent="0">
              <a:buNone/>
            </a:pPr>
            <a:endParaRPr lang="en-US" sz="3200" b="1" dirty="0"/>
          </a:p>
          <a:p>
            <a:pPr marL="0" lvl="0" indent="0">
              <a:buNone/>
            </a:pPr>
            <a:endParaRPr lang="en-US" sz="3200" b="1" dirty="0"/>
          </a:p>
          <a:p>
            <a:pPr marL="0" lvl="0" indent="0">
              <a:buNone/>
            </a:pPr>
            <a:r>
              <a:rPr lang="en-US" sz="3200" b="1" dirty="0"/>
              <a:t>Teacher training, professional development and support </a:t>
            </a:r>
            <a:endParaRPr lang="en-US" sz="3200" dirty="0"/>
          </a:p>
          <a:p>
            <a:pPr marL="0" indent="0">
              <a:buNone/>
            </a:pPr>
            <a:r>
              <a:rPr lang="en-US" sz="3200" dirty="0"/>
              <a:t> </a:t>
            </a:r>
            <a:endParaRPr lang="en-US" b="1" dirty="0"/>
          </a:p>
        </p:txBody>
      </p:sp>
      <p:pic>
        <p:nvPicPr>
          <p:cNvPr id="4" name="Picture 3"/>
          <p:cNvPicPr>
            <a:picLocks noChangeAspect="1"/>
          </p:cNvPicPr>
          <p:nvPr/>
        </p:nvPicPr>
        <p:blipFill rotWithShape="1">
          <a:blip r:embed="rId2"/>
          <a:srcRect r="21096"/>
          <a:stretch/>
        </p:blipFill>
        <p:spPr>
          <a:xfrm>
            <a:off x="4438328" y="2286987"/>
            <a:ext cx="4248472" cy="3680629"/>
          </a:xfrm>
          <a:prstGeom prst="rect">
            <a:avLst/>
          </a:prstGeom>
        </p:spPr>
      </p:pic>
    </p:spTree>
    <p:extLst>
      <p:ext uri="{BB962C8B-B14F-4D97-AF65-F5344CB8AC3E}">
        <p14:creationId xmlns:p14="http://schemas.microsoft.com/office/powerpoint/2010/main" val="73818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40000"/>
                    <a:lumOff val="60000"/>
                  </a:schemeClr>
                </a:solidFill>
              </a:rPr>
              <a:t>RIGHTS BASED APPROACH TO EDUCATION IN PRACTICE </a:t>
            </a:r>
          </a:p>
        </p:txBody>
      </p:sp>
      <p:sp>
        <p:nvSpPr>
          <p:cNvPr id="3" name="Content Placeholder 2"/>
          <p:cNvSpPr>
            <a:spLocks noGrp="1"/>
          </p:cNvSpPr>
          <p:nvPr>
            <p:ph idx="1"/>
          </p:nvPr>
        </p:nvSpPr>
        <p:spPr>
          <a:xfrm>
            <a:off x="457200" y="1844824"/>
            <a:ext cx="4042792" cy="4114800"/>
          </a:xfrm>
        </p:spPr>
        <p:txBody>
          <a:bodyPr/>
          <a:lstStyle/>
          <a:p>
            <a:pPr marL="0" lvl="0" indent="0">
              <a:buNone/>
            </a:pPr>
            <a:endParaRPr lang="en-US" sz="3200" b="1" dirty="0"/>
          </a:p>
          <a:p>
            <a:pPr marL="0" lvl="0" indent="0">
              <a:buNone/>
            </a:pPr>
            <a:endParaRPr lang="en-US" sz="3200" b="1" dirty="0"/>
          </a:p>
          <a:p>
            <a:pPr marL="0" lvl="0" indent="0">
              <a:buNone/>
            </a:pPr>
            <a:r>
              <a:rPr lang="en-US" sz="3200" b="1" dirty="0"/>
              <a:t>Teaching and learning practices and processes</a:t>
            </a:r>
            <a:endParaRPr lang="en-US" sz="3200" dirty="0"/>
          </a:p>
          <a:p>
            <a:pPr marL="0" indent="0">
              <a:buNone/>
            </a:pPr>
            <a:r>
              <a:rPr lang="en-US" sz="3200" b="1" dirty="0"/>
              <a:t> </a:t>
            </a:r>
            <a:r>
              <a:rPr lang="en-US" sz="3200" dirty="0"/>
              <a:t> </a:t>
            </a:r>
            <a:endParaRPr lang="en-US" b="1" dirty="0"/>
          </a:p>
        </p:txBody>
      </p:sp>
      <p:pic>
        <p:nvPicPr>
          <p:cNvPr id="5" name="Picture 4"/>
          <p:cNvPicPr>
            <a:picLocks noChangeAspect="1"/>
          </p:cNvPicPr>
          <p:nvPr/>
        </p:nvPicPr>
        <p:blipFill>
          <a:blip r:embed="rId2"/>
          <a:stretch>
            <a:fillRect/>
          </a:stretch>
        </p:blipFill>
        <p:spPr>
          <a:xfrm>
            <a:off x="4644008" y="2348880"/>
            <a:ext cx="4312362" cy="3240360"/>
          </a:xfrm>
          <a:prstGeom prst="rect">
            <a:avLst/>
          </a:prstGeom>
        </p:spPr>
      </p:pic>
    </p:spTree>
    <p:extLst>
      <p:ext uri="{BB962C8B-B14F-4D97-AF65-F5344CB8AC3E}">
        <p14:creationId xmlns:p14="http://schemas.microsoft.com/office/powerpoint/2010/main" val="39920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40000"/>
                    <a:lumOff val="60000"/>
                  </a:schemeClr>
                </a:solidFill>
              </a:rPr>
              <a:t>RIGHTS BASED APPROACH TO EDUCATION IN PRACTICE </a:t>
            </a:r>
          </a:p>
        </p:txBody>
      </p:sp>
      <p:sp>
        <p:nvSpPr>
          <p:cNvPr id="3" name="Content Placeholder 2"/>
          <p:cNvSpPr>
            <a:spLocks noGrp="1"/>
          </p:cNvSpPr>
          <p:nvPr>
            <p:ph idx="1"/>
          </p:nvPr>
        </p:nvSpPr>
        <p:spPr>
          <a:xfrm>
            <a:off x="457200" y="1844824"/>
            <a:ext cx="4042792" cy="4114800"/>
          </a:xfrm>
        </p:spPr>
        <p:txBody>
          <a:bodyPr/>
          <a:lstStyle/>
          <a:p>
            <a:pPr marL="0" lvl="0" indent="0">
              <a:buNone/>
            </a:pPr>
            <a:endParaRPr lang="en-US" sz="3200" b="1" dirty="0"/>
          </a:p>
          <a:p>
            <a:pPr marL="0" lvl="0" indent="0">
              <a:buNone/>
            </a:pPr>
            <a:endParaRPr lang="en-US" sz="3200" b="1" dirty="0"/>
          </a:p>
          <a:p>
            <a:pPr marL="0" lvl="0" indent="0">
              <a:buNone/>
            </a:pPr>
            <a:endParaRPr lang="en-US" sz="3200" b="1" dirty="0"/>
          </a:p>
          <a:p>
            <a:pPr marL="0" lvl="0" indent="0">
              <a:buNone/>
            </a:pPr>
            <a:r>
              <a:rPr lang="en-US" sz="3200" b="1" dirty="0"/>
              <a:t>An inclusive curriculum </a:t>
            </a:r>
            <a:endParaRPr lang="en-US" sz="3200" dirty="0"/>
          </a:p>
          <a:p>
            <a:pPr marL="0" indent="0">
              <a:buNone/>
            </a:pPr>
            <a:r>
              <a:rPr lang="en-US" sz="3200" b="1" dirty="0"/>
              <a:t> </a:t>
            </a:r>
          </a:p>
          <a:p>
            <a:endParaRPr lang="en-US" b="1"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8449" t="12303" r="15526" b="1595"/>
          <a:stretch>
            <a:fillRect/>
          </a:stretch>
        </p:blipFill>
        <p:spPr bwMode="auto">
          <a:xfrm rot="-204153">
            <a:off x="5258038" y="2373031"/>
            <a:ext cx="3339494" cy="333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919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40000"/>
                    <a:lumOff val="60000"/>
                  </a:schemeClr>
                </a:solidFill>
              </a:rPr>
              <a:t>RIGHTS BASED APPROACH TO EDUCATION IN PRACTICE </a:t>
            </a:r>
          </a:p>
        </p:txBody>
      </p:sp>
      <p:sp>
        <p:nvSpPr>
          <p:cNvPr id="3" name="Content Placeholder 2"/>
          <p:cNvSpPr>
            <a:spLocks noGrp="1"/>
          </p:cNvSpPr>
          <p:nvPr>
            <p:ph idx="1"/>
          </p:nvPr>
        </p:nvSpPr>
        <p:spPr>
          <a:xfrm>
            <a:off x="457200" y="1844824"/>
            <a:ext cx="4042792" cy="4114800"/>
          </a:xfrm>
        </p:spPr>
        <p:txBody>
          <a:bodyPr/>
          <a:lstStyle/>
          <a:p>
            <a:pPr marL="0" indent="0">
              <a:buNone/>
            </a:pPr>
            <a:r>
              <a:rPr lang="en-US" sz="3200" b="1" dirty="0"/>
              <a:t> </a:t>
            </a:r>
          </a:p>
          <a:p>
            <a:pPr marL="0" indent="0">
              <a:buNone/>
            </a:pPr>
            <a:endParaRPr lang="en-US" sz="3200" b="1" dirty="0"/>
          </a:p>
          <a:p>
            <a:pPr marL="0" indent="0">
              <a:buNone/>
            </a:pPr>
            <a:r>
              <a:rPr lang="en-US" sz="3200" b="1" dirty="0"/>
              <a:t>A whole school approach to human rights</a:t>
            </a:r>
            <a:endParaRPr lang="en-US" sz="3200" dirty="0"/>
          </a:p>
          <a:p>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091408"/>
            <a:ext cx="5241131"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45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40000"/>
                    <a:lumOff val="60000"/>
                  </a:schemeClr>
                </a:solidFill>
              </a:rPr>
              <a:t>BACKGROUND PAPER</a:t>
            </a:r>
          </a:p>
        </p:txBody>
      </p:sp>
      <p:sp>
        <p:nvSpPr>
          <p:cNvPr id="3" name="Content Placeholder 2"/>
          <p:cNvSpPr>
            <a:spLocks noGrp="1"/>
          </p:cNvSpPr>
          <p:nvPr>
            <p:ph idx="1"/>
          </p:nvPr>
        </p:nvSpPr>
        <p:spPr/>
        <p:txBody>
          <a:bodyPr/>
          <a:lstStyle/>
          <a:p>
            <a:endParaRPr lang="en-US" dirty="0"/>
          </a:p>
          <a:p>
            <a:pPr marL="0" indent="0">
              <a:buNone/>
            </a:pPr>
            <a:r>
              <a:rPr lang="en-US" sz="2400" dirty="0"/>
              <a:t>PART ONE: </a:t>
            </a:r>
          </a:p>
          <a:p>
            <a:r>
              <a:rPr lang="en-US" sz="2400" dirty="0"/>
              <a:t>what we mean by human rights education </a:t>
            </a:r>
          </a:p>
          <a:p>
            <a:r>
              <a:rPr lang="en-US" sz="2400" dirty="0"/>
              <a:t>the legal basis for human rights education</a:t>
            </a:r>
          </a:p>
          <a:p>
            <a:endParaRPr lang="en-US" sz="2400" dirty="0"/>
          </a:p>
          <a:p>
            <a:pPr marL="0" indent="0">
              <a:buNone/>
            </a:pPr>
            <a:r>
              <a:rPr lang="en-US" sz="2400" dirty="0"/>
              <a:t>PART TWO:  </a:t>
            </a:r>
          </a:p>
          <a:p>
            <a:r>
              <a:rPr lang="en-US" sz="2400" dirty="0"/>
              <a:t>the implications and application of human rights education or a rights based approach to education </a:t>
            </a:r>
          </a:p>
          <a:p>
            <a:endParaRPr lang="en-US" dirty="0"/>
          </a:p>
          <a:p>
            <a:endParaRPr lang="en-US" dirty="0"/>
          </a:p>
        </p:txBody>
      </p:sp>
    </p:spTree>
    <p:extLst>
      <p:ext uri="{BB962C8B-B14F-4D97-AF65-F5344CB8AC3E}">
        <p14:creationId xmlns:p14="http://schemas.microsoft.com/office/powerpoint/2010/main" val="1921381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40000"/>
                    <a:lumOff val="60000"/>
                  </a:schemeClr>
                </a:solidFill>
              </a:rPr>
              <a:t>HUMAN RIGHTS EDUCATION</a:t>
            </a:r>
          </a:p>
        </p:txBody>
      </p:sp>
      <p:sp>
        <p:nvSpPr>
          <p:cNvPr id="3" name="Content Placeholder 2"/>
          <p:cNvSpPr>
            <a:spLocks noGrp="1"/>
          </p:cNvSpPr>
          <p:nvPr>
            <p:ph idx="1"/>
          </p:nvPr>
        </p:nvSpPr>
        <p:spPr>
          <a:xfrm>
            <a:off x="457200" y="2133600"/>
            <a:ext cx="4690864" cy="4114800"/>
          </a:xfrm>
        </p:spPr>
        <p:txBody>
          <a:bodyPr/>
          <a:lstStyle/>
          <a:p>
            <a:pPr marL="0" indent="0" algn="ctr">
              <a:buNone/>
            </a:pPr>
            <a:endParaRPr lang="en-US" sz="3600" dirty="0"/>
          </a:p>
          <a:p>
            <a:pPr marL="0" indent="0" algn="ctr">
              <a:buNone/>
            </a:pPr>
            <a:r>
              <a:rPr lang="en-US" sz="3600" dirty="0"/>
              <a:t>Human rights education is vital to develop a culture of human rights and a society that embraces dignity, inclusion, and equality</a:t>
            </a:r>
          </a:p>
          <a:p>
            <a:endParaRPr lang="en-US" dirty="0"/>
          </a:p>
        </p:txBody>
      </p:sp>
      <p:pic>
        <p:nvPicPr>
          <p:cNvPr id="4" name="Picture 3"/>
          <p:cNvPicPr>
            <a:picLocks noChangeAspect="1"/>
          </p:cNvPicPr>
          <p:nvPr/>
        </p:nvPicPr>
        <p:blipFill>
          <a:blip r:embed="rId2"/>
          <a:stretch>
            <a:fillRect/>
          </a:stretch>
        </p:blipFill>
        <p:spPr>
          <a:xfrm>
            <a:off x="5987908" y="2133600"/>
            <a:ext cx="2964780" cy="4463752"/>
          </a:xfrm>
          <a:prstGeom prst="rect">
            <a:avLst/>
          </a:prstGeom>
        </p:spPr>
      </p:pic>
    </p:spTree>
    <p:extLst>
      <p:ext uri="{BB962C8B-B14F-4D97-AF65-F5344CB8AC3E}">
        <p14:creationId xmlns:p14="http://schemas.microsoft.com/office/powerpoint/2010/main" val="41805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40000"/>
                    <a:lumOff val="60000"/>
                  </a:schemeClr>
                </a:solidFill>
              </a:rPr>
              <a:t>HUMAN RIGHTS EDUCATION</a:t>
            </a:r>
            <a:endParaRPr lang="en-US" dirty="0"/>
          </a:p>
        </p:txBody>
      </p:sp>
      <p:sp>
        <p:nvSpPr>
          <p:cNvPr id="3" name="Content Placeholder 2"/>
          <p:cNvSpPr>
            <a:spLocks noGrp="1"/>
          </p:cNvSpPr>
          <p:nvPr>
            <p:ph idx="1"/>
          </p:nvPr>
        </p:nvSpPr>
        <p:spPr/>
        <p:txBody>
          <a:bodyPr/>
          <a:lstStyle/>
          <a:p>
            <a:pPr marL="0" indent="0">
              <a:buNone/>
            </a:pPr>
            <a:r>
              <a:rPr lang="en-US" sz="2800" i="1" dirty="0"/>
              <a:t>The full </a:t>
            </a:r>
            <a:r>
              <a:rPr lang="en-US" sz="2800" i="1" dirty="0" err="1"/>
              <a:t>realisation</a:t>
            </a:r>
            <a:r>
              <a:rPr lang="en-US" sz="2800" i="1" dirty="0"/>
              <a:t> of human rights requires all human beings to be aware of their and other people’s rights and of the means to ensure their protection. This is the task of human rights education which builds </a:t>
            </a:r>
            <a:r>
              <a:rPr lang="en-US" sz="2800" i="1" dirty="0">
                <a:solidFill>
                  <a:srgbClr val="FFFF00"/>
                </a:solidFill>
              </a:rPr>
              <a:t>knowledge</a:t>
            </a:r>
            <a:r>
              <a:rPr lang="en-US" sz="2800" i="1" dirty="0"/>
              <a:t>, </a:t>
            </a:r>
            <a:r>
              <a:rPr lang="en-US" sz="2800" i="1" dirty="0">
                <a:solidFill>
                  <a:srgbClr val="FFFF00"/>
                </a:solidFill>
              </a:rPr>
              <a:t>skills</a:t>
            </a:r>
            <a:r>
              <a:rPr lang="en-US" sz="2800" i="1" dirty="0"/>
              <a:t> and </a:t>
            </a:r>
            <a:r>
              <a:rPr lang="en-US" sz="2800" i="1" dirty="0">
                <a:solidFill>
                  <a:srgbClr val="FFFF00"/>
                </a:solidFill>
              </a:rPr>
              <a:t>attitudes</a:t>
            </a:r>
            <a:r>
              <a:rPr lang="en-US" sz="2800" i="1" dirty="0"/>
              <a:t> prompting </a:t>
            </a:r>
            <a:r>
              <a:rPr lang="en-US" sz="2800" i="1" dirty="0">
                <a:solidFill>
                  <a:srgbClr val="FFFF00"/>
                </a:solidFill>
              </a:rPr>
              <a:t>behavior</a:t>
            </a:r>
            <a:r>
              <a:rPr lang="en-US" sz="2800" i="1" dirty="0"/>
              <a:t> that upholds human rights.</a:t>
            </a:r>
            <a:endParaRPr lang="en-US" sz="2800" dirty="0"/>
          </a:p>
          <a:p>
            <a:endParaRPr lang="en-US" dirty="0"/>
          </a:p>
          <a:p>
            <a:endParaRPr lang="en-US" dirty="0"/>
          </a:p>
          <a:p>
            <a:pPr marL="0" indent="0" algn="r">
              <a:buNone/>
            </a:pPr>
            <a:r>
              <a:rPr lang="en-US" sz="2400" dirty="0" err="1"/>
              <a:t>Navi</a:t>
            </a:r>
            <a:r>
              <a:rPr lang="en-US" sz="2400" dirty="0"/>
              <a:t> Pillay, former UN High Commissioner for Human Rights </a:t>
            </a:r>
          </a:p>
        </p:txBody>
      </p:sp>
    </p:spTree>
    <p:extLst>
      <p:ext uri="{BB962C8B-B14F-4D97-AF65-F5344CB8AC3E}">
        <p14:creationId xmlns:p14="http://schemas.microsoft.com/office/powerpoint/2010/main" val="96595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40000"/>
                    <a:lumOff val="60000"/>
                  </a:schemeClr>
                </a:solidFill>
              </a:rPr>
              <a:t>HUMAN RIGHTS EDUCATION</a:t>
            </a:r>
            <a:endParaRPr lang="en-US" dirty="0"/>
          </a:p>
        </p:txBody>
      </p:sp>
      <p:sp>
        <p:nvSpPr>
          <p:cNvPr id="3" name="Content Placeholder 2"/>
          <p:cNvSpPr>
            <a:spLocks noGrp="1"/>
          </p:cNvSpPr>
          <p:nvPr>
            <p:ph idx="1"/>
          </p:nvPr>
        </p:nvSpPr>
        <p:spPr/>
        <p:txBody>
          <a:bodyPr/>
          <a:lstStyle/>
          <a:p>
            <a:pPr marL="0" indent="0">
              <a:buNone/>
            </a:pPr>
            <a:r>
              <a:rPr lang="en-US" sz="2400" dirty="0"/>
              <a:t>Human rights education is a lifelong learning process </a:t>
            </a:r>
          </a:p>
          <a:p>
            <a:pPr marL="0" indent="0">
              <a:buNone/>
            </a:pPr>
            <a:r>
              <a:rPr lang="en-US" sz="2400" dirty="0"/>
              <a:t>aimed at fostering: </a:t>
            </a:r>
          </a:p>
          <a:p>
            <a:endParaRPr lang="en-US" sz="3200" dirty="0"/>
          </a:p>
          <a:p>
            <a:pPr lvl="0"/>
            <a:r>
              <a:rPr lang="en-US" sz="3200" i="1" dirty="0">
                <a:solidFill>
                  <a:srgbClr val="FFFF00"/>
                </a:solidFill>
              </a:rPr>
              <a:t>Knowledge and skills</a:t>
            </a:r>
            <a:endParaRPr lang="en-US" sz="3200" dirty="0">
              <a:solidFill>
                <a:srgbClr val="FFFF00"/>
              </a:solidFill>
            </a:endParaRPr>
          </a:p>
          <a:p>
            <a:pPr lvl="0"/>
            <a:r>
              <a:rPr lang="en-US" sz="3200" i="1" dirty="0">
                <a:solidFill>
                  <a:srgbClr val="FFFF00"/>
                </a:solidFill>
              </a:rPr>
              <a:t>Values and attitudes</a:t>
            </a:r>
            <a:r>
              <a:rPr lang="en-US" sz="3200" dirty="0">
                <a:solidFill>
                  <a:srgbClr val="FFFF00"/>
                </a:solidFill>
              </a:rPr>
              <a:t> </a:t>
            </a:r>
            <a:endParaRPr lang="en-US" sz="3200" i="1" dirty="0"/>
          </a:p>
          <a:p>
            <a:pPr lvl="0"/>
            <a:r>
              <a:rPr lang="en-US" sz="3200" i="1" dirty="0" err="1">
                <a:solidFill>
                  <a:srgbClr val="FFFF00"/>
                </a:solidFill>
              </a:rPr>
              <a:t>Behaviour</a:t>
            </a:r>
            <a:r>
              <a:rPr lang="en-US" sz="3200" i="1" dirty="0">
                <a:solidFill>
                  <a:srgbClr val="FFFF00"/>
                </a:solidFill>
              </a:rPr>
              <a:t> and action</a:t>
            </a:r>
            <a:endParaRPr lang="en-US"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771450"/>
            <a:ext cx="3394720" cy="38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401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40000"/>
                    <a:lumOff val="60000"/>
                  </a:schemeClr>
                </a:solidFill>
              </a:rPr>
              <a:t>HUMAN RIGHTS EDUCATION</a:t>
            </a:r>
            <a:endParaRPr lang="en-US" dirty="0"/>
          </a:p>
        </p:txBody>
      </p:sp>
      <p:sp>
        <p:nvSpPr>
          <p:cNvPr id="3" name="Content Placeholder 2"/>
          <p:cNvSpPr>
            <a:spLocks noGrp="1"/>
          </p:cNvSpPr>
          <p:nvPr>
            <p:ph idx="1"/>
          </p:nvPr>
        </p:nvSpPr>
        <p:spPr/>
        <p:txBody>
          <a:bodyPr/>
          <a:lstStyle/>
          <a:p>
            <a:pPr marL="0" indent="0">
              <a:buNone/>
            </a:pPr>
            <a:r>
              <a:rPr lang="is-IS" sz="2800" dirty="0"/>
              <a:t>….IS EDUCATION </a:t>
            </a:r>
          </a:p>
          <a:p>
            <a:pPr marL="0" indent="0">
              <a:buNone/>
            </a:pPr>
            <a:endParaRPr lang="is-IS" dirty="0"/>
          </a:p>
          <a:p>
            <a:pPr marL="0" indent="0" algn="r">
              <a:buNone/>
            </a:pPr>
            <a:r>
              <a:rPr lang="is-IS" sz="3200" i="1" dirty="0">
                <a:solidFill>
                  <a:srgbClr val="FFFF00"/>
                </a:solidFill>
              </a:rPr>
              <a:t>…</a:t>
            </a:r>
            <a:r>
              <a:rPr lang="en-US" sz="3200" i="1" dirty="0">
                <a:solidFill>
                  <a:srgbClr val="FFFF00"/>
                </a:solidFill>
              </a:rPr>
              <a:t>about</a:t>
            </a:r>
            <a:r>
              <a:rPr lang="en-US" sz="3200" dirty="0">
                <a:solidFill>
                  <a:srgbClr val="FFFF00"/>
                </a:solidFill>
              </a:rPr>
              <a:t> </a:t>
            </a:r>
            <a:r>
              <a:rPr lang="en-US" sz="3200" dirty="0"/>
              <a:t>human rights</a:t>
            </a:r>
          </a:p>
          <a:p>
            <a:pPr marL="0" indent="0" algn="r">
              <a:buNone/>
            </a:pPr>
            <a:endParaRPr lang="en-US" sz="3200" dirty="0"/>
          </a:p>
          <a:p>
            <a:pPr marL="0" indent="0" algn="r">
              <a:buNone/>
            </a:pPr>
            <a:r>
              <a:rPr lang="is-IS" sz="3200" i="1" dirty="0">
                <a:solidFill>
                  <a:srgbClr val="FFFF00"/>
                </a:solidFill>
              </a:rPr>
              <a:t>…</a:t>
            </a:r>
            <a:r>
              <a:rPr lang="en-US" sz="3200" i="1" dirty="0">
                <a:solidFill>
                  <a:srgbClr val="FFFF00"/>
                </a:solidFill>
              </a:rPr>
              <a:t>through</a:t>
            </a:r>
            <a:r>
              <a:rPr lang="en-US" sz="3200" dirty="0">
                <a:solidFill>
                  <a:srgbClr val="FFFF00"/>
                </a:solidFill>
              </a:rPr>
              <a:t> </a:t>
            </a:r>
            <a:r>
              <a:rPr lang="en-US" sz="3200" dirty="0"/>
              <a:t>human rights</a:t>
            </a:r>
          </a:p>
          <a:p>
            <a:pPr marL="0" indent="0" algn="r">
              <a:buNone/>
            </a:pPr>
            <a:endParaRPr lang="en-US" sz="3200" dirty="0"/>
          </a:p>
          <a:p>
            <a:pPr marL="0" indent="0" algn="r">
              <a:buNone/>
            </a:pPr>
            <a:r>
              <a:rPr lang="is-IS" sz="3200" i="1" dirty="0">
                <a:solidFill>
                  <a:srgbClr val="FFFF00"/>
                </a:solidFill>
              </a:rPr>
              <a:t>…</a:t>
            </a:r>
            <a:r>
              <a:rPr lang="en-US" sz="3200" i="1" dirty="0">
                <a:solidFill>
                  <a:srgbClr val="FFFF00"/>
                </a:solidFill>
              </a:rPr>
              <a:t>for</a:t>
            </a:r>
            <a:r>
              <a:rPr lang="en-US" sz="3200" dirty="0">
                <a:solidFill>
                  <a:srgbClr val="FFFF00"/>
                </a:solidFill>
              </a:rPr>
              <a:t> </a:t>
            </a:r>
            <a:r>
              <a:rPr lang="en-US" sz="3200" dirty="0"/>
              <a:t>human rights</a:t>
            </a:r>
          </a:p>
        </p:txBody>
      </p:sp>
      <p:pic>
        <p:nvPicPr>
          <p:cNvPr id="4" name="Picture 3"/>
          <p:cNvPicPr>
            <a:picLocks noChangeAspect="1"/>
          </p:cNvPicPr>
          <p:nvPr/>
        </p:nvPicPr>
        <p:blipFill>
          <a:blip r:embed="rId2"/>
          <a:stretch>
            <a:fillRect/>
          </a:stretch>
        </p:blipFill>
        <p:spPr>
          <a:xfrm>
            <a:off x="286141" y="3212976"/>
            <a:ext cx="4285859" cy="3218967"/>
          </a:xfrm>
          <a:prstGeom prst="rect">
            <a:avLst/>
          </a:prstGeom>
        </p:spPr>
      </p:pic>
    </p:spTree>
    <p:extLst>
      <p:ext uri="{BB962C8B-B14F-4D97-AF65-F5344CB8AC3E}">
        <p14:creationId xmlns:p14="http://schemas.microsoft.com/office/powerpoint/2010/main" val="177946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40000"/>
                    <a:lumOff val="60000"/>
                  </a:schemeClr>
                </a:solidFill>
              </a:rPr>
              <a:t>REAFFIRMING THE IMPORTANCE OF HUMAN RIGHTS EDUCATION </a:t>
            </a:r>
          </a:p>
        </p:txBody>
      </p:sp>
      <p:sp>
        <p:nvSpPr>
          <p:cNvPr id="3" name="Content Placeholder 2"/>
          <p:cNvSpPr>
            <a:spLocks noGrp="1"/>
          </p:cNvSpPr>
          <p:nvPr>
            <p:ph idx="1"/>
          </p:nvPr>
        </p:nvSpPr>
        <p:spPr/>
        <p:txBody>
          <a:bodyPr/>
          <a:lstStyle/>
          <a:p>
            <a:endParaRPr lang="en-US" sz="2800" b="1" dirty="0"/>
          </a:p>
          <a:p>
            <a:pPr>
              <a:spcAft>
                <a:spcPts val="1200"/>
              </a:spcAft>
            </a:pPr>
            <a:r>
              <a:rPr lang="en-US" sz="2800" b="1" dirty="0"/>
              <a:t>UN Sustainable Development Goals </a:t>
            </a:r>
            <a:r>
              <a:rPr lang="en-US" sz="2800" dirty="0"/>
              <a:t>(Goal 4.7)</a:t>
            </a:r>
          </a:p>
          <a:p>
            <a:pPr>
              <a:spcAft>
                <a:spcPts val="1200"/>
              </a:spcAft>
            </a:pPr>
            <a:r>
              <a:rPr lang="en-US" sz="2800" b="1" dirty="0"/>
              <a:t>World Conference on Human Rights </a:t>
            </a:r>
            <a:r>
              <a:rPr lang="en-US" sz="2800" dirty="0"/>
              <a:t>(1993)</a:t>
            </a:r>
          </a:p>
          <a:p>
            <a:pPr>
              <a:spcAft>
                <a:spcPts val="1200"/>
              </a:spcAft>
            </a:pPr>
            <a:r>
              <a:rPr lang="en-US" sz="2800" b="1" dirty="0"/>
              <a:t>UN Decade for Human Rights Education </a:t>
            </a:r>
            <a:r>
              <a:rPr lang="en-US" sz="2800" dirty="0"/>
              <a:t>(1995-2004)</a:t>
            </a:r>
          </a:p>
          <a:p>
            <a:pPr>
              <a:spcAft>
                <a:spcPts val="1200"/>
              </a:spcAft>
            </a:pPr>
            <a:r>
              <a:rPr lang="en-US" sz="2800" b="1" dirty="0"/>
              <a:t>World </a:t>
            </a:r>
            <a:r>
              <a:rPr lang="en-US" sz="2800" b="1" dirty="0" err="1"/>
              <a:t>Programme</a:t>
            </a:r>
            <a:r>
              <a:rPr lang="en-US" sz="2800" b="1" dirty="0"/>
              <a:t> for Human Rights Education </a:t>
            </a:r>
            <a:r>
              <a:rPr lang="en-US" sz="2800" dirty="0"/>
              <a:t>(2004- )</a:t>
            </a:r>
          </a:p>
          <a:p>
            <a:pPr>
              <a:spcAft>
                <a:spcPts val="1200"/>
              </a:spcAft>
            </a:pPr>
            <a:r>
              <a:rPr lang="en-US" sz="2800" b="1" dirty="0"/>
              <a:t>Global Education First Initiative (GEFI) </a:t>
            </a:r>
            <a:r>
              <a:rPr lang="en-US" sz="2800" dirty="0"/>
              <a:t>(2012) </a:t>
            </a:r>
          </a:p>
        </p:txBody>
      </p:sp>
    </p:spTree>
    <p:extLst>
      <p:ext uri="{BB962C8B-B14F-4D97-AF65-F5344CB8AC3E}">
        <p14:creationId xmlns:p14="http://schemas.microsoft.com/office/powerpoint/2010/main" val="1756249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chemeClr val="accent2">
                    <a:lumMod val="40000"/>
                    <a:lumOff val="60000"/>
                  </a:schemeClr>
                </a:solidFill>
              </a:rPr>
              <a:t>HUMAN RIGHTS EDUCATION IN INTERNATIONAL LAW </a:t>
            </a:r>
            <a:br>
              <a:rPr lang="en-US" dirty="0"/>
            </a:br>
            <a:endParaRPr lang="en-US" dirty="0"/>
          </a:p>
        </p:txBody>
      </p:sp>
      <p:sp>
        <p:nvSpPr>
          <p:cNvPr id="3" name="Content Placeholder 2"/>
          <p:cNvSpPr>
            <a:spLocks noGrp="1"/>
          </p:cNvSpPr>
          <p:nvPr>
            <p:ph idx="1"/>
          </p:nvPr>
        </p:nvSpPr>
        <p:spPr/>
        <p:txBody>
          <a:bodyPr/>
          <a:lstStyle/>
          <a:p>
            <a:pPr marL="0" indent="0">
              <a:buNone/>
            </a:pPr>
            <a:r>
              <a:rPr lang="en-US" sz="3200" i="1" dirty="0"/>
              <a:t>Every individual and every organ of society … shall strive by teaching and education to promote respect for these rights and freedoms.</a:t>
            </a:r>
          </a:p>
          <a:p>
            <a:pPr marL="0" indent="0">
              <a:buNone/>
            </a:pPr>
            <a:endParaRPr lang="en-US" sz="3200" i="1" dirty="0"/>
          </a:p>
          <a:p>
            <a:pPr marL="0" indent="0" algn="r">
              <a:buNone/>
            </a:pPr>
            <a:r>
              <a:rPr lang="en-US" sz="2400" dirty="0"/>
              <a:t>	                                 Preamble to the Universal Declaration of Human Rights (1948)</a:t>
            </a:r>
          </a:p>
          <a:p>
            <a:endParaRPr lang="en-US" dirty="0"/>
          </a:p>
        </p:txBody>
      </p:sp>
      <p:pic>
        <p:nvPicPr>
          <p:cNvPr id="5" name="Picture 4"/>
          <p:cNvPicPr>
            <a:picLocks noChangeAspect="1"/>
          </p:cNvPicPr>
          <p:nvPr/>
        </p:nvPicPr>
        <p:blipFill>
          <a:blip r:embed="rId2"/>
          <a:stretch>
            <a:fillRect/>
          </a:stretch>
        </p:blipFill>
        <p:spPr>
          <a:xfrm>
            <a:off x="457200" y="3913612"/>
            <a:ext cx="2628188" cy="2738628"/>
          </a:xfrm>
          <a:prstGeom prst="rect">
            <a:avLst/>
          </a:prstGeom>
        </p:spPr>
      </p:pic>
    </p:spTree>
    <p:extLst>
      <p:ext uri="{BB962C8B-B14F-4D97-AF65-F5344CB8AC3E}">
        <p14:creationId xmlns:p14="http://schemas.microsoft.com/office/powerpoint/2010/main" val="1558705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40000"/>
                    <a:lumOff val="60000"/>
                  </a:schemeClr>
                </a:solidFill>
              </a:rPr>
              <a:t>UN DECLARATION ON HUMAN RIGHTS EDUCATION AND TRAINING</a:t>
            </a:r>
          </a:p>
        </p:txBody>
      </p:sp>
      <p:sp>
        <p:nvSpPr>
          <p:cNvPr id="3" name="Content Placeholder 2"/>
          <p:cNvSpPr>
            <a:spLocks noGrp="1"/>
          </p:cNvSpPr>
          <p:nvPr>
            <p:ph idx="1"/>
          </p:nvPr>
        </p:nvSpPr>
        <p:spPr>
          <a:xfrm>
            <a:off x="457200" y="2133600"/>
            <a:ext cx="8363272" cy="1511424"/>
          </a:xfrm>
        </p:spPr>
        <p:txBody>
          <a:bodyPr/>
          <a:lstStyle/>
          <a:p>
            <a:pPr marL="0" indent="0">
              <a:buNone/>
            </a:pPr>
            <a:r>
              <a:rPr lang="en-US" sz="2800" i="1" dirty="0"/>
              <a:t>Everyone has the right to know, seek and receive information about all human rights and fundamental freedoms and should have access to human rights education and training</a:t>
            </a:r>
            <a:endParaRPr lang="is-IS" sz="2800" i="1" dirty="0"/>
          </a:p>
          <a:p>
            <a:pPr marL="0" indent="0">
              <a:buNone/>
            </a:pPr>
            <a:endParaRPr lang="is-IS" sz="28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3645024"/>
            <a:ext cx="4248472" cy="3186355"/>
          </a:xfrm>
          <a:prstGeom prst="rect">
            <a:avLst/>
          </a:prstGeom>
        </p:spPr>
      </p:pic>
      <p:sp>
        <p:nvSpPr>
          <p:cNvPr id="6" name="TextBox 5"/>
          <p:cNvSpPr txBox="1"/>
          <p:nvPr/>
        </p:nvSpPr>
        <p:spPr>
          <a:xfrm>
            <a:off x="457200" y="3645024"/>
            <a:ext cx="4114800" cy="2677656"/>
          </a:xfrm>
          <a:prstGeom prst="rect">
            <a:avLst/>
          </a:prstGeom>
          <a:noFill/>
        </p:spPr>
        <p:txBody>
          <a:bodyPr wrap="square" rtlCol="0">
            <a:spAutoFit/>
          </a:bodyPr>
          <a:lstStyle/>
          <a:p>
            <a:pPr marL="0" indent="0">
              <a:buNone/>
            </a:pPr>
            <a:r>
              <a:rPr lang="en-US" sz="2800" i="1" dirty="0">
                <a:solidFill>
                  <a:schemeClr val="bg1"/>
                </a:solidFill>
                <a:latin typeface="+mn-lt"/>
              </a:rPr>
              <a:t>Human rights education and training is essential for the promotion of universal respect for and observance of all human rights and fundamental freedoms for all</a:t>
            </a:r>
            <a:endParaRPr lang="en-US" sz="2800" dirty="0">
              <a:solidFill>
                <a:schemeClr val="bg1"/>
              </a:solidFill>
              <a:latin typeface="+mn-lt"/>
            </a:endParaRPr>
          </a:p>
        </p:txBody>
      </p:sp>
    </p:spTree>
    <p:extLst>
      <p:ext uri="{BB962C8B-B14F-4D97-AF65-F5344CB8AC3E}">
        <p14:creationId xmlns:p14="http://schemas.microsoft.com/office/powerpoint/2010/main" val="17219985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Narrow"/>
        <a:ea typeface="Geneva"/>
        <a:cs typeface=""/>
      </a:majorFont>
      <a:minorFont>
        <a:latin typeface="Arial Narrow"/>
        <a:ea typeface="Genev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Lucida Grande" pitchFamily="-128" charset="0"/>
            <a:ea typeface="Geneva"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Lucida Grande" pitchFamily="-128" charset="0"/>
            <a:ea typeface="Geneva"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http://portal/_cts/EIDocument/8b5470c660bc9b5ccustomXsn.xsn</xsnLocation>
  <cached>True</cached>
  <openByDefault>True</openByDefault>
  <xsnScope>http://portal</xsnScope>
</customXsn>
</file>

<file path=customXml/item2.xml><?xml version="1.0" encoding="utf-8"?>
<ct:contentTypeSchema xmlns:ct="http://schemas.microsoft.com/office/2006/metadata/contentType" xmlns:ma="http://schemas.microsoft.com/office/2006/metadata/properties/metaAttributes" ct:_="" ma:_="" ma:contentTypeName="EI Document" ma:contentTypeID="0x010100AA2F8202531E2B479DC903BD7BCD5C3F00E04239BAE3CFF643A8203BF81E96DC51" ma:contentTypeVersion="53" ma:contentTypeDescription="" ma:contentTypeScope="" ma:versionID="3ecdb67ee59564c7ec43419591cb38be">
  <xsd:schema xmlns:xsd="http://www.w3.org/2001/XMLSchema" xmlns:xs="http://www.w3.org/2001/XMLSchema" xmlns:p="http://schemas.microsoft.com/office/2006/metadata/properties" xmlns:ns2="db13979b-e751-4565-a77b-71e7edb4f069" targetNamespace="http://schemas.microsoft.com/office/2006/metadata/properties" ma:root="true" ma:fieldsID="68c9f9e723ff3b8d29c1e4b1699411ec" ns2:_="">
    <xsd:import namespace="db13979b-e751-4565-a77b-71e7edb4f069"/>
    <xsd:element name="properties">
      <xsd:complexType>
        <xsd:sequence>
          <xsd:element name="documentManagement">
            <xsd:complexType>
              <xsd:all>
                <xsd:element ref="ns2:Date" minOccurs="0"/>
                <xsd:element ref="ns2:DocumentLanguage" minOccurs="0"/>
                <xsd:element ref="ns2:AvailableOnWebsite" minOccurs="0"/>
                <xsd:element ref="ns2:EIRegion" minOccurs="0"/>
                <xsd:element ref="ns2:EIUnit" minOccurs="0"/>
                <xsd:element ref="ns2:EIOrgan" minOccurs="0"/>
                <xsd:element ref="ns2:EI_x0020_Event" minOccurs="0"/>
                <xsd:element ref="ns2:EITopic" minOccurs="0"/>
                <xsd:element ref="ns2:DocumentSource" minOccurs="0"/>
                <xsd:element ref="ns2:EITermbaseTaxHTField0" minOccurs="0"/>
                <xsd:element ref="ns2:TaxCatchAll" minOccurs="0"/>
                <xsd:element ref="ns2:TaxCatchAllLabel" minOccurs="0"/>
                <xsd:element ref="ns2:l360261a294540c48d9b0fdee2fb1d22" minOccurs="0"/>
                <xsd:element ref="ns2:hd0be951f11940a08013d67eec6505c8" minOccurs="0"/>
                <xsd:element ref="ns2:o79ce48fd8d44e5eaac3fd0fc82a2951" minOccurs="0"/>
                <xsd:element ref="ns2:kd7281ab553349538e0242a0ee89a9e1" minOccurs="0"/>
                <xsd:element ref="ns2:i64256cf79b641ea809ba8b9a806956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13979b-e751-4565-a77b-71e7edb4f069" elementFormDefault="qualified">
    <xsd:import namespace="http://schemas.microsoft.com/office/2006/documentManagement/types"/>
    <xsd:import namespace="http://schemas.microsoft.com/office/infopath/2007/PartnerControls"/>
    <xsd:element name="Date" ma:index="2" nillable="true" ma:displayName="Date" ma:description="EI document date." ma:format="DateOnly" ma:internalName="Date">
      <xsd:simpleType>
        <xsd:restriction base="dms:DateTime"/>
      </xsd:simpleType>
    </xsd:element>
    <xsd:element name="DocumentLanguage" ma:index="5" nillable="true" ma:displayName="Document Language" ma:default="English" ma:format="RadioButtons" ma:internalName="DocumentLanguage">
      <xsd:simpleType>
        <xsd:restriction base="dms:Choice">
          <xsd:enumeration value="English"/>
          <xsd:enumeration value="French"/>
          <xsd:enumeration value="Spanish"/>
          <xsd:enumeration value="Other"/>
          <xsd:enumeration value="Multiple"/>
        </xsd:restriction>
      </xsd:simpleType>
    </xsd:element>
    <xsd:element name="AvailableOnWebsite" ma:index="6" nillable="true" ma:displayName="Available On Website" ma:default="1" ma:description="Make this document available on the public EI website." ma:internalName="AvailableOnWebsite">
      <xsd:simpleType>
        <xsd:restriction base="dms:Boolean"/>
      </xsd:simpleType>
    </xsd:element>
    <xsd:element name="EIRegion" ma:index="7" nillable="true" ma:displayName="EI Region" ma:description="Education International region." ma:hidden="true" ma:list="{29c7dc5d-89a6-4101-a71e-0c6c975a07cf}" ma:internalName="EIRegion"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Unit" ma:index="8" nillable="true" ma:displayName="EI Unit" ma:hidden="true" ma:list="068bb678-3c6d-45ba-97bd-4f06a914f196" ma:internalName="EIUnit"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Organ" ma:index="9" nillable="true" ma:displayName="EI Group" ma:hidden="true" ma:list="{2698a646-4c05-4ac8-9e4f-4a88bcd5d2e2}" ma:internalName="EIOrgan"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_x0020_Event" ma:index="11" nillable="true" ma:displayName="EI Event" ma:hidden="true" ma:list="{0292d145-1b29-4696-ba3c-d4afe19ee511}" ma:internalName="EI_x0020_Event" ma:readOnly="false" ma:showField="EventTitleForChoiceDropdown" ma:web="db13979b-e751-4565-a77b-71e7edb4f069">
      <xsd:simpleType>
        <xsd:restriction base="dms:Lookup"/>
      </xsd:simpleType>
    </xsd:element>
    <xsd:element name="EITopic" ma:index="12" nillable="true" ma:displayName="EI Topic" ma:hidden="true" ma:list="dd9f5b98-3a89-4125-b977-90d82d0197dd" ma:internalName="EITopic"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DocumentSource" ma:index="13" nillable="true" ma:displayName="Document Source" ma:description="Organisation which issued the document." ma:list="{49ba241f-8346-4576-b9e1-b1a7b41f86e8}" ma:internalName="DocumentSource" ma:showField="Title" ma:web="db13979b-e751-4565-a77b-71e7edb4f069">
      <xsd:simpleType>
        <xsd:restriction base="dms:Lookup"/>
      </xsd:simpleType>
    </xsd:element>
    <xsd:element name="EITermbaseTaxHTField0" ma:index="19" nillable="true" ma:taxonomy="true" ma:internalName="EITermbaseTaxHTField0" ma:taxonomyFieldName="EITermbase" ma:displayName="EIDocType" ma:readOnly="false" ma:default="" ma:fieldId="{58649bc0-05b1-4c82-b72c-a96912b32633}" ma:taxonomyMulti="true" ma:sspId="0af2f461-2480-4a31-ac78-b054563ee389" ma:termSetId="2591b47b-c34c-4ee1-a350-73f6d52a178b" ma:anchorId="00000000-0000-0000-0000-000000000000" ma:open="true" ma:isKeyword="false">
      <xsd:complexType>
        <xsd:sequence>
          <xsd:element ref="pc:Terms" minOccurs="0" maxOccurs="1"/>
        </xsd:sequence>
      </xsd:complexType>
    </xsd:element>
    <xsd:element name="TaxCatchAll" ma:index="20" nillable="true" ma:displayName="Taxonomy Catch All Column" ma:hidden="true" ma:list="{e31c9898-5599-4d3d-bde2-aae45224e11b}" ma:internalName="TaxCatchAll" ma:showField="CatchAllData"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e31c9898-5599-4d3d-bde2-aae45224e11b}" ma:internalName="TaxCatchAllLabel" ma:readOnly="true" ma:showField="CatchAllDataLabel"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l360261a294540c48d9b0fdee2fb1d22" ma:index="23" nillable="true" ma:taxonomy="true" ma:internalName="l360261a294540c48d9b0fdee2fb1d22" ma:taxonomyFieldName="EIEvent" ma:displayName="EIEvent" ma:default="" ma:fieldId="{5360261a-2945-40c4-8d9b-0fdee2fb1d22}" ma:taxonomyMulti="true" ma:sspId="0af2f461-2480-4a31-ac78-b054563ee389" ma:termSetId="46d855b6-eb13-4760-91d1-66f27ae7dc32" ma:anchorId="00000000-0000-0000-0000-000000000000" ma:open="true" ma:isKeyword="false">
      <xsd:complexType>
        <xsd:sequence>
          <xsd:element ref="pc:Terms" minOccurs="0" maxOccurs="1"/>
        </xsd:sequence>
      </xsd:complexType>
    </xsd:element>
    <xsd:element name="hd0be951f11940a08013d67eec6505c8" ma:index="25" nillable="true" ma:taxonomy="true" ma:internalName="hd0be951f11940a08013d67eec6505c8" ma:taxonomyFieldName="EIUnit1" ma:displayName="EIUnit" ma:readOnly="false" ma:default="" ma:fieldId="{1d0be951-f119-40a0-8013-d67eec6505c8}" ma:taxonomyMulti="true" ma:sspId="0af2f461-2480-4a31-ac78-b054563ee389" ma:termSetId="5f7ca6b7-bc5d-4a29-b9c5-9d61f96be714" ma:anchorId="00000000-0000-0000-0000-000000000000" ma:open="false" ma:isKeyword="false">
      <xsd:complexType>
        <xsd:sequence>
          <xsd:element ref="pc:Terms" minOccurs="0" maxOccurs="1"/>
        </xsd:sequence>
      </xsd:complexType>
    </xsd:element>
    <xsd:element name="o79ce48fd8d44e5eaac3fd0fc82a2951" ma:index="27" nillable="true" ma:taxonomy="true" ma:internalName="o79ce48fd8d44e5eaac3fd0fc82a2951" ma:taxonomyFieldName="EIGroup" ma:displayName="EIGroup" ma:default="" ma:fieldId="{879ce48f-d8d4-4e5e-aac3-fd0fc82a2951}" ma:taxonomyMulti="true" ma:sspId="0af2f461-2480-4a31-ac78-b054563ee389" ma:termSetId="1e97bc08-ae7e-4277-9be6-12765f62b22d" ma:anchorId="00000000-0000-0000-0000-000000000000" ma:open="false" ma:isKeyword="false">
      <xsd:complexType>
        <xsd:sequence>
          <xsd:element ref="pc:Terms" minOccurs="0" maxOccurs="1"/>
        </xsd:sequence>
      </xsd:complexType>
    </xsd:element>
    <xsd:element name="kd7281ab553349538e0242a0ee89a9e1" ma:index="29" nillable="true" ma:taxonomy="true" ma:internalName="kd7281ab553349538e0242a0ee89a9e1" ma:taxonomyFieldName="EITopic1" ma:displayName="EITopic" ma:default="" ma:fieldId="{4d7281ab-5533-4953-8e02-42a0ee89a9e1}" ma:taxonomyMulti="true" ma:sspId="0af2f461-2480-4a31-ac78-b054563ee389" ma:termSetId="e2436a82-f458-4e28-a4e0-fa06e0b95176" ma:anchorId="00000000-0000-0000-0000-000000000000" ma:open="false" ma:isKeyword="false">
      <xsd:complexType>
        <xsd:sequence>
          <xsd:element ref="pc:Terms" minOccurs="0" maxOccurs="1"/>
        </xsd:sequence>
      </xsd:complexType>
    </xsd:element>
    <xsd:element name="i64256cf79b641ea809ba8b9a8069568" ma:index="31" nillable="true" ma:taxonomy="true" ma:internalName="i64256cf79b641ea809ba8b9a8069568" ma:taxonomyFieldName="EIRegion1" ma:displayName="EIRegion" ma:default="" ma:fieldId="{264256cf-79b6-41ea-809b-a8b9a8069568}" ma:taxonomyMulti="true" ma:sspId="0af2f461-2480-4a31-ac78-b054563ee389" ma:termSetId="126f87e2-8982-4d73-8d0c-1d6ec05017e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EIUnit xmlns="db13979b-e751-4565-a77b-71e7edb4f069"/>
    <l360261a294540c48d9b0fdee2fb1d22 xmlns="db13979b-e751-4565-a77b-71e7edb4f069">
      <Terms xmlns="http://schemas.microsoft.com/office/infopath/2007/PartnerControls"/>
    </l360261a294540c48d9b0fdee2fb1d22>
    <EIRegion xmlns="db13979b-e751-4565-a77b-71e7edb4f069"/>
    <AvailableOnWebsite xmlns="db13979b-e751-4565-a77b-71e7edb4f069">true</AvailableOnWebsite>
    <EIOrgan xmlns="db13979b-e751-4565-a77b-71e7edb4f069"/>
    <EI_x0020_Event xmlns="db13979b-e751-4565-a77b-71e7edb4f069" xsi:nil="true"/>
    <kd7281ab553349538e0242a0ee89a9e1 xmlns="db13979b-e751-4565-a77b-71e7edb4f069">
      <Terms xmlns="http://schemas.microsoft.com/office/infopath/2007/PartnerControls"/>
    </kd7281ab553349538e0242a0ee89a9e1>
    <i64256cf79b641ea809ba8b9a8069568 xmlns="db13979b-e751-4565-a77b-71e7edb4f069">
      <Terms xmlns="http://schemas.microsoft.com/office/infopath/2007/PartnerControls"/>
    </i64256cf79b641ea809ba8b9a8069568>
    <EITopic xmlns="db13979b-e751-4565-a77b-71e7edb4f069"/>
    <DocumentSource xmlns="db13979b-e751-4565-a77b-71e7edb4f069" xsi:nil="true"/>
    <DocumentLanguage xmlns="db13979b-e751-4565-a77b-71e7edb4f069">English</DocumentLanguage>
    <o79ce48fd8d44e5eaac3fd0fc82a2951 xmlns="db13979b-e751-4565-a77b-71e7edb4f069">
      <Terms xmlns="http://schemas.microsoft.com/office/infopath/2007/PartnerControls"/>
    </o79ce48fd8d44e5eaac3fd0fc82a2951>
    <EITermbaseTaxHTField0 xmlns="db13979b-e751-4565-a77b-71e7edb4f069">
      <Terms xmlns="http://schemas.microsoft.com/office/infopath/2007/PartnerControls"/>
    </EITermbaseTaxHTField0>
    <TaxCatchAll xmlns="db13979b-e751-4565-a77b-71e7edb4f069"/>
    <Date xmlns="db13979b-e751-4565-a77b-71e7edb4f069" xsi:nil="true"/>
    <hd0be951f11940a08013d67eec6505c8 xmlns="db13979b-e751-4565-a77b-71e7edb4f069">
      <Terms xmlns="http://schemas.microsoft.com/office/infopath/2007/PartnerControls"/>
    </hd0be951f11940a08013d67eec6505c8>
  </documentManagement>
</p:properties>
</file>

<file path=customXml/itemProps1.xml><?xml version="1.0" encoding="utf-8"?>
<ds:datastoreItem xmlns:ds="http://schemas.openxmlformats.org/officeDocument/2006/customXml" ds:itemID="{C12FDC20-AE8D-46B8-BF27-FC82130B2ECC}"/>
</file>

<file path=customXml/itemProps2.xml><?xml version="1.0" encoding="utf-8"?>
<ds:datastoreItem xmlns:ds="http://schemas.openxmlformats.org/officeDocument/2006/customXml" ds:itemID="{8DD9A7CC-66B1-4D0D-B056-BD5AC8FE0D80}"/>
</file>

<file path=customXml/itemProps3.xml><?xml version="1.0" encoding="utf-8"?>
<ds:datastoreItem xmlns:ds="http://schemas.openxmlformats.org/officeDocument/2006/customXml" ds:itemID="{9A25724D-F9AE-4FB9-B728-27F661534661}"/>
</file>

<file path=customXml/itemProps4.xml><?xml version="1.0" encoding="utf-8"?>
<ds:datastoreItem xmlns:ds="http://schemas.openxmlformats.org/officeDocument/2006/customXml" ds:itemID="{4489BF7B-1CDD-40DE-9E38-8711CC17220D}"/>
</file>

<file path=docProps/app.xml><?xml version="1.0" encoding="utf-8"?>
<Properties xmlns="http://schemas.openxmlformats.org/officeDocument/2006/extended-properties" xmlns:vt="http://schemas.openxmlformats.org/officeDocument/2006/docPropsVTypes">
  <Template>AI Presentation - Black</Template>
  <TotalTime>0</TotalTime>
  <Words>388</Words>
  <Application>Microsoft Office PowerPoint</Application>
  <PresentationFormat>On-screen Show (4:3)</PresentationFormat>
  <Paragraphs>99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Geneva</vt:lpstr>
      <vt:lpstr>Lucida Grande</vt:lpstr>
      <vt:lpstr>Wingdings</vt:lpstr>
      <vt:lpstr>Blank Presentation</vt:lpstr>
      <vt:lpstr> HUMAN RIGHTS AND VALUES  IN EDUCATION</vt:lpstr>
      <vt:lpstr>BACKGROUND PAPER</vt:lpstr>
      <vt:lpstr>HUMAN RIGHTS EDUCATION</vt:lpstr>
      <vt:lpstr>HUMAN RIGHTS EDUCATION</vt:lpstr>
      <vt:lpstr>HUMAN RIGHTS EDUCATION</vt:lpstr>
      <vt:lpstr>HUMAN RIGHTS EDUCATION</vt:lpstr>
      <vt:lpstr>REAFFIRMING THE IMPORTANCE OF HUMAN RIGHTS EDUCATION </vt:lpstr>
      <vt:lpstr>HUMAN RIGHTS EDUCATION IN INTERNATIONAL LAW  </vt:lpstr>
      <vt:lpstr>UN DECLARATION ON HUMAN RIGHTS EDUCATION AND TRAINING</vt:lpstr>
      <vt:lpstr>HUMAN RIGHTS EDUCATION IN EUROPE</vt:lpstr>
      <vt:lpstr>HUMAN RIGHTS EDUCATION IN EUROPE</vt:lpstr>
      <vt:lpstr>RIGHTS BASED APPROACH</vt:lpstr>
      <vt:lpstr> A RIGHTS BASED APPROACH TO EDUCATION </vt:lpstr>
      <vt:lpstr>RIGHTS BASED APPROACH TO EDUCATION IN PRACTICE </vt:lpstr>
      <vt:lpstr>RIGHTS BASED APPROACH TO EDUCATION IN PRACTICE </vt:lpstr>
      <vt:lpstr>RIGHTS BASED APPROACH TO EDUCATION IN PRACTICE </vt:lpstr>
      <vt:lpstr>RIGHTS BASED APPROACH TO EDUCATION IN PRACTICE </vt:lpstr>
    </vt:vector>
  </TitlesOfParts>
  <Company>Amnesty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Education</dc:title>
  <dc:creator>Jessica Templeman</dc:creator>
  <cp:lastModifiedBy>Meeting Laptop</cp:lastModifiedBy>
  <cp:revision>53</cp:revision>
  <cp:lastPrinted>2015-07-14T12:39:22Z</cp:lastPrinted>
  <dcterms:created xsi:type="dcterms:W3CDTF">2015-07-13T15:25:20Z</dcterms:created>
  <dcterms:modified xsi:type="dcterms:W3CDTF">2016-06-07T06:02:07Z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0x010100AA2F8202531E2B479DC903BD7BCD5C3F00E04239BAE3CFF643A8203BF81E96DC51</vt:lpwstr>
  </property>
</Properties>
</file>