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8" r:id="rId4"/>
    <p:sldId id="257" r:id="rId5"/>
    <p:sldId id="258" r:id="rId6"/>
    <p:sldId id="259" r:id="rId7"/>
    <p:sldId id="260" r:id="rId8"/>
    <p:sldId id="272" r:id="rId9"/>
    <p:sldId id="263" r:id="rId10"/>
    <p:sldId id="270" r:id="rId11"/>
    <p:sldId id="265" r:id="rId12"/>
    <p:sldId id="262" r:id="rId13"/>
    <p:sldId id="273" r:id="rId14"/>
    <p:sldId id="274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37791-21ED-44D1-A628-44C80BA535DB}" type="datetimeFigureOut">
              <a:rPr lang="it-IT" smtClean="0"/>
              <a:pPr/>
              <a:t>06/06/2013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0ECC-591A-4B72-A3A2-F523392739A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37791-21ED-44D1-A628-44C80BA535DB}" type="datetimeFigureOut">
              <a:rPr lang="it-IT" smtClean="0"/>
              <a:pPr/>
              <a:t>06/06/2013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0ECC-591A-4B72-A3A2-F523392739A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37791-21ED-44D1-A628-44C80BA535DB}" type="datetimeFigureOut">
              <a:rPr lang="it-IT" smtClean="0"/>
              <a:pPr/>
              <a:t>06/06/2013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0ECC-591A-4B72-A3A2-F523392739A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37791-21ED-44D1-A628-44C80BA535DB}" type="datetimeFigureOut">
              <a:rPr lang="it-IT" smtClean="0"/>
              <a:pPr/>
              <a:t>06/06/2013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0ECC-591A-4B72-A3A2-F523392739A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37791-21ED-44D1-A628-44C80BA535DB}" type="datetimeFigureOut">
              <a:rPr lang="it-IT" smtClean="0"/>
              <a:pPr/>
              <a:t>06/06/2013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0ECC-591A-4B72-A3A2-F523392739A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37791-21ED-44D1-A628-44C80BA535DB}" type="datetimeFigureOut">
              <a:rPr lang="it-IT" smtClean="0"/>
              <a:pPr/>
              <a:t>06/06/2013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0ECC-591A-4B72-A3A2-F523392739A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37791-21ED-44D1-A628-44C80BA535DB}" type="datetimeFigureOut">
              <a:rPr lang="it-IT" smtClean="0"/>
              <a:pPr/>
              <a:t>06/06/2013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0ECC-591A-4B72-A3A2-F523392739A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37791-21ED-44D1-A628-44C80BA535DB}" type="datetimeFigureOut">
              <a:rPr lang="it-IT" smtClean="0"/>
              <a:pPr/>
              <a:t>06/06/2013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0ECC-591A-4B72-A3A2-F523392739A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37791-21ED-44D1-A628-44C80BA535DB}" type="datetimeFigureOut">
              <a:rPr lang="it-IT" smtClean="0"/>
              <a:pPr/>
              <a:t>06/06/2013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0ECC-591A-4B72-A3A2-F523392739A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37791-21ED-44D1-A628-44C80BA535DB}" type="datetimeFigureOut">
              <a:rPr lang="it-IT" smtClean="0"/>
              <a:pPr/>
              <a:t>06/06/2013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0ECC-591A-4B72-A3A2-F523392739A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37791-21ED-44D1-A628-44C80BA535DB}" type="datetimeFigureOut">
              <a:rPr lang="it-IT" smtClean="0"/>
              <a:pPr/>
              <a:t>06/06/2013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A0ECC-591A-4B72-A3A2-F523392739A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37791-21ED-44D1-A628-44C80BA535DB}" type="datetimeFigureOut">
              <a:rPr lang="it-IT" smtClean="0"/>
              <a:pPr/>
              <a:t>06/06/2013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A0ECC-591A-4B72-A3A2-F523392739AE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google.it/url?sa=i&amp;source=images&amp;cd=&amp;cad=rja&amp;docid=24cnZhNthnRo-M&amp;tbnid=xnlzQzU-lpkXnM:&amp;ved=0CAgQjRwwAA&amp;url=http://www.passionecanada.com/incontri-di-viaggio/37-la-foglia-di-acero,-simbolo-e-bandiera-canadese-nel-mondo.html&amp;ei=Ps2tUYbEHqel4ATggYGoCw&amp;psig=AFQjCNEkVZud6N74ttwN8GaXIitOwwebnA&amp;ust=1370431166569984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2563" y="1981200"/>
            <a:ext cx="62103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olo 1"/>
          <p:cNvSpPr>
            <a:spLocks noGrp="1"/>
          </p:cNvSpPr>
          <p:nvPr>
            <p:ph type="ctrTitle"/>
          </p:nvPr>
        </p:nvSpPr>
        <p:spPr>
          <a:xfrm>
            <a:off x="2771775" y="1484313"/>
            <a:ext cx="5686425" cy="2116137"/>
          </a:xfrm>
        </p:spPr>
        <p:txBody>
          <a:bodyPr>
            <a:normAutofit/>
          </a:bodyPr>
          <a:lstStyle/>
          <a:p>
            <a:pPr eaLnBrk="1" hangingPunct="1"/>
            <a:r>
              <a:rPr lang="it-IT" sz="3600" b="1" dirty="0" err="1" smtClean="0"/>
              <a:t>#resourcespourléducation</a:t>
            </a:r>
            <a:endParaRPr lang="it-IT" sz="3600" dirty="0" smtClean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4213" y="3644900"/>
            <a:ext cx="7775575" cy="2160588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5200" b="1" dirty="0" smtClean="0"/>
              <a:t>Ratio Budget </a:t>
            </a:r>
            <a:r>
              <a:rPr lang="it-IT" sz="5200" b="1" dirty="0" smtClean="0"/>
              <a:t>école / Dépenses </a:t>
            </a:r>
            <a:r>
              <a:rPr lang="it-IT" sz="5200" b="1" dirty="0" smtClean="0"/>
              <a:t>publiques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it-IT" sz="57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5700" dirty="0" smtClean="0"/>
              <a:t>ITALIE </a:t>
            </a:r>
            <a:r>
              <a:rPr lang="it-IT" sz="5700" b="1" dirty="0" smtClean="0"/>
              <a:t>9,1%</a:t>
            </a:r>
            <a:r>
              <a:rPr lang="it-IT" sz="5700" dirty="0" smtClean="0"/>
              <a:t>    -  </a:t>
            </a:r>
            <a:r>
              <a:rPr lang="it-IT" sz="5700" dirty="0" smtClean="0"/>
              <a:t>EUROPE </a:t>
            </a:r>
            <a:r>
              <a:rPr lang="it-IT" sz="5700" b="1" dirty="0" smtClean="0"/>
              <a:t>10,8%</a:t>
            </a:r>
          </a:p>
        </p:txBody>
      </p:sp>
      <p:pic>
        <p:nvPicPr>
          <p:cNvPr id="14340" name="Picture 6" descr="C:\Users\fricci\Desktop\MONTESILVANO\Cambiamento_+sindacato - WE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765175"/>
            <a:ext cx="2232025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771775" y="1484313"/>
            <a:ext cx="5686425" cy="2116137"/>
          </a:xfrm>
        </p:spPr>
        <p:txBody>
          <a:bodyPr/>
          <a:lstStyle/>
          <a:p>
            <a:pPr eaLnBrk="1" hangingPunct="1"/>
            <a:r>
              <a:rPr lang="it-IT" b="1" dirty="0" err="1" smtClean="0"/>
              <a:t>#spendingreview</a:t>
            </a:r>
            <a:endParaRPr lang="it-IT" dirty="0" smtClean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4213" y="3644900"/>
            <a:ext cx="7775575" cy="2160588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5700" dirty="0" smtClean="0"/>
              <a:t>Uil: déplacer les </a:t>
            </a:r>
            <a:r>
              <a:rPr lang="it-IT" sz="5700" dirty="0" smtClean="0"/>
              <a:t>ressources</a:t>
            </a:r>
            <a:r>
              <a:rPr lang="it-IT" sz="5700" dirty="0" smtClean="0"/>
              <a:t/>
            </a:r>
            <a:br>
              <a:rPr lang="it-IT" sz="5700" dirty="0" smtClean="0"/>
            </a:br>
            <a:r>
              <a:rPr lang="it-IT" sz="5700" b="1" dirty="0" smtClean="0"/>
              <a:t>perdues en </a:t>
            </a:r>
            <a:r>
              <a:rPr lang="it-IT" sz="5700" b="1" dirty="0" smtClean="0"/>
              <a:t>gaspillage et </a:t>
            </a:r>
            <a:r>
              <a:rPr lang="it-IT" sz="5700" b="1" dirty="0" smtClean="0"/>
              <a:t>en </a:t>
            </a:r>
            <a:r>
              <a:rPr lang="it-IT" sz="5700" b="1" dirty="0" smtClean="0"/>
              <a:t>privilèges </a:t>
            </a:r>
            <a:r>
              <a:rPr lang="it-IT" sz="5700" dirty="0" smtClean="0"/>
              <a:t/>
            </a:r>
            <a:br>
              <a:rPr lang="it-IT" sz="5700" dirty="0" smtClean="0"/>
            </a:br>
            <a:r>
              <a:rPr lang="it-IT" sz="5700" dirty="0" smtClean="0"/>
              <a:t>en faveur de l’éducation</a:t>
            </a:r>
          </a:p>
        </p:txBody>
      </p:sp>
      <p:pic>
        <p:nvPicPr>
          <p:cNvPr id="4" name="Picture 6" descr="C:\Users\fricci\Desktop\MONTESILVANO\Cambiamento_+sindacato - WE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052513"/>
            <a:ext cx="2232025" cy="255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C:\Users\fricci\Desktop\IMG message FC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5233900"/>
            <a:ext cx="1080120" cy="1009636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3851920" y="5373216"/>
            <a:ext cx="374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Paul Taill</a:t>
            </a:r>
            <a:r>
              <a:rPr lang="it-IT" b="1" i="1" dirty="0" smtClean="0">
                <a:solidFill>
                  <a:schemeClr val="bg1"/>
                </a:solidFill>
              </a:rPr>
              <a:t>e</a:t>
            </a:r>
            <a:r>
              <a:rPr lang="it-IT" b="1" dirty="0" smtClean="0">
                <a:solidFill>
                  <a:schemeClr val="bg1"/>
                </a:solidFill>
              </a:rPr>
              <a:t>fer</a:t>
            </a:r>
            <a:r>
              <a:rPr lang="it-IT" dirty="0" smtClean="0">
                <a:solidFill>
                  <a:schemeClr val="bg1"/>
                </a:solidFill>
              </a:rPr>
              <a:t/>
            </a:r>
            <a:br>
              <a:rPr lang="it-IT" dirty="0" smtClean="0">
                <a:solidFill>
                  <a:schemeClr val="bg1"/>
                </a:solidFill>
              </a:rPr>
            </a:br>
            <a:r>
              <a:rPr lang="it-IT" sz="1200" dirty="0" smtClean="0">
                <a:solidFill>
                  <a:schemeClr val="bg1"/>
                </a:solidFill>
              </a:rPr>
              <a:t>Président</a:t>
            </a:r>
            <a:r>
              <a:rPr lang="it-IT" sz="2400" dirty="0" smtClean="0">
                <a:solidFill>
                  <a:schemeClr val="bg1"/>
                </a:solidFill>
              </a:rPr>
              <a:t/>
            </a:r>
            <a:br>
              <a:rPr lang="it-IT" sz="2400" dirty="0" smtClean="0">
                <a:solidFill>
                  <a:schemeClr val="bg1"/>
                </a:solidFill>
              </a:rPr>
            </a:br>
            <a:r>
              <a:rPr lang="it-IT" b="1" dirty="0" smtClean="0">
                <a:solidFill>
                  <a:schemeClr val="bg1"/>
                </a:solidFill>
              </a:rPr>
              <a:t>CTF Canadian Teachers’ Federation</a:t>
            </a: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3" descr="Slides_28_29_bis.pd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49313"/>
            <a:ext cx="9150350" cy="514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771775" y="1484313"/>
            <a:ext cx="5686425" cy="2116137"/>
          </a:xfrm>
        </p:spPr>
        <p:txBody>
          <a:bodyPr/>
          <a:lstStyle/>
          <a:p>
            <a:pPr eaLnBrk="1" hangingPunct="1"/>
            <a:r>
              <a:rPr lang="it-IT" b="1" dirty="0" err="1" smtClean="0"/>
              <a:t>#ledéfidutravail</a:t>
            </a:r>
            <a:endParaRPr lang="it-IT" dirty="0" smtClean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4213" y="3644900"/>
            <a:ext cx="7775575" cy="2160588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6400" b="1" dirty="0" smtClean="0"/>
              <a:t>Faire réconnaître </a:t>
            </a:r>
            <a:r>
              <a:rPr lang="it-IT" sz="6400" b="1" dirty="0" smtClean="0"/>
              <a:t>la valeur </a:t>
            </a:r>
            <a:br>
              <a:rPr lang="it-IT" sz="6400" b="1" dirty="0" smtClean="0"/>
            </a:br>
            <a:r>
              <a:rPr lang="it-IT" sz="6400" b="1" dirty="0" smtClean="0"/>
              <a:t>de la profession </a:t>
            </a:r>
            <a:r>
              <a:rPr lang="it-IT" sz="6400" b="1" dirty="0" smtClean="0"/>
              <a:t>enseignante</a:t>
            </a:r>
            <a:endParaRPr lang="it-IT" sz="6400" b="1" dirty="0" smtClean="0"/>
          </a:p>
        </p:txBody>
      </p:sp>
      <p:pic>
        <p:nvPicPr>
          <p:cNvPr id="4" name="Picture 6" descr="C:\Users\fricci\Desktop\MONTESILVANO\Cambiamento_+sindacato - WE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052513"/>
            <a:ext cx="2232025" cy="255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/>
          <p:cNvGrpSpPr/>
          <p:nvPr/>
        </p:nvGrpSpPr>
        <p:grpSpPr>
          <a:xfrm>
            <a:off x="746504" y="659902"/>
            <a:ext cx="7650993" cy="5481754"/>
            <a:chOff x="712194" y="590286"/>
            <a:chExt cx="7650993" cy="5481754"/>
          </a:xfrm>
        </p:grpSpPr>
        <p:pic>
          <p:nvPicPr>
            <p:cNvPr id="3" name="Immagine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51991" y="590286"/>
              <a:ext cx="6711196" cy="5349174"/>
            </a:xfrm>
            <a:prstGeom prst="rect">
              <a:avLst/>
            </a:prstGeom>
          </p:spPr>
        </p:pic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2194" y="5125012"/>
              <a:ext cx="2338634" cy="94702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7669943" cy="532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ttangolo 5"/>
          <p:cNvSpPr/>
          <p:nvPr/>
        </p:nvSpPr>
        <p:spPr>
          <a:xfrm>
            <a:off x="611560" y="2996953"/>
            <a:ext cx="763284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endParaRPr lang="it-IT" sz="4000" dirty="0" smtClean="0">
              <a:solidFill>
                <a:schemeClr val="bg1"/>
              </a:solidFill>
            </a:endParaRPr>
          </a:p>
          <a:p>
            <a:pPr marL="342900" indent="-342900" algn="ctr"/>
            <a:endParaRPr lang="it-IT" sz="4000" dirty="0">
              <a:solidFill>
                <a:schemeClr val="bg1"/>
              </a:solidFill>
            </a:endParaRPr>
          </a:p>
          <a:p>
            <a:pPr marL="342900" indent="-342900" algn="ctr"/>
            <a:endParaRPr lang="it-IT" sz="4000" dirty="0">
              <a:solidFill>
                <a:schemeClr val="bg1"/>
              </a:solidFill>
            </a:endParaRPr>
          </a:p>
          <a:p>
            <a:pPr marL="342900" indent="-342900" algn="ctr"/>
            <a:r>
              <a:rPr lang="it-IT" sz="5400" b="1" dirty="0" err="1" smtClean="0">
                <a:solidFill>
                  <a:schemeClr val="bg1"/>
                </a:solidFill>
              </a:rPr>
              <a:t>Les</a:t>
            </a:r>
            <a:r>
              <a:rPr lang="it-IT" sz="5400" b="1" dirty="0" smtClean="0">
                <a:solidFill>
                  <a:schemeClr val="bg1"/>
                </a:solidFill>
              </a:rPr>
              <a:t> </a:t>
            </a:r>
            <a:r>
              <a:rPr lang="it-IT" sz="5400" b="1" dirty="0" err="1" smtClean="0">
                <a:solidFill>
                  <a:schemeClr val="bg1"/>
                </a:solidFill>
              </a:rPr>
              <a:t>écoles</a:t>
            </a:r>
            <a:r>
              <a:rPr lang="it-IT" sz="5400" b="1" dirty="0" smtClean="0">
                <a:solidFill>
                  <a:schemeClr val="bg1"/>
                </a:solidFill>
              </a:rPr>
              <a:t> </a:t>
            </a:r>
            <a:r>
              <a:rPr lang="it-IT" sz="5400" b="1" dirty="0" err="1" smtClean="0">
                <a:solidFill>
                  <a:schemeClr val="bg1"/>
                </a:solidFill>
              </a:rPr>
              <a:t>nous</a:t>
            </a:r>
            <a:r>
              <a:rPr lang="it-IT" sz="5400" b="1" dirty="0" smtClean="0">
                <a:solidFill>
                  <a:schemeClr val="bg1"/>
                </a:solidFill>
              </a:rPr>
              <a:t> </a:t>
            </a:r>
            <a:r>
              <a:rPr lang="it-IT" sz="5400" b="1" dirty="0" err="1" smtClean="0">
                <a:solidFill>
                  <a:schemeClr val="bg1"/>
                </a:solidFill>
              </a:rPr>
              <a:t>disent</a:t>
            </a:r>
            <a:r>
              <a:rPr lang="it-IT" sz="5400" b="1" dirty="0" smtClean="0">
                <a:solidFill>
                  <a:schemeClr val="bg1"/>
                </a:solidFill>
              </a:rPr>
              <a:t>...</a:t>
            </a:r>
          </a:p>
          <a:p>
            <a:pPr marL="342900" indent="-342900" algn="ctr"/>
            <a:r>
              <a:rPr lang="it-IT" sz="5400" b="1" dirty="0" smtClean="0">
                <a:solidFill>
                  <a:schemeClr val="accent1"/>
                </a:solidFill>
              </a:rPr>
              <a:t>La voix des </a:t>
            </a:r>
            <a:r>
              <a:rPr lang="it-IT" sz="5400" b="1" dirty="0" smtClean="0">
                <a:solidFill>
                  <a:schemeClr val="accent1"/>
                </a:solidFill>
              </a:rPr>
              <a:t>profs</a:t>
            </a:r>
            <a:endParaRPr lang="it-IT" sz="48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5328592" cy="4194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5" name="CasellaDiTesto 4"/>
          <p:cNvSpPr txBox="1"/>
          <p:nvPr/>
        </p:nvSpPr>
        <p:spPr>
          <a:xfrm>
            <a:off x="827584" y="476672"/>
            <a:ext cx="74888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5400" b="1" dirty="0" smtClean="0">
                <a:solidFill>
                  <a:schemeClr val="accent1">
                    <a:lumMod val="75000"/>
                  </a:schemeClr>
                </a:solidFill>
              </a:rPr>
              <a:t>Travail </a:t>
            </a:r>
            <a:r>
              <a:rPr lang="it-IT" sz="5400" b="1" dirty="0" smtClean="0">
                <a:solidFill>
                  <a:schemeClr val="accent1">
                    <a:lumMod val="75000"/>
                  </a:schemeClr>
                </a:solidFill>
              </a:rPr>
              <a:t>et éducation</a:t>
            </a:r>
          </a:p>
          <a:p>
            <a:pPr algn="r"/>
            <a:r>
              <a:rPr lang="it-IT" sz="5400" b="1" dirty="0" smtClean="0">
                <a:solidFill>
                  <a:schemeClr val="tx2"/>
                </a:solidFill>
              </a:rPr>
              <a:t>D’avantage</a:t>
            </a:r>
            <a:endParaRPr lang="it-IT" sz="5400" b="1" dirty="0" smtClean="0">
              <a:solidFill>
                <a:schemeClr val="tx2"/>
              </a:solidFill>
            </a:endParaRPr>
          </a:p>
          <a:p>
            <a:pPr algn="just"/>
            <a:r>
              <a:rPr lang="it-IT" sz="3600" b="1" dirty="0" smtClean="0">
                <a:solidFill>
                  <a:schemeClr val="bg1"/>
                </a:solidFill>
              </a:rPr>
              <a:t>      nos </a:t>
            </a:r>
            <a:r>
              <a:rPr lang="it-IT" sz="3600" b="1" dirty="0" smtClean="0">
                <a:solidFill>
                  <a:schemeClr val="bg1"/>
                </a:solidFill>
              </a:rPr>
              <a:t>priorités :</a:t>
            </a:r>
            <a:endParaRPr lang="it-IT" sz="3200" dirty="0">
              <a:solidFill>
                <a:schemeClr val="tx2"/>
              </a:solidFill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79512" y="3684224"/>
            <a:ext cx="828092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40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3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it-IT" sz="36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d’investissement  </a:t>
            </a:r>
            <a:r>
              <a:rPr lang="it-IT" sz="3600" b="1" dirty="0" smtClean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it-IT" sz="3600" b="1" dirty="0" smtClean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it-IT" sz="3600" b="1" dirty="0" smtClean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- de </a:t>
            </a:r>
            <a:r>
              <a:rPr kumimoji="0" lang="it-IT" sz="36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bureaucratie</a:t>
            </a:r>
            <a:r>
              <a:rPr kumimoji="0" lang="it-IT" sz="36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it-IT" sz="36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it-IT" sz="36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+ de qualité</a:t>
            </a:r>
            <a:endParaRPr kumimoji="0" lang="it-IT" sz="36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" name="Freccia in giù 8"/>
          <p:cNvSpPr/>
          <p:nvPr/>
        </p:nvSpPr>
        <p:spPr>
          <a:xfrm>
            <a:off x="7020272" y="2924944"/>
            <a:ext cx="720080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39552" y="692696"/>
            <a:ext cx="74168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800" dirty="0" smtClean="0">
                <a:solidFill>
                  <a:schemeClr val="tx2"/>
                </a:solidFill>
                <a:latin typeface="Aharoni" pitchFamily="2" charset="-79"/>
                <a:cs typeface="Aharoni" pitchFamily="2" charset="-79"/>
              </a:rPr>
              <a:t>TOP </a:t>
            </a:r>
          </a:p>
          <a:p>
            <a:pPr algn="ctr"/>
            <a:endParaRPr lang="it-IT" dirty="0" smtClean="0"/>
          </a:p>
          <a:p>
            <a:pPr algn="ctr"/>
            <a:endParaRPr lang="it-IT" dirty="0"/>
          </a:p>
          <a:p>
            <a:pPr algn="ctr"/>
            <a:endParaRPr lang="it-IT" dirty="0" smtClean="0"/>
          </a:p>
          <a:p>
            <a:pPr algn="ctr"/>
            <a:endParaRPr lang="it-IT" dirty="0" smtClean="0"/>
          </a:p>
          <a:p>
            <a:pPr algn="ctr"/>
            <a:r>
              <a:rPr lang="it-IT" sz="5400" dirty="0" smtClean="0">
                <a:solidFill>
                  <a:schemeClr val="tx2"/>
                </a:solidFill>
                <a:latin typeface="Aharoni" pitchFamily="2" charset="-79"/>
                <a:cs typeface="Aharoni" pitchFamily="2" charset="-79"/>
              </a:rPr>
              <a:t>DOWN</a:t>
            </a:r>
          </a:p>
          <a:p>
            <a:endParaRPr lang="it-IT" dirty="0" smtClean="0"/>
          </a:p>
        </p:txBody>
      </p:sp>
      <p:sp>
        <p:nvSpPr>
          <p:cNvPr id="4" name="Freccia in giù 3"/>
          <p:cNvSpPr/>
          <p:nvPr/>
        </p:nvSpPr>
        <p:spPr>
          <a:xfrm>
            <a:off x="3851920" y="1628800"/>
            <a:ext cx="864096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Nastro perforato 4"/>
          <p:cNvSpPr/>
          <p:nvPr/>
        </p:nvSpPr>
        <p:spPr>
          <a:xfrm>
            <a:off x="395536" y="3933056"/>
            <a:ext cx="8280920" cy="2232248"/>
          </a:xfrm>
          <a:prstGeom prst="flowChartPunchedTap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827584" y="4725144"/>
            <a:ext cx="223224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5940152" y="4653136"/>
            <a:ext cx="216024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290" name="Picture 2" descr="http://www.passionecanada.com/images/Articoli/BandieraCanada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725144"/>
            <a:ext cx="1440160" cy="720081"/>
          </a:xfrm>
          <a:prstGeom prst="rect">
            <a:avLst/>
          </a:prstGeom>
          <a:noFill/>
        </p:spPr>
      </p:pic>
      <p:sp>
        <p:nvSpPr>
          <p:cNvPr id="10" name="Freccia bidirezionale orizzontale 9"/>
          <p:cNvSpPr/>
          <p:nvPr/>
        </p:nvSpPr>
        <p:spPr>
          <a:xfrm>
            <a:off x="3131840" y="4725144"/>
            <a:ext cx="2664296" cy="576064"/>
          </a:xfrm>
          <a:prstGeom prst="left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4653137"/>
            <a:ext cx="122413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egnaposto contenuto 3" descr="CARTOLINA Canades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79388" y="333375"/>
            <a:ext cx="8785225" cy="6264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egnaposto contenuto 3" descr="CARTOLINA la parola alle scuol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-156890"/>
            <a:ext cx="9144000" cy="6826250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</p:pic>
      <p:sp>
        <p:nvSpPr>
          <p:cNvPr id="2" name="TextBox 1"/>
          <p:cNvSpPr txBox="1"/>
          <p:nvPr/>
        </p:nvSpPr>
        <p:spPr>
          <a:xfrm>
            <a:off x="4211960" y="6021288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4000" b="1" dirty="0" smtClean="0">
                <a:solidFill>
                  <a:schemeClr val="accent1">
                    <a:lumMod val="75000"/>
                  </a:schemeClr>
                </a:solidFill>
              </a:rPr>
              <a:t>La parole à l’école</a:t>
            </a:r>
            <a:endParaRPr lang="it-IT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8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549275"/>
            <a:ext cx="8424862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771775" y="1484313"/>
            <a:ext cx="5686425" cy="2116137"/>
          </a:xfrm>
        </p:spPr>
        <p:txBody>
          <a:bodyPr/>
          <a:lstStyle/>
          <a:p>
            <a:pPr eaLnBrk="1" hangingPunct="1"/>
            <a:r>
              <a:rPr lang="it-IT" b="1" dirty="0" err="1" smtClean="0"/>
              <a:t>#écolepublique</a:t>
            </a:r>
            <a:endParaRPr lang="it-IT" dirty="0" smtClean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4213" y="3644900"/>
            <a:ext cx="7775575" cy="2160588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it-IT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t-IT" sz="6500" b="1" dirty="0" smtClean="0"/>
              <a:t>93%</a:t>
            </a:r>
            <a:r>
              <a:rPr lang="it-IT" sz="5200" b="1" dirty="0" smtClean="0"/>
              <a:t> des éléves </a:t>
            </a:r>
            <a:br>
              <a:rPr lang="it-IT" sz="5200" b="1" dirty="0" smtClean="0"/>
            </a:br>
            <a:r>
              <a:rPr lang="it-IT" sz="5200" b="1" dirty="0" smtClean="0"/>
              <a:t>étudient </a:t>
            </a:r>
            <a:r>
              <a:rPr lang="it-IT" sz="5200" b="1" dirty="0" smtClean="0"/>
              <a:t>dans </a:t>
            </a:r>
            <a:r>
              <a:rPr lang="it-IT" sz="5200" b="1" dirty="0" smtClean="0"/>
              <a:t>une école </a:t>
            </a:r>
            <a:r>
              <a:rPr lang="it-IT" sz="5200" b="1" dirty="0" smtClean="0"/>
              <a:t>publique</a:t>
            </a:r>
            <a:endParaRPr lang="it-IT" sz="6100" b="1" dirty="0" smtClean="0"/>
          </a:p>
        </p:txBody>
      </p:sp>
      <p:pic>
        <p:nvPicPr>
          <p:cNvPr id="4" name="Picture 6" descr="C:\Users\fricci\Desktop\MONTESILVANO\Cambiamento_+sindacato - WE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765175"/>
            <a:ext cx="2232025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EI Document" ma:contentTypeID="0x010100AA2F8202531E2B479DC903BD7BCD5C3F00E04239BAE3CFF643A8203BF81E96DC51" ma:contentTypeVersion="53" ma:contentTypeDescription="" ma:contentTypeScope="" ma:versionID="3ecdb67ee59564c7ec43419591cb38be">
  <xsd:schema xmlns:xsd="http://www.w3.org/2001/XMLSchema" xmlns:xs="http://www.w3.org/2001/XMLSchema" xmlns:p="http://schemas.microsoft.com/office/2006/metadata/properties" xmlns:ns2="db13979b-e751-4565-a77b-71e7edb4f069" targetNamespace="http://schemas.microsoft.com/office/2006/metadata/properties" ma:root="true" ma:fieldsID="68c9f9e723ff3b8d29c1e4b1699411ec" ns2:_="">
    <xsd:import namespace="db13979b-e751-4565-a77b-71e7edb4f069"/>
    <xsd:element name="properties">
      <xsd:complexType>
        <xsd:sequence>
          <xsd:element name="documentManagement">
            <xsd:complexType>
              <xsd:all>
                <xsd:element ref="ns2:Date" minOccurs="0"/>
                <xsd:element ref="ns2:DocumentLanguage" minOccurs="0"/>
                <xsd:element ref="ns2:AvailableOnWebsite" minOccurs="0"/>
                <xsd:element ref="ns2:EIRegion" minOccurs="0"/>
                <xsd:element ref="ns2:EIUnit" minOccurs="0"/>
                <xsd:element ref="ns2:EIOrgan" minOccurs="0"/>
                <xsd:element ref="ns2:EI_x0020_Event" minOccurs="0"/>
                <xsd:element ref="ns2:EITopic" minOccurs="0"/>
                <xsd:element ref="ns2:DocumentSource" minOccurs="0"/>
                <xsd:element ref="ns2:EITermbaseTaxHTField0" minOccurs="0"/>
                <xsd:element ref="ns2:TaxCatchAll" minOccurs="0"/>
                <xsd:element ref="ns2:TaxCatchAllLabel" minOccurs="0"/>
                <xsd:element ref="ns2:l360261a294540c48d9b0fdee2fb1d22" minOccurs="0"/>
                <xsd:element ref="ns2:hd0be951f11940a08013d67eec6505c8" minOccurs="0"/>
                <xsd:element ref="ns2:o79ce48fd8d44e5eaac3fd0fc82a2951" minOccurs="0"/>
                <xsd:element ref="ns2:kd7281ab553349538e0242a0ee89a9e1" minOccurs="0"/>
                <xsd:element ref="ns2:i64256cf79b641ea809ba8b9a8069568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13979b-e751-4565-a77b-71e7edb4f069" elementFormDefault="qualified">
    <xsd:import namespace="http://schemas.microsoft.com/office/2006/documentManagement/types"/>
    <xsd:import namespace="http://schemas.microsoft.com/office/infopath/2007/PartnerControls"/>
    <xsd:element name="Date" ma:index="2" nillable="true" ma:displayName="Date" ma:description="EI document date." ma:format="DateOnly" ma:internalName="Date">
      <xsd:simpleType>
        <xsd:restriction base="dms:DateTime"/>
      </xsd:simpleType>
    </xsd:element>
    <xsd:element name="DocumentLanguage" ma:index="5" nillable="true" ma:displayName="Document Language" ma:default="English" ma:format="RadioButtons" ma:internalName="DocumentLanguage">
      <xsd:simpleType>
        <xsd:restriction base="dms:Choice">
          <xsd:enumeration value="English"/>
          <xsd:enumeration value="French"/>
          <xsd:enumeration value="Spanish"/>
          <xsd:enumeration value="Other"/>
          <xsd:enumeration value="Multiple"/>
        </xsd:restriction>
      </xsd:simpleType>
    </xsd:element>
    <xsd:element name="AvailableOnWebsite" ma:index="6" nillable="true" ma:displayName="Available On Website" ma:default="1" ma:description="Make this document available on the public EI website." ma:internalName="AvailableOnWebsite">
      <xsd:simpleType>
        <xsd:restriction base="dms:Boolean"/>
      </xsd:simpleType>
    </xsd:element>
    <xsd:element name="EIRegion" ma:index="7" nillable="true" ma:displayName="EI Region" ma:description="Education International region." ma:hidden="true" ma:list="{29c7dc5d-89a6-4101-a71e-0c6c975a07cf}" ma:internalName="EIRegion" ma:readOnly="false" ma:showField="Title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IUnit" ma:index="8" nillable="true" ma:displayName="EI Unit" ma:hidden="true" ma:list="068bb678-3c6d-45ba-97bd-4f06a914f196" ma:internalName="EIUnit" ma:readOnly="false" ma:showField="Title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IOrgan" ma:index="9" nillable="true" ma:displayName="EI Group" ma:hidden="true" ma:list="{2698a646-4c05-4ac8-9e4f-4a88bcd5d2e2}" ma:internalName="EIOrgan" ma:readOnly="false" ma:showField="Title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I_x0020_Event" ma:index="11" nillable="true" ma:displayName="EI Event" ma:hidden="true" ma:list="{0292d145-1b29-4696-ba3c-d4afe19ee511}" ma:internalName="EI_x0020_Event" ma:readOnly="false" ma:showField="EventTitleForChoiceDropdown" ma:web="db13979b-e751-4565-a77b-71e7edb4f069">
      <xsd:simpleType>
        <xsd:restriction base="dms:Lookup"/>
      </xsd:simpleType>
    </xsd:element>
    <xsd:element name="EITopic" ma:index="12" nillable="true" ma:displayName="EI Topic" ma:hidden="true" ma:list="dd9f5b98-3a89-4125-b977-90d82d0197dd" ma:internalName="EITopic" ma:readOnly="false" ma:showField="Title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cumentSource" ma:index="13" nillable="true" ma:displayName="Document Source" ma:description="Organisation which issued the document." ma:list="{49ba241f-8346-4576-b9e1-b1a7b41f86e8}" ma:internalName="DocumentSource" ma:showField="Title" ma:web="db13979b-e751-4565-a77b-71e7edb4f069">
      <xsd:simpleType>
        <xsd:restriction base="dms:Lookup"/>
      </xsd:simpleType>
    </xsd:element>
    <xsd:element name="EITermbaseTaxHTField0" ma:index="19" nillable="true" ma:taxonomy="true" ma:internalName="EITermbaseTaxHTField0" ma:taxonomyFieldName="EITermbase" ma:displayName="EIDocType" ma:readOnly="false" ma:default="" ma:fieldId="{58649bc0-05b1-4c82-b72c-a96912b32633}" ma:taxonomyMulti="true" ma:sspId="0af2f461-2480-4a31-ac78-b054563ee389" ma:termSetId="2591b47b-c34c-4ee1-a350-73f6d52a178b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" ma:index="20" nillable="true" ma:displayName="Taxonomy Catch All Column" ma:hidden="true" ma:list="{e31c9898-5599-4d3d-bde2-aae45224e11b}" ma:internalName="TaxCatchAll" ma:showField="CatchAllData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21" nillable="true" ma:displayName="Taxonomy Catch All Column1" ma:hidden="true" ma:list="{e31c9898-5599-4d3d-bde2-aae45224e11b}" ma:internalName="TaxCatchAllLabel" ma:readOnly="true" ma:showField="CatchAllDataLabel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360261a294540c48d9b0fdee2fb1d22" ma:index="23" nillable="true" ma:taxonomy="true" ma:internalName="l360261a294540c48d9b0fdee2fb1d22" ma:taxonomyFieldName="EIEvent" ma:displayName="EIEvent" ma:default="" ma:fieldId="{5360261a-2945-40c4-8d9b-0fdee2fb1d22}" ma:taxonomyMulti="true" ma:sspId="0af2f461-2480-4a31-ac78-b054563ee389" ma:termSetId="46d855b6-eb13-4760-91d1-66f27ae7dc32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hd0be951f11940a08013d67eec6505c8" ma:index="25" nillable="true" ma:taxonomy="true" ma:internalName="hd0be951f11940a08013d67eec6505c8" ma:taxonomyFieldName="EIUnit1" ma:displayName="EIUnit" ma:readOnly="false" ma:default="" ma:fieldId="{1d0be951-f119-40a0-8013-d67eec6505c8}" ma:taxonomyMulti="true" ma:sspId="0af2f461-2480-4a31-ac78-b054563ee389" ma:termSetId="5f7ca6b7-bc5d-4a29-b9c5-9d61f96be71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79ce48fd8d44e5eaac3fd0fc82a2951" ma:index="27" nillable="true" ma:taxonomy="true" ma:internalName="o79ce48fd8d44e5eaac3fd0fc82a2951" ma:taxonomyFieldName="EIGroup" ma:displayName="EIGroup" ma:default="" ma:fieldId="{879ce48f-d8d4-4e5e-aac3-fd0fc82a2951}" ma:taxonomyMulti="true" ma:sspId="0af2f461-2480-4a31-ac78-b054563ee389" ma:termSetId="1e97bc08-ae7e-4277-9be6-12765f62b22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d7281ab553349538e0242a0ee89a9e1" ma:index="29" nillable="true" ma:taxonomy="true" ma:internalName="kd7281ab553349538e0242a0ee89a9e1" ma:taxonomyFieldName="EITopic1" ma:displayName="EITopic" ma:default="" ma:fieldId="{4d7281ab-5533-4953-8e02-42a0ee89a9e1}" ma:taxonomyMulti="true" ma:sspId="0af2f461-2480-4a31-ac78-b054563ee389" ma:termSetId="e2436a82-f458-4e28-a4e0-fa06e0b9517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64256cf79b641ea809ba8b9a8069568" ma:index="31" nillable="true" ma:taxonomy="true" ma:internalName="i64256cf79b641ea809ba8b9a8069568" ma:taxonomyFieldName="EIRegion1" ma:displayName="EIRegion" ma:default="" ma:fieldId="{264256cf-79b6-41ea-809b-a8b9a8069568}" ma:taxonomyMulti="true" ma:sspId="0af2f461-2480-4a31-ac78-b054563ee389" ma:termSetId="126f87e2-8982-4d73-8d0c-1d6ec05017e8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4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customXsn xmlns="http://schemas.microsoft.com/office/2006/metadata/customXsn">
  <xsnLocation>http://portal/_cts/EIDocument/8b5470c660bc9b5ccustomXsn.xsn</xsnLocation>
  <cached>True</cached>
  <openByDefault>True</openByDefault>
  <xsnScope>http://portal</xsnScope>
</customXsn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IUnit xmlns="db13979b-e751-4565-a77b-71e7edb4f069"/>
    <l360261a294540c48d9b0fdee2fb1d22 xmlns="db13979b-e751-4565-a77b-71e7edb4f069">
      <Terms xmlns="http://schemas.microsoft.com/office/infopath/2007/PartnerControls"/>
    </l360261a294540c48d9b0fdee2fb1d22>
    <EIRegion xmlns="db13979b-e751-4565-a77b-71e7edb4f069"/>
    <AvailableOnWebsite xmlns="db13979b-e751-4565-a77b-71e7edb4f069">true</AvailableOnWebsite>
    <EIOrgan xmlns="db13979b-e751-4565-a77b-71e7edb4f069"/>
    <EI_x0020_Event xmlns="db13979b-e751-4565-a77b-71e7edb4f069" xsi:nil="true"/>
    <kd7281ab553349538e0242a0ee89a9e1 xmlns="db13979b-e751-4565-a77b-71e7edb4f069">
      <Terms xmlns="http://schemas.microsoft.com/office/infopath/2007/PartnerControls"/>
    </kd7281ab553349538e0242a0ee89a9e1>
    <i64256cf79b641ea809ba8b9a8069568 xmlns="db13979b-e751-4565-a77b-71e7edb4f069">
      <Terms xmlns="http://schemas.microsoft.com/office/infopath/2007/PartnerControls"/>
    </i64256cf79b641ea809ba8b9a8069568>
    <EITopic xmlns="db13979b-e751-4565-a77b-71e7edb4f069"/>
    <DocumentSource xmlns="db13979b-e751-4565-a77b-71e7edb4f069" xsi:nil="true"/>
    <DocumentLanguage xmlns="db13979b-e751-4565-a77b-71e7edb4f069">English</DocumentLanguage>
    <o79ce48fd8d44e5eaac3fd0fc82a2951 xmlns="db13979b-e751-4565-a77b-71e7edb4f069">
      <Terms xmlns="http://schemas.microsoft.com/office/infopath/2007/PartnerControls"/>
    </o79ce48fd8d44e5eaac3fd0fc82a2951>
    <EITermbaseTaxHTField0 xmlns="db13979b-e751-4565-a77b-71e7edb4f069">
      <Terms xmlns="http://schemas.microsoft.com/office/infopath/2007/PartnerControls"/>
    </EITermbaseTaxHTField0>
    <TaxCatchAll xmlns="db13979b-e751-4565-a77b-71e7edb4f069"/>
    <Date xmlns="db13979b-e751-4565-a77b-71e7edb4f069" xsi:nil="true"/>
    <hd0be951f11940a08013d67eec6505c8 xmlns="db13979b-e751-4565-a77b-71e7edb4f069">
      <Terms xmlns="http://schemas.microsoft.com/office/infopath/2007/PartnerControls"/>
    </hd0be951f11940a08013d67eec6505c8>
  </documentManagement>
</p:properties>
</file>

<file path=customXml/itemProps1.xml><?xml version="1.0" encoding="utf-8"?>
<ds:datastoreItem xmlns:ds="http://schemas.openxmlformats.org/officeDocument/2006/customXml" ds:itemID="{AAB62211-2BF7-408A-AE58-C60F7A124D93}"/>
</file>

<file path=customXml/itemProps2.xml><?xml version="1.0" encoding="utf-8"?>
<ds:datastoreItem xmlns:ds="http://schemas.openxmlformats.org/officeDocument/2006/customXml" ds:itemID="{F68091D5-125E-4F65-83B4-897A77AA531E}"/>
</file>

<file path=customXml/itemProps3.xml><?xml version="1.0" encoding="utf-8"?>
<ds:datastoreItem xmlns:ds="http://schemas.openxmlformats.org/officeDocument/2006/customXml" ds:itemID="{D13FDC84-1711-40AD-89CC-DD2182F7BFBD}"/>
</file>

<file path=customXml/itemProps4.xml><?xml version="1.0" encoding="utf-8"?>
<ds:datastoreItem xmlns:ds="http://schemas.openxmlformats.org/officeDocument/2006/customXml" ds:itemID="{55016F70-E25E-47E6-B3B8-5E105DC546C5}"/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61</Words>
  <Application>Microsoft Office PowerPoint</Application>
  <PresentationFormat>On-screen Show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#écolepublique</vt:lpstr>
      <vt:lpstr>#resourcespourléducation</vt:lpstr>
      <vt:lpstr>#spendingreview</vt:lpstr>
      <vt:lpstr>PowerPoint Presentation</vt:lpstr>
      <vt:lpstr>PowerPoint Presentation</vt:lpstr>
      <vt:lpstr>#ledéfidutravail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fricci</dc:creator>
  <cp:lastModifiedBy>frededest</cp:lastModifiedBy>
  <cp:revision>35</cp:revision>
  <dcterms:created xsi:type="dcterms:W3CDTF">2013-06-04T09:54:02Z</dcterms:created>
  <dcterms:modified xsi:type="dcterms:W3CDTF">2013-06-06T07:28:14Z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0x010100AA2F8202531E2B479DC903BD7BCD5C3F00E04239BAE3CFF643A8203BF81E96DC51</vt:lpwstr>
  </property>
</Properties>
</file>