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7.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76" r:id="rId5"/>
    <p:sldId id="261" r:id="rId6"/>
    <p:sldId id="262" r:id="rId7"/>
    <p:sldId id="264" r:id="rId8"/>
    <p:sldId id="273" r:id="rId9"/>
    <p:sldId id="265" r:id="rId10"/>
    <p:sldId id="274" r:id="rId11"/>
    <p:sldId id="266" r:id="rId12"/>
    <p:sldId id="275" r:id="rId13"/>
    <p:sldId id="267" r:id="rId14"/>
    <p:sldId id="268" r:id="rId15"/>
    <p:sldId id="269" r:id="rId16"/>
    <p:sldId id="278" r:id="rId17"/>
    <p:sldId id="270" r:id="rId18"/>
    <p:sldId id="271" r:id="rId19"/>
    <p:sldId id="272" r:id="rId20"/>
    <p:sldId id="27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79" autoAdjust="0"/>
    <p:restoredTop sz="88976" autoAdjust="0"/>
  </p:normalViewPr>
  <p:slideViewPr>
    <p:cSldViewPr>
      <p:cViewPr>
        <p:scale>
          <a:sx n="66" d="100"/>
          <a:sy n="66" d="100"/>
        </p:scale>
        <p:origin x="-2838" y="-9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773A9C2-6101-4E9E-9ADF-53DA8F5BC11D}" type="datetimeFigureOut">
              <a:rPr lang="en-GB" smtClean="0"/>
              <a:t>06/06/2013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73A9C2-6101-4E9E-9ADF-53DA8F5BC11D}" type="datetimeFigureOut">
              <a:rPr lang="en-GB" smtClean="0"/>
              <a:t>06/06/2013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73A9C2-6101-4E9E-9ADF-53DA8F5BC11D}" type="datetimeFigureOut">
              <a:rPr lang="en-GB" smtClean="0"/>
              <a:t>06/06/2013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73A9C2-6101-4E9E-9ADF-53DA8F5BC11D}" type="datetimeFigureOut">
              <a:rPr lang="en-GB" smtClean="0"/>
              <a:t>06/06/2013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73A9C2-6101-4E9E-9ADF-53DA8F5BC11D}" type="datetimeFigureOut">
              <a:rPr lang="en-GB" smtClean="0"/>
              <a:t>06/06/2013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773A9C2-6101-4E9E-9ADF-53DA8F5BC11D}" type="datetimeFigureOut">
              <a:rPr lang="en-GB" smtClean="0"/>
              <a:t>06/06/2013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773A9C2-6101-4E9E-9ADF-53DA8F5BC11D}" type="datetimeFigureOut">
              <a:rPr lang="en-GB" smtClean="0"/>
              <a:t>06/06/2013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773A9C2-6101-4E9E-9ADF-53DA8F5BC11D}" type="datetimeFigureOut">
              <a:rPr lang="en-GB" smtClean="0"/>
              <a:t>06/06/2013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73A9C2-6101-4E9E-9ADF-53DA8F5BC11D}" type="datetimeFigureOut">
              <a:rPr lang="en-GB" smtClean="0"/>
              <a:t>06/06/2013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73A9C2-6101-4E9E-9ADF-53DA8F5BC11D}" type="datetimeFigureOut">
              <a:rPr lang="en-GB" smtClean="0"/>
              <a:t>06/06/2013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73A9C2-6101-4E9E-9ADF-53DA8F5BC11D}" type="datetimeFigureOut">
              <a:rPr lang="en-GB" smtClean="0"/>
              <a:t>06/06/2013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2C25E40-1D24-404B-8737-045CB19E8114}"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nner.jpg"/>
          <p:cNvPicPr>
            <a:picLocks noChangeAspect="1"/>
          </p:cNvPicPr>
          <p:nvPr userDrawn="1"/>
        </p:nvPicPr>
        <p:blipFill>
          <a:blip r:embed="rId13" cstate="print"/>
          <a:stretch>
            <a:fillRect/>
          </a:stretch>
        </p:blipFill>
        <p:spPr>
          <a:xfrm>
            <a:off x="0" y="0"/>
            <a:ext cx="9144000" cy="1433480"/>
          </a:xfrm>
          <a:prstGeom prst="rect">
            <a:avLst/>
          </a:prstGeom>
        </p:spPr>
      </p:pic>
      <p:sp>
        <p:nvSpPr>
          <p:cNvPr id="2" name="Title Placeholder 1"/>
          <p:cNvSpPr>
            <a:spLocks noGrp="1"/>
          </p:cNvSpPr>
          <p:nvPr>
            <p:ph type="title"/>
          </p:nvPr>
        </p:nvSpPr>
        <p:spPr>
          <a:xfrm>
            <a:off x="446856" y="1556792"/>
            <a:ext cx="8229600" cy="652934"/>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2420888"/>
            <a:ext cx="8229600" cy="370527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73A9C2-6101-4E9E-9ADF-53DA8F5BC11D}" type="datetimeFigureOut">
              <a:rPr lang="en-GB" smtClean="0"/>
              <a:t>06/06/2013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C25E40-1D24-404B-8737-045CB19E8114}" type="slidenum">
              <a:rPr lang="en-GB" smtClean="0"/>
              <a:t>‹#›</a:t>
            </a:fld>
            <a:endParaRPr lang="en-GB"/>
          </a:p>
        </p:txBody>
      </p:sp>
      <p:pic>
        <p:nvPicPr>
          <p:cNvPr id="1028" name="Picture 4"/>
          <p:cNvPicPr>
            <a:picLocks noChangeAspect="1" noChangeArrowheads="1"/>
          </p:cNvPicPr>
          <p:nvPr userDrawn="1"/>
        </p:nvPicPr>
        <p:blipFill>
          <a:blip r:embed="rId14" cstate="print"/>
          <a:srcRect l="5181" t="-6613"/>
          <a:stretch>
            <a:fillRect/>
          </a:stretch>
        </p:blipFill>
        <p:spPr bwMode="auto">
          <a:xfrm>
            <a:off x="0" y="6237312"/>
            <a:ext cx="9144000" cy="620688"/>
          </a:xfrm>
          <a:prstGeom prst="rect">
            <a:avLst/>
          </a:prstGeom>
          <a:noFill/>
          <a:ln w="9525">
            <a:noFill/>
            <a:miter lim="800000"/>
            <a:headEnd/>
            <a:tailEnd/>
          </a:ln>
        </p:spPr>
      </p:pic>
      <p:sp>
        <p:nvSpPr>
          <p:cNvPr id="11" name="TextBox 10"/>
          <p:cNvSpPr txBox="1"/>
          <p:nvPr userDrawn="1"/>
        </p:nvSpPr>
        <p:spPr>
          <a:xfrm>
            <a:off x="1835696" y="260648"/>
            <a:ext cx="5184576" cy="369332"/>
          </a:xfrm>
          <a:prstGeom prst="rect">
            <a:avLst/>
          </a:prstGeom>
          <a:noFill/>
        </p:spPr>
        <p:txBody>
          <a:bodyPr wrap="square" rtlCol="0">
            <a:spAutoFit/>
          </a:bodyPr>
          <a:lstStyle/>
          <a:p>
            <a:pPr algn="ctr"/>
            <a:r>
              <a:rPr lang="fr-BE" spc="300" dirty="0" smtClean="0"/>
              <a:t>Zimbabwe </a:t>
            </a:r>
            <a:r>
              <a:rPr lang="fr-BE" spc="300" dirty="0" err="1" smtClean="0"/>
              <a:t>Teachers</a:t>
            </a:r>
            <a:r>
              <a:rPr lang="fr-BE" spc="300" dirty="0" smtClean="0"/>
              <a:t>’ Association</a:t>
            </a:r>
            <a:endParaRPr lang="en-GB" spc="3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zimta.org.zw/"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zimta.org.zw/"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4016" y="1484784"/>
            <a:ext cx="7772400" cy="4176464"/>
          </a:xfrm>
        </p:spPr>
        <p:txBody>
          <a:bodyPr>
            <a:normAutofit/>
          </a:bodyPr>
          <a:lstStyle/>
          <a:p>
            <a:r>
              <a:rPr lang="en-US" sz="6000" b="1" dirty="0"/>
              <a:t>ZIMTA</a:t>
            </a:r>
            <a:r>
              <a:rPr lang="en-US" sz="3600" b="1" dirty="0"/>
              <a:t> </a:t>
            </a:r>
            <a:r>
              <a:rPr lang="en-US" sz="3600" b="1" dirty="0" smtClean="0"/>
              <a:t/>
            </a:r>
            <a:br>
              <a:rPr lang="en-US" sz="3600" b="1" dirty="0" smtClean="0"/>
            </a:br>
            <a:r>
              <a:rPr lang="en-US" sz="3600" b="1" dirty="0"/>
              <a:t/>
            </a:r>
            <a:br>
              <a:rPr lang="en-US" sz="3600" b="1" dirty="0"/>
            </a:br>
            <a:r>
              <a:rPr lang="en-US" sz="3600" b="1" dirty="0" smtClean="0"/>
              <a:t>PUBLIC </a:t>
            </a:r>
            <a:r>
              <a:rPr lang="en-US" sz="3600" b="1" dirty="0"/>
              <a:t>RELATIONS </a:t>
            </a:r>
            <a:r>
              <a:rPr lang="en-US" sz="3600" b="1" dirty="0" smtClean="0"/>
              <a:t/>
            </a:r>
            <a:br>
              <a:rPr lang="en-US" sz="3600" b="1" dirty="0" smtClean="0"/>
            </a:br>
            <a:r>
              <a:rPr lang="en-US" sz="3600" b="1" dirty="0" smtClean="0"/>
              <a:t>AND </a:t>
            </a:r>
            <a:br>
              <a:rPr lang="en-US" sz="3600" b="1" dirty="0" smtClean="0"/>
            </a:br>
            <a:r>
              <a:rPr lang="en-US" sz="3600" b="1" dirty="0" smtClean="0"/>
              <a:t>COMMUNICATION</a:t>
            </a:r>
            <a:endParaRPr lang="en-GB" sz="3600" dirty="0"/>
          </a:p>
        </p:txBody>
      </p:sp>
      <p:sp>
        <p:nvSpPr>
          <p:cNvPr id="3" name="Subtitle 2"/>
          <p:cNvSpPr>
            <a:spLocks noGrp="1"/>
          </p:cNvSpPr>
          <p:nvPr>
            <p:ph type="subTitle" idx="1"/>
          </p:nvPr>
        </p:nvSpPr>
        <p:spPr>
          <a:xfrm>
            <a:off x="1371600" y="2708920"/>
            <a:ext cx="6400800" cy="3312368"/>
          </a:xfrm>
        </p:spPr>
        <p:txBody>
          <a:bodyPr/>
          <a:lstStyle/>
          <a:p>
            <a:endParaRPr lang="fr-BE" dirty="0" smtClean="0"/>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pic>
        <p:nvPicPr>
          <p:cNvPr id="4098" name="Picture 2"/>
          <p:cNvPicPr>
            <a:picLocks noChangeAspect="1" noChangeArrowheads="1"/>
          </p:cNvPicPr>
          <p:nvPr/>
        </p:nvPicPr>
        <p:blipFill>
          <a:blip r:embed="rId2" cstate="print"/>
          <a:srcRect l="6361" r="15605" b="3907"/>
          <a:stretch>
            <a:fillRect/>
          </a:stretch>
        </p:blipFill>
        <p:spPr bwMode="auto">
          <a:xfrm>
            <a:off x="0" y="0"/>
            <a:ext cx="9144000" cy="633074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a:r>
              <a:rPr lang="en-US" b="1" u="sng" dirty="0" smtClean="0"/>
              <a:t>5. The </a:t>
            </a:r>
            <a:r>
              <a:rPr lang="en-US" b="1" u="sng" dirty="0"/>
              <a:t>Twitter Page;</a:t>
            </a:r>
            <a:r>
              <a:rPr lang="en-US" b="1" dirty="0"/>
              <a:t>  </a:t>
            </a:r>
            <a:r>
              <a:rPr lang="en-US" b="1" dirty="0">
                <a:solidFill>
                  <a:srgbClr val="0070C0"/>
                </a:solidFill>
              </a:rPr>
              <a:t>@</a:t>
            </a:r>
            <a:r>
              <a:rPr lang="en-US" b="1" dirty="0" smtClean="0">
                <a:solidFill>
                  <a:srgbClr val="0070C0"/>
                </a:solidFill>
              </a:rPr>
              <a:t>ZIMTA01</a:t>
            </a:r>
            <a:endParaRPr lang="en-GB" dirty="0">
              <a:solidFill>
                <a:srgbClr val="0070C0"/>
              </a:solidFill>
            </a:endParaRPr>
          </a:p>
        </p:txBody>
      </p:sp>
      <p:sp>
        <p:nvSpPr>
          <p:cNvPr id="3" name="Content Placeholder 2"/>
          <p:cNvSpPr>
            <a:spLocks noGrp="1"/>
          </p:cNvSpPr>
          <p:nvPr>
            <p:ph idx="1"/>
          </p:nvPr>
        </p:nvSpPr>
        <p:spPr/>
        <p:txBody>
          <a:bodyPr>
            <a:noAutofit/>
          </a:bodyPr>
          <a:lstStyle/>
          <a:p>
            <a:pPr marL="971550" lvl="1" indent="-514350">
              <a:buFont typeface="+mj-lt"/>
              <a:buAutoNum type="arabicPeriod"/>
            </a:pPr>
            <a:r>
              <a:rPr lang="en-US" sz="1700" dirty="0"/>
              <a:t>On twitter, teachers post short messages called tweets. When ZIMTA tweets, it give out information and other organizations or individuals read what we post, and if they think it’s interesting or helpful they will follow us. ZIMTA has been tweeting and as at 30 May 2013, ZIMTA had tweeted 503 tweets. It had a total of 123 followers and it is following 219 individuals and organizations. ZIMTA is in the process of building awareness on the use of twitter to teachers and encouraging them to participate.</a:t>
            </a:r>
            <a:endParaRPr lang="en-GB" sz="1700" dirty="0"/>
          </a:p>
          <a:p>
            <a:pPr marL="971550" lvl="1" indent="-514350">
              <a:buFont typeface="+mj-lt"/>
              <a:buAutoNum type="arabicPeriod"/>
            </a:pPr>
            <a:r>
              <a:rPr lang="en-US" sz="1700" dirty="0"/>
              <a:t>ZIMTA’s dream is to get all its members following it on twitter. Some of the ZIMTA Twitter followers have been engaging ZIMTA in conversations seeking to get more information or to understand the nature of messages posted, it is also encouraging to see teachers engaging each other on the same platform in direct conversion about issues that affect them in the line of duty. ZIMTA has noted the presence of young teachers on its twitter network who have been engaging each other in direct conversation and that is commendable.</a:t>
            </a:r>
            <a:endParaRPr lang="en-GB" sz="1700" dirty="0"/>
          </a:p>
          <a:p>
            <a:endParaRPr lang="en-GB" sz="17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825"/>
          <a:stretch/>
        </p:blipFill>
        <p:spPr bwMode="auto">
          <a:xfrm>
            <a:off x="0" y="908720"/>
            <a:ext cx="9144000" cy="5949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4027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t>6. </a:t>
            </a:r>
            <a:r>
              <a:rPr lang="en-US" b="1" u="sng" dirty="0"/>
              <a:t>You Tube- </a:t>
            </a:r>
            <a:r>
              <a:rPr lang="en-US" b="1" u="sng" dirty="0" err="1"/>
              <a:t>Zim</a:t>
            </a:r>
            <a:r>
              <a:rPr lang="en-US" b="1" u="sng" dirty="0"/>
              <a:t> </a:t>
            </a:r>
            <a:r>
              <a:rPr lang="en-US" b="1" u="sng" dirty="0" smtClean="0"/>
              <a:t>teachers</a:t>
            </a:r>
            <a:endParaRPr lang="en-GB" u="sng" dirty="0"/>
          </a:p>
        </p:txBody>
      </p:sp>
      <p:sp>
        <p:nvSpPr>
          <p:cNvPr id="3" name="Content Placeholder 2"/>
          <p:cNvSpPr>
            <a:spLocks noGrp="1"/>
          </p:cNvSpPr>
          <p:nvPr>
            <p:ph idx="1"/>
          </p:nvPr>
        </p:nvSpPr>
        <p:spPr/>
        <p:txBody>
          <a:bodyPr>
            <a:noAutofit/>
          </a:bodyPr>
          <a:lstStyle/>
          <a:p>
            <a:pPr marL="800100" lvl="1" indent="-342900">
              <a:buFont typeface="+mj-lt"/>
              <a:buAutoNum type="arabicPeriod"/>
            </a:pPr>
            <a:r>
              <a:rPr lang="en-US" sz="1800" dirty="0"/>
              <a:t>ZIMTA has not yet posted videos on you tube, but it is working on ensuring that ZIMTA activities are videotaped and broadcast on you-tube.</a:t>
            </a:r>
            <a:endParaRPr lang="en-GB"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a:r>
              <a:rPr lang="en-US" b="1" u="sng" dirty="0" smtClean="0"/>
              <a:t>7. ZIMTA </a:t>
            </a:r>
            <a:r>
              <a:rPr lang="en-US" b="1" u="sng" dirty="0"/>
              <a:t>SMS Platform</a:t>
            </a:r>
            <a:endParaRPr lang="en-GB" u="sng" dirty="0"/>
          </a:p>
        </p:txBody>
      </p:sp>
      <p:sp>
        <p:nvSpPr>
          <p:cNvPr id="3" name="Content Placeholder 2"/>
          <p:cNvSpPr>
            <a:spLocks noGrp="1"/>
          </p:cNvSpPr>
          <p:nvPr>
            <p:ph idx="1"/>
          </p:nvPr>
        </p:nvSpPr>
        <p:spPr>
          <a:xfrm>
            <a:off x="611560" y="2420888"/>
            <a:ext cx="8075240" cy="3705275"/>
          </a:xfrm>
        </p:spPr>
        <p:txBody>
          <a:bodyPr>
            <a:noAutofit/>
          </a:bodyPr>
          <a:lstStyle/>
          <a:p>
            <a:pPr marL="800100" lvl="1" indent="-342900">
              <a:buFont typeface="+mj-lt"/>
              <a:buAutoNum type="arabicPeriod"/>
            </a:pPr>
            <a:r>
              <a:rPr lang="en-US" sz="1800" dirty="0"/>
              <a:t>Following a recent cleanup of the systems and the database, about 15 000 ZIMTA members have remained on the ZIMTA SMS platform.</a:t>
            </a:r>
            <a:endParaRPr lang="en-GB" sz="1800" dirty="0"/>
          </a:p>
          <a:p>
            <a:pPr marL="800100" lvl="1" indent="-342900">
              <a:buFont typeface="+mj-lt"/>
              <a:buAutoNum type="arabicPeriod"/>
            </a:pPr>
            <a:r>
              <a:rPr lang="en-US" sz="1800" dirty="0"/>
              <a:t>This platform is used by ZIMTA to deliver critical information such as results of negotiations, updates on Union activities and also to mobilize members during huge campaigns such as strikes or celebrations of the World Teachers’ day.</a:t>
            </a:r>
            <a:endParaRPr lang="en-GB" sz="1800" dirty="0"/>
          </a:p>
          <a:p>
            <a:pPr marL="800100" lvl="1" indent="-342900">
              <a:buFont typeface="+mj-lt"/>
              <a:buAutoNum type="arabicPeriod"/>
            </a:pPr>
            <a:r>
              <a:rPr lang="en-US" sz="1800" dirty="0"/>
              <a:t>The SMS platform is one of the most effective means of communication in ZIMTA as members tend to receive and share information   fast in a school environment.  The messages are discussed during tea breaks and members tend to forward these to fellow teachers in a short space of time.</a:t>
            </a:r>
            <a:endParaRPr lang="en-GB"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a:r>
              <a:rPr lang="en-US" b="1" u="sng" dirty="0" smtClean="0"/>
              <a:t>7. ZIMTA </a:t>
            </a:r>
            <a:r>
              <a:rPr lang="en-US" b="1" u="sng" dirty="0"/>
              <a:t>SMS Platform</a:t>
            </a:r>
            <a:endParaRPr lang="en-GB" u="sng" dirty="0"/>
          </a:p>
        </p:txBody>
      </p:sp>
      <p:sp>
        <p:nvSpPr>
          <p:cNvPr id="3" name="Content Placeholder 2"/>
          <p:cNvSpPr>
            <a:spLocks noGrp="1"/>
          </p:cNvSpPr>
          <p:nvPr>
            <p:ph idx="1"/>
          </p:nvPr>
        </p:nvSpPr>
        <p:spPr>
          <a:xfrm>
            <a:off x="611560" y="2420888"/>
            <a:ext cx="8075240" cy="3705275"/>
          </a:xfrm>
        </p:spPr>
        <p:txBody>
          <a:bodyPr>
            <a:noAutofit/>
          </a:bodyPr>
          <a:lstStyle/>
          <a:p>
            <a:pPr marL="800100" lvl="1" indent="-342900">
              <a:buFont typeface="+mj-lt"/>
              <a:buAutoNum type="arabicPeriod"/>
            </a:pPr>
            <a:r>
              <a:rPr lang="en-US" sz="1800" dirty="0"/>
              <a:t>Following a recent cleanup of the systems and the database, about 15 000 ZIMTA members have remained on the ZIMTA SMS platform.</a:t>
            </a:r>
            <a:endParaRPr lang="en-GB" sz="1800" dirty="0"/>
          </a:p>
          <a:p>
            <a:pPr marL="800100" lvl="1" indent="-342900">
              <a:buFont typeface="+mj-lt"/>
              <a:buAutoNum type="arabicPeriod"/>
            </a:pPr>
            <a:r>
              <a:rPr lang="en-US" sz="1800" dirty="0"/>
              <a:t>This platform is used by ZIMTA to deliver critical information such as results of negotiations, updates on Union activities and also to mobilize members during huge campaigns such as strikes or celebrations of the World Teachers’ day.</a:t>
            </a:r>
            <a:endParaRPr lang="en-GB" sz="1800" dirty="0"/>
          </a:p>
          <a:p>
            <a:pPr marL="800100" lvl="1" indent="-342900">
              <a:buFont typeface="+mj-lt"/>
              <a:buAutoNum type="arabicPeriod"/>
            </a:pPr>
            <a:r>
              <a:rPr lang="en-US" sz="1800" dirty="0"/>
              <a:t>The SMS platform is one of the most effective means of communication in ZIMTA as members tend to receive and share information   fast in a school environment.  The messages are discussed during tea breaks and members tend to forward these to fellow teachers in a short space of time.</a:t>
            </a:r>
            <a:endParaRPr lang="en-GB"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pic>
        <p:nvPicPr>
          <p:cNvPr id="4098" name="Picture 2" descr="https://fbcdn-sphotos-b-a.akamaihd.net/hphotos-ak-ash4/185170_478077312225138_1523091547_n.jpg"/>
          <p:cNvPicPr>
            <a:picLocks noChangeAspect="1" noChangeArrowheads="1"/>
          </p:cNvPicPr>
          <p:nvPr/>
        </p:nvPicPr>
        <p:blipFill rotWithShape="1">
          <a:blip r:embed="rId2">
            <a:extLst>
              <a:ext uri="{28A0092B-C50C-407E-A947-70E740481C1C}">
                <a14:useLocalDpi xmlns:a14="http://schemas.microsoft.com/office/drawing/2010/main" val="0"/>
              </a:ext>
            </a:extLst>
          </a:blip>
          <a:srcRect t="19898" b="8567"/>
          <a:stretch/>
        </p:blipFill>
        <p:spPr bwMode="auto">
          <a:xfrm>
            <a:off x="0" y="1403491"/>
            <a:ext cx="9144000" cy="4905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920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a:r>
              <a:rPr lang="en-US" b="1" u="sng" dirty="0" smtClean="0"/>
              <a:t>8. </a:t>
            </a:r>
            <a:r>
              <a:rPr lang="en-US" b="1" u="sng" dirty="0"/>
              <a:t>The Print Media</a:t>
            </a:r>
            <a:endParaRPr lang="en-GB" b="1" u="sng" dirty="0"/>
          </a:p>
        </p:txBody>
      </p:sp>
      <p:sp>
        <p:nvSpPr>
          <p:cNvPr id="3" name="Content Placeholder 2"/>
          <p:cNvSpPr>
            <a:spLocks noGrp="1"/>
          </p:cNvSpPr>
          <p:nvPr>
            <p:ph idx="1"/>
          </p:nvPr>
        </p:nvSpPr>
        <p:spPr>
          <a:xfrm>
            <a:off x="611560" y="2420888"/>
            <a:ext cx="8075240" cy="3705275"/>
          </a:xfrm>
        </p:spPr>
        <p:txBody>
          <a:bodyPr>
            <a:noAutofit/>
          </a:bodyPr>
          <a:lstStyle/>
          <a:p>
            <a:pPr marL="800100" lvl="1" indent="-342900">
              <a:buFont typeface="+mj-lt"/>
              <a:buAutoNum type="arabicPeriod"/>
            </a:pPr>
            <a:r>
              <a:rPr lang="en-US" sz="1800" dirty="0"/>
              <a:t>Appearance of ZIMTA’s activities and officials in the press has been quite frequent and consistent. It appears more journalists are now willing to cover the ZIMTA activities through interviews with Union officials.</a:t>
            </a:r>
            <a:endParaRPr lang="en-GB" sz="1800" dirty="0"/>
          </a:p>
          <a:p>
            <a:pPr marL="800100" lvl="1" indent="-342900">
              <a:buFont typeface="+mj-lt"/>
              <a:buAutoNum type="arabicPeriod"/>
            </a:pPr>
            <a:r>
              <a:rPr lang="en-US" sz="1800" dirty="0"/>
              <a:t>ZIMTA has been consulted on issues affecting the welfare of civil servants and living conditions, a welcome development in the print media as this gives ZIMTA the opportunity to defend the rights of the teachers and the workers in general.</a:t>
            </a:r>
            <a:endParaRPr lang="en-GB"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smtClean="0"/>
              <a:t>9. </a:t>
            </a:r>
            <a:r>
              <a:rPr lang="en-US" b="1" u="sng" dirty="0"/>
              <a:t>Electronic </a:t>
            </a:r>
            <a:r>
              <a:rPr lang="en-US" b="1" u="sng" dirty="0" smtClean="0"/>
              <a:t>Media</a:t>
            </a:r>
            <a:endParaRPr lang="en-GB" b="1" u="sng" dirty="0"/>
          </a:p>
        </p:txBody>
      </p:sp>
      <p:sp>
        <p:nvSpPr>
          <p:cNvPr id="3" name="Content Placeholder 2"/>
          <p:cNvSpPr>
            <a:spLocks noGrp="1"/>
          </p:cNvSpPr>
          <p:nvPr>
            <p:ph idx="1"/>
          </p:nvPr>
        </p:nvSpPr>
        <p:spPr>
          <a:xfrm>
            <a:off x="467544" y="2348880"/>
            <a:ext cx="8532440" cy="3705275"/>
          </a:xfrm>
        </p:spPr>
        <p:txBody>
          <a:bodyPr>
            <a:noAutofit/>
          </a:bodyPr>
          <a:lstStyle/>
          <a:p>
            <a:pPr marL="800100" lvl="1" indent="-342900">
              <a:buFont typeface="+mj-lt"/>
              <a:buAutoNum type="arabicPeriod"/>
            </a:pPr>
            <a:r>
              <a:rPr lang="en-US" sz="1800" dirty="0"/>
              <a:t>In the electronic media, ZIMTA executives such the President, the Secretary General and the Chief Executive Officer, appeared on programs such as, ZBC’s News hour, the SFM talk show, the Morning Grill, the Melting Pot, Power FM’s Power Talk, the </a:t>
            </a:r>
            <a:r>
              <a:rPr lang="en-US" sz="1800" dirty="0" err="1"/>
              <a:t>Zimpapers</a:t>
            </a:r>
            <a:r>
              <a:rPr lang="en-US" sz="1800" dirty="0"/>
              <a:t> radio talk show, Star FM talk show and ZFM radio talk shows. </a:t>
            </a:r>
            <a:endParaRPr lang="en-GB" sz="1800" dirty="0"/>
          </a:p>
          <a:p>
            <a:pPr marL="800100" lvl="1" indent="-342900">
              <a:buFont typeface="+mj-lt"/>
              <a:buAutoNum type="arabicPeriod"/>
            </a:pPr>
            <a:r>
              <a:rPr lang="en-US" sz="1800" dirty="0"/>
              <a:t>From January to December the recorded evidence showed that the electronic media has constantly recognized the presence of a strong Union and it has sought its opinion on crucial matters.</a:t>
            </a:r>
            <a:endParaRPr lang="en-GB" sz="1800" dirty="0"/>
          </a:p>
          <a:p>
            <a:pPr marL="800100" lvl="1" indent="-342900">
              <a:buFont typeface="+mj-lt"/>
              <a:buAutoNum type="arabicPeriod"/>
            </a:pPr>
            <a:r>
              <a:rPr lang="en-US" sz="1800" dirty="0"/>
              <a:t> The evidence above showed that ZIMTA’s media relations improved to a large extent in 2012, and there is need to harness the relations by continuing to remain relevant and advocating for issues that are close to its mandate, such as the welfare of the workers, engaging in debates that aim to improve salaries and incomes of civil servants and advocating for quality public education for all.</a:t>
            </a:r>
            <a:endParaRPr lang="en-GB"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lgn="l"/>
            <a:r>
              <a:rPr lang="en-US" b="1" u="sng" dirty="0" smtClean="0"/>
              <a:t>10. </a:t>
            </a:r>
            <a:r>
              <a:rPr lang="en-US" b="1" u="sng" dirty="0"/>
              <a:t>World  Teachers’ </a:t>
            </a:r>
            <a:r>
              <a:rPr lang="en-US" b="1" u="sng" dirty="0" smtClean="0"/>
              <a:t>Day</a:t>
            </a:r>
            <a:endParaRPr lang="en-GB" b="1" u="sng" dirty="0"/>
          </a:p>
        </p:txBody>
      </p:sp>
      <p:sp>
        <p:nvSpPr>
          <p:cNvPr id="3" name="Content Placeholder 2"/>
          <p:cNvSpPr>
            <a:spLocks noGrp="1"/>
          </p:cNvSpPr>
          <p:nvPr>
            <p:ph idx="1"/>
          </p:nvPr>
        </p:nvSpPr>
        <p:spPr>
          <a:xfrm>
            <a:off x="467544" y="2420888"/>
            <a:ext cx="8532440" cy="3705275"/>
          </a:xfrm>
        </p:spPr>
        <p:txBody>
          <a:bodyPr>
            <a:noAutofit/>
          </a:bodyPr>
          <a:lstStyle/>
          <a:p>
            <a:pPr marL="800100" lvl="1" indent="-342900">
              <a:buFont typeface="+mj-lt"/>
              <a:buAutoNum type="arabicPeriod"/>
            </a:pPr>
            <a:r>
              <a:rPr lang="en-US" sz="1800" dirty="0"/>
              <a:t>The World Teachers’ day was celebrated on the 5</a:t>
            </a:r>
            <a:r>
              <a:rPr lang="en-US" sz="1800" baseline="30000" dirty="0"/>
              <a:t>th</a:t>
            </a:r>
            <a:r>
              <a:rPr lang="en-US" sz="1800" dirty="0"/>
              <a:t> of October in all the ten ZIMTA provinces.  The ZIMTA President attended   the Midlands Province celebrations where she delivered her speech.  Hundreds also celebrated the event successfully in their various provinces and ZIMTA intends to keep up the momentum   where many teachers turn up to mark this internationally recognized event.</a:t>
            </a:r>
            <a:endParaRPr lang="en-GB"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628800"/>
            <a:ext cx="8229600" cy="652934"/>
          </a:xfrm>
        </p:spPr>
        <p:txBody>
          <a:bodyPr>
            <a:noAutofit/>
          </a:bodyPr>
          <a:lstStyle/>
          <a:p>
            <a:pPr algn="l"/>
            <a:r>
              <a:rPr lang="en-US" sz="3200" b="1" dirty="0" smtClean="0"/>
              <a:t>Highlights of the ZIMTA Communication </a:t>
            </a:r>
            <a:br>
              <a:rPr lang="en-US" sz="3200" b="1" dirty="0" smtClean="0"/>
            </a:br>
            <a:r>
              <a:rPr lang="en-US" sz="3200" b="1" dirty="0" smtClean="0"/>
              <a:t>and outreach channels are:</a:t>
            </a:r>
            <a:endParaRPr lang="en-GB" sz="3200" dirty="0"/>
          </a:p>
        </p:txBody>
      </p:sp>
      <p:sp>
        <p:nvSpPr>
          <p:cNvPr id="3" name="Content Placeholder 2"/>
          <p:cNvSpPr>
            <a:spLocks noGrp="1"/>
          </p:cNvSpPr>
          <p:nvPr>
            <p:ph idx="1"/>
          </p:nvPr>
        </p:nvSpPr>
        <p:spPr>
          <a:xfrm>
            <a:off x="457200" y="2564904"/>
            <a:ext cx="8229600" cy="3561259"/>
          </a:xfrm>
        </p:spPr>
        <p:txBody>
          <a:bodyPr>
            <a:normAutofit fontScale="70000" lnSpcReduction="20000"/>
          </a:bodyPr>
          <a:lstStyle/>
          <a:p>
            <a:r>
              <a:rPr lang="en-US" dirty="0"/>
              <a:t>1. The ZIMTA Magazine</a:t>
            </a:r>
            <a:endParaRPr lang="en-GB" dirty="0"/>
          </a:p>
          <a:p>
            <a:r>
              <a:rPr lang="en-US" dirty="0"/>
              <a:t>2. Bi-</a:t>
            </a:r>
            <a:r>
              <a:rPr lang="en-US" dirty="0" err="1"/>
              <a:t>Termly</a:t>
            </a:r>
            <a:r>
              <a:rPr lang="en-US" dirty="0"/>
              <a:t> Newsletter</a:t>
            </a:r>
            <a:endParaRPr lang="en-GB" dirty="0"/>
          </a:p>
          <a:p>
            <a:r>
              <a:rPr lang="en-US" dirty="0"/>
              <a:t>3. The </a:t>
            </a:r>
            <a:r>
              <a:rPr lang="en-US" dirty="0" smtClean="0"/>
              <a:t>ZIMTA </a:t>
            </a:r>
            <a:r>
              <a:rPr lang="en-US" dirty="0"/>
              <a:t>website: </a:t>
            </a:r>
            <a:r>
              <a:rPr lang="en-US" u="sng" dirty="0">
                <a:hlinkClick r:id="rId2"/>
              </a:rPr>
              <a:t>www.zimta.org.zw</a:t>
            </a:r>
            <a:r>
              <a:rPr lang="en-US" dirty="0"/>
              <a:t>.</a:t>
            </a:r>
            <a:endParaRPr lang="en-GB" dirty="0"/>
          </a:p>
          <a:p>
            <a:r>
              <a:rPr lang="en-US" dirty="0"/>
              <a:t>4. The ZIMTA </a:t>
            </a:r>
            <a:r>
              <a:rPr lang="en-US" dirty="0" err="1"/>
              <a:t>Facebook</a:t>
            </a:r>
            <a:r>
              <a:rPr lang="en-US" dirty="0"/>
              <a:t> </a:t>
            </a:r>
            <a:r>
              <a:rPr lang="en-US" dirty="0" smtClean="0"/>
              <a:t>Page: </a:t>
            </a:r>
            <a:endParaRPr lang="en-GB" dirty="0"/>
          </a:p>
          <a:p>
            <a:r>
              <a:rPr lang="en-US" dirty="0"/>
              <a:t>5. ZIMTA Twitter Page: @ZIMTA01 </a:t>
            </a:r>
            <a:endParaRPr lang="en-GB" dirty="0"/>
          </a:p>
          <a:p>
            <a:r>
              <a:rPr lang="en-US" dirty="0"/>
              <a:t>6 ZIMTA You Tube: </a:t>
            </a:r>
            <a:r>
              <a:rPr lang="en-US" dirty="0" err="1"/>
              <a:t>Zimteachers</a:t>
            </a:r>
            <a:endParaRPr lang="en-GB" dirty="0"/>
          </a:p>
          <a:p>
            <a:r>
              <a:rPr lang="en-US" dirty="0"/>
              <a:t>7. ZIMTA SMS Platform</a:t>
            </a:r>
            <a:endParaRPr lang="en-GB" dirty="0"/>
          </a:p>
          <a:p>
            <a:r>
              <a:rPr lang="en-US" dirty="0"/>
              <a:t>8. Print Media</a:t>
            </a:r>
            <a:endParaRPr lang="en-GB" dirty="0"/>
          </a:p>
          <a:p>
            <a:r>
              <a:rPr lang="en-US" dirty="0"/>
              <a:t>9. Electronic Media </a:t>
            </a:r>
            <a:endParaRPr lang="en-GB" dirty="0"/>
          </a:p>
          <a:p>
            <a:r>
              <a:rPr lang="en-US" dirty="0"/>
              <a:t>10. National Events, World Teachers’ Day, Global Action </a:t>
            </a:r>
            <a:r>
              <a:rPr lang="en-US" dirty="0" smtClean="0"/>
              <a:t>Week</a:t>
            </a:r>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fbcdn-sphotos-h-a.akamaihd.net/hphotos-ak-ash3/581479_478077225558480_836929011_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9572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8032" y="1238895"/>
            <a:ext cx="7772400" cy="1470025"/>
          </a:xfrm>
        </p:spPr>
        <p:txBody>
          <a:bodyPr>
            <a:normAutofit fontScale="90000"/>
          </a:bodyPr>
          <a:lstStyle/>
          <a:p>
            <a:pPr algn="l"/>
            <a:r>
              <a:rPr lang="en-US" b="1" u="sng" dirty="0"/>
              <a:t>The Public Relations </a:t>
            </a:r>
            <a:r>
              <a:rPr lang="en-US" b="1" u="sng" dirty="0" smtClean="0"/>
              <a:t>Department</a:t>
            </a:r>
            <a:r>
              <a:rPr lang="en-GB" dirty="0" smtClean="0"/>
              <a:t> </a:t>
            </a:r>
            <a:br>
              <a:rPr lang="en-GB" dirty="0" smtClean="0"/>
            </a:br>
            <a:endParaRPr lang="en-GB" dirty="0"/>
          </a:p>
        </p:txBody>
      </p:sp>
      <p:sp>
        <p:nvSpPr>
          <p:cNvPr id="3" name="Subtitle 2"/>
          <p:cNvSpPr>
            <a:spLocks noGrp="1"/>
          </p:cNvSpPr>
          <p:nvPr>
            <p:ph type="subTitle" idx="1"/>
          </p:nvPr>
        </p:nvSpPr>
        <p:spPr>
          <a:xfrm>
            <a:off x="539552" y="2276872"/>
            <a:ext cx="8352928" cy="3672408"/>
          </a:xfrm>
        </p:spPr>
        <p:txBody>
          <a:bodyPr>
            <a:normAutofit fontScale="77500" lnSpcReduction="20000"/>
          </a:bodyPr>
          <a:lstStyle/>
          <a:p>
            <a:pPr algn="l"/>
            <a:r>
              <a:rPr lang="en-US" dirty="0">
                <a:solidFill>
                  <a:schemeClr val="tx1"/>
                </a:solidFill>
              </a:rPr>
              <a:t>The re-establishment of the ZIMTA Public Relations department has brought a number of benefits to ZIMTA as it has now made communication in ZIMTA much easier   and a lot faster. Communication amongst </a:t>
            </a:r>
            <a:r>
              <a:rPr lang="en-US" dirty="0" smtClean="0">
                <a:solidFill>
                  <a:schemeClr val="tx1"/>
                </a:solidFill>
              </a:rPr>
              <a:t>ZIMTA members </a:t>
            </a:r>
            <a:r>
              <a:rPr lang="en-US" dirty="0">
                <a:solidFill>
                  <a:schemeClr val="tx1"/>
                </a:solidFill>
              </a:rPr>
              <a:t>has been increasing over the years with an increasing number of field trips or outreach programs carried out by ZIMTA Officers.</a:t>
            </a:r>
            <a:endParaRPr lang="en-GB" dirty="0">
              <a:solidFill>
                <a:schemeClr val="tx1"/>
              </a:solidFill>
            </a:endParaRPr>
          </a:p>
          <a:p>
            <a:pPr algn="l"/>
            <a:r>
              <a:rPr lang="en-US" dirty="0">
                <a:solidFill>
                  <a:schemeClr val="tx1"/>
                </a:solidFill>
              </a:rPr>
              <a:t>Outreach or field visits and programs have helped in </a:t>
            </a:r>
            <a:r>
              <a:rPr lang="en-US" dirty="0" smtClean="0">
                <a:solidFill>
                  <a:schemeClr val="tx1"/>
                </a:solidFill>
              </a:rPr>
              <a:t/>
            </a:r>
            <a:br>
              <a:rPr lang="en-US" dirty="0" smtClean="0">
                <a:solidFill>
                  <a:schemeClr val="tx1"/>
                </a:solidFill>
              </a:rPr>
            </a:br>
            <a:r>
              <a:rPr lang="en-US" dirty="0" smtClean="0">
                <a:solidFill>
                  <a:schemeClr val="tx1"/>
                </a:solidFill>
              </a:rPr>
              <a:t>re-building </a:t>
            </a:r>
            <a:r>
              <a:rPr lang="en-US" dirty="0">
                <a:solidFill>
                  <a:schemeClr val="tx1"/>
                </a:solidFill>
              </a:rPr>
              <a:t>the ZIMTA </a:t>
            </a:r>
            <a:r>
              <a:rPr lang="en-US" dirty="0" smtClean="0">
                <a:solidFill>
                  <a:schemeClr val="tx1"/>
                </a:solidFill>
              </a:rPr>
              <a:t>branding  </a:t>
            </a:r>
            <a:r>
              <a:rPr lang="en-US" dirty="0">
                <a:solidFill>
                  <a:schemeClr val="tx1"/>
                </a:solidFill>
              </a:rPr>
              <a:t>allowing for the true ZIMTA image to be portrayed more clearly to ZIMTA’s loyal membership and also to the aspiring members.</a:t>
            </a:r>
            <a:endParaRPr lang="en-GB"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pic>
        <p:nvPicPr>
          <p:cNvPr id="2050" name="Picture 2" descr="https://fbcdn-sphotos-b-a.akamaihd.net/hphotos-ak-ash4/466747_504820349550834_112410478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2776"/>
            <a:ext cx="9144000" cy="4860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1024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556792"/>
            <a:ext cx="7772400" cy="1008112"/>
          </a:xfrm>
        </p:spPr>
        <p:txBody>
          <a:bodyPr>
            <a:normAutofit fontScale="90000"/>
          </a:bodyPr>
          <a:lstStyle/>
          <a:p>
            <a:pPr lvl="0" algn="l"/>
            <a:r>
              <a:rPr lang="en-US" b="1" u="sng" dirty="0" smtClean="0"/>
              <a:t>1. The </a:t>
            </a:r>
            <a:r>
              <a:rPr lang="en-US" b="1" u="sng" dirty="0"/>
              <a:t>ZIMTA Magazine</a:t>
            </a:r>
            <a:r>
              <a:rPr lang="en-GB" dirty="0"/>
              <a:t/>
            </a:r>
            <a:br>
              <a:rPr lang="en-GB" dirty="0"/>
            </a:br>
            <a:endParaRPr lang="en-GB" dirty="0"/>
          </a:p>
        </p:txBody>
      </p:sp>
      <p:sp>
        <p:nvSpPr>
          <p:cNvPr id="3" name="Subtitle 2"/>
          <p:cNvSpPr>
            <a:spLocks noGrp="1"/>
          </p:cNvSpPr>
          <p:nvPr>
            <p:ph type="subTitle" idx="1"/>
          </p:nvPr>
        </p:nvSpPr>
        <p:spPr>
          <a:xfrm>
            <a:off x="35496" y="2276872"/>
            <a:ext cx="8856984" cy="4104456"/>
          </a:xfrm>
        </p:spPr>
        <p:txBody>
          <a:bodyPr>
            <a:normAutofit/>
          </a:bodyPr>
          <a:lstStyle/>
          <a:p>
            <a:pPr marL="971550" lvl="1" indent="-514350" algn="l">
              <a:buFont typeface="+mj-lt"/>
              <a:buAutoNum type="arabicPeriod"/>
            </a:pPr>
            <a:r>
              <a:rPr lang="en-US" sz="1500" dirty="0">
                <a:solidFill>
                  <a:schemeClr val="tx1"/>
                </a:solidFill>
              </a:rPr>
              <a:t>The Teachers’ Voice Magazine, has been well received by many because of its new look and content. The new content covers issues on campaigns done by ZIMTA, the training programs and results achieved on legal issues and how they apply to members and the education sector.</a:t>
            </a:r>
            <a:endParaRPr lang="en-GB" sz="1500" dirty="0">
              <a:solidFill>
                <a:schemeClr val="tx1"/>
              </a:solidFill>
            </a:endParaRPr>
          </a:p>
          <a:p>
            <a:pPr marL="971550" lvl="1" indent="-514350" algn="l">
              <a:buFont typeface="+mj-lt"/>
              <a:buAutoNum type="arabicPeriod"/>
            </a:pPr>
            <a:r>
              <a:rPr lang="en-US" sz="1500" dirty="0">
                <a:solidFill>
                  <a:schemeClr val="tx1"/>
                </a:solidFill>
              </a:rPr>
              <a:t> Empowerment of members is crucial and ZIMTA believes that information sharing is part of the empowerment process.</a:t>
            </a:r>
            <a:endParaRPr lang="en-GB" sz="1500" dirty="0">
              <a:solidFill>
                <a:schemeClr val="tx1"/>
              </a:solidFill>
            </a:endParaRPr>
          </a:p>
          <a:p>
            <a:pPr marL="971550" lvl="1" indent="-514350" algn="l">
              <a:buFont typeface="+mj-lt"/>
              <a:buAutoNum type="arabicPeriod"/>
            </a:pPr>
            <a:r>
              <a:rPr lang="en-US" sz="1500" dirty="0">
                <a:solidFill>
                  <a:schemeClr val="tx1"/>
                </a:solidFill>
              </a:rPr>
              <a:t>The teachers’ magazine is produced once every term.</a:t>
            </a:r>
            <a:endParaRPr lang="en-GB" sz="1500" dirty="0">
              <a:solidFill>
                <a:schemeClr val="tx1"/>
              </a:solidFill>
            </a:endParaRPr>
          </a:p>
          <a:p>
            <a:pPr marL="971550" lvl="1" indent="-514350" algn="l">
              <a:buFont typeface="+mj-lt"/>
              <a:buAutoNum type="arabicPeriod"/>
            </a:pPr>
            <a:r>
              <a:rPr lang="en-US" sz="1500" dirty="0">
                <a:solidFill>
                  <a:schemeClr val="tx1"/>
                </a:solidFill>
              </a:rPr>
              <a:t> Production of the magazine is   partly funded by ZIMTA’s cooperating partner </a:t>
            </a:r>
            <a:r>
              <a:rPr lang="en-US" sz="1500" dirty="0" err="1">
                <a:solidFill>
                  <a:schemeClr val="tx1"/>
                </a:solidFill>
              </a:rPr>
              <a:t>Lararforbundet</a:t>
            </a:r>
            <a:r>
              <a:rPr lang="en-US" sz="1500" dirty="0">
                <a:solidFill>
                  <a:schemeClr val="tx1"/>
                </a:solidFill>
              </a:rPr>
              <a:t>.</a:t>
            </a:r>
            <a:endParaRPr lang="en-GB" sz="1500" dirty="0">
              <a:solidFill>
                <a:schemeClr val="tx1"/>
              </a:solidFill>
            </a:endParaRPr>
          </a:p>
          <a:p>
            <a:pPr marL="971550" lvl="1" indent="-514350" algn="l">
              <a:buFont typeface="+mj-lt"/>
              <a:buAutoNum type="arabicPeriod"/>
            </a:pPr>
            <a:r>
              <a:rPr lang="en-US" sz="1500" dirty="0">
                <a:solidFill>
                  <a:schemeClr val="tx1"/>
                </a:solidFill>
              </a:rPr>
              <a:t> The current challenge regarding the distribution of ZIMTA magazines is that distribution of copies only covers up to 75percent of the membership. </a:t>
            </a:r>
            <a:endParaRPr lang="en-GB" sz="1500" dirty="0">
              <a:solidFill>
                <a:schemeClr val="tx1"/>
              </a:solidFill>
            </a:endParaRPr>
          </a:p>
          <a:p>
            <a:pPr marL="971550" lvl="1" indent="-514350" algn="l">
              <a:buFont typeface="+mj-lt"/>
              <a:buAutoNum type="arabicPeriod"/>
            </a:pPr>
            <a:r>
              <a:rPr lang="en-US" sz="1500" dirty="0">
                <a:solidFill>
                  <a:schemeClr val="tx1"/>
                </a:solidFill>
              </a:rPr>
              <a:t> The dream is to ensure that the magazine gets wider distribution amongst the membership and to all stakeholders by 2015.</a:t>
            </a:r>
            <a:endParaRPr lang="en-GB" sz="1500" dirty="0">
              <a:solidFill>
                <a:schemeClr val="tx1"/>
              </a:solidFill>
            </a:endParaRPr>
          </a:p>
          <a:p>
            <a:pPr marL="971550" lvl="1" indent="-514350" algn="l">
              <a:buFont typeface="+mj-lt"/>
              <a:buAutoNum type="arabicPeriod"/>
            </a:pPr>
            <a:r>
              <a:rPr lang="en-US" sz="1500" dirty="0">
                <a:solidFill>
                  <a:schemeClr val="tx1"/>
                </a:solidFill>
              </a:rPr>
              <a:t> The magazine has also attracted a substantial amount of adverts, a positive development for ZIMTA as this supplements revenue for the publication.</a:t>
            </a:r>
            <a:endParaRPr lang="en-GB" sz="1500" dirty="0">
              <a:solidFill>
                <a:schemeClr val="tx1"/>
              </a:solidFill>
            </a:endParaRPr>
          </a:p>
          <a:p>
            <a:pPr marL="971550" lvl="1" indent="-514350" algn="l">
              <a:buFont typeface="+mj-lt"/>
              <a:buAutoNum type="arabicPeriod"/>
            </a:pPr>
            <a:r>
              <a:rPr lang="en-US" sz="1500" dirty="0">
                <a:solidFill>
                  <a:schemeClr val="tx1"/>
                </a:solidFill>
              </a:rPr>
              <a:t> The membership is encouraged to also channel communication through the ZIMTA magazine, and this can be done through the letters to the Editor Column</a:t>
            </a:r>
            <a:r>
              <a:rPr lang="en-US" sz="1500" dirty="0" smtClean="0">
                <a:solidFill>
                  <a:schemeClr val="tx1"/>
                </a:solidFill>
              </a:rPr>
              <a:t>.</a:t>
            </a:r>
            <a:endParaRPr lang="en-GB" sz="15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700808"/>
            <a:ext cx="8229600" cy="652934"/>
          </a:xfrm>
        </p:spPr>
        <p:txBody>
          <a:bodyPr>
            <a:normAutofit fontScale="90000"/>
          </a:bodyPr>
          <a:lstStyle/>
          <a:p>
            <a:pPr lvl="0" algn="l"/>
            <a:r>
              <a:rPr lang="en-US" b="1" u="sng" dirty="0" smtClean="0"/>
              <a:t>2. The </a:t>
            </a:r>
            <a:r>
              <a:rPr lang="en-US" b="1" u="sng" dirty="0"/>
              <a:t>Newsletter</a:t>
            </a:r>
            <a:r>
              <a:rPr lang="en-GB" dirty="0"/>
              <a:t/>
            </a:r>
            <a:br>
              <a:rPr lang="en-GB" dirty="0"/>
            </a:br>
            <a:endParaRPr lang="en-GB" dirty="0"/>
          </a:p>
        </p:txBody>
      </p:sp>
      <p:sp>
        <p:nvSpPr>
          <p:cNvPr id="3" name="Content Placeholder 2"/>
          <p:cNvSpPr>
            <a:spLocks noGrp="1"/>
          </p:cNvSpPr>
          <p:nvPr>
            <p:ph idx="1"/>
          </p:nvPr>
        </p:nvSpPr>
        <p:spPr/>
        <p:txBody>
          <a:bodyPr>
            <a:normAutofit/>
          </a:bodyPr>
          <a:lstStyle/>
          <a:p>
            <a:pPr marL="971550" lvl="1" indent="-514350">
              <a:buFont typeface="+mj-lt"/>
              <a:buAutoNum type="arabicPeriod"/>
            </a:pPr>
            <a:r>
              <a:rPr lang="en-US" sz="1500" dirty="0"/>
              <a:t>The Newsletter is   also   produced in partnership with the cooperating international partner </a:t>
            </a:r>
            <a:r>
              <a:rPr lang="en-US" sz="1500" dirty="0" err="1"/>
              <a:t>Lararforbundet</a:t>
            </a:r>
            <a:r>
              <a:rPr lang="en-US" sz="1500" dirty="0"/>
              <a:t>. Unlike the   Magazine, the Newsletter   is more frequent in its production as it is produced twice per term. </a:t>
            </a:r>
            <a:endParaRPr lang="en-GB" sz="1500" dirty="0"/>
          </a:p>
          <a:p>
            <a:pPr marL="971550" lvl="1" indent="-514350">
              <a:buFont typeface="+mj-lt"/>
              <a:buAutoNum type="arabicPeriod"/>
            </a:pPr>
            <a:r>
              <a:rPr lang="en-US" sz="1500" dirty="0"/>
              <a:t> At least 40 thousand copies of the ZIMTA Newsletter are produced   twice per term, with the aim of ensuring that every member gets a copy. </a:t>
            </a:r>
            <a:endParaRPr lang="en-GB" sz="1500" dirty="0"/>
          </a:p>
          <a:p>
            <a:pPr marL="971550" lvl="1" indent="-514350">
              <a:buFont typeface="+mj-lt"/>
              <a:buAutoNum type="arabicPeriod"/>
            </a:pPr>
            <a:r>
              <a:rPr lang="en-US" sz="1500" dirty="0"/>
              <a:t>Issues contained in the newsletters are generally meant to be used   during the branch, district, provincial and sometimes national meetings to inform the agenda and discourse during meetings. </a:t>
            </a:r>
            <a:endParaRPr lang="en-GB" sz="1500" dirty="0"/>
          </a:p>
          <a:p>
            <a:pPr marL="971550" lvl="1" indent="-514350">
              <a:buFont typeface="+mj-lt"/>
              <a:buAutoNum type="arabicPeriod"/>
            </a:pPr>
            <a:r>
              <a:rPr lang="en-US" sz="1500" dirty="0"/>
              <a:t>An online version of the   ZIMTA Newsletter is also available for those with access to internet. It is easily downloaded for use by individuals or groups which might want to be informed of national issues or developments in the Union; however it should be noted that members have access to this e- </a:t>
            </a:r>
            <a:r>
              <a:rPr lang="en-US" sz="1500" dirty="0" err="1"/>
              <a:t>Newsletterasit</a:t>
            </a:r>
            <a:r>
              <a:rPr lang="en-US" sz="1500" dirty="0"/>
              <a:t> is available in the </a:t>
            </a:r>
            <a:r>
              <a:rPr lang="en-US" sz="1500" dirty="0" err="1"/>
              <a:t>members’section</a:t>
            </a:r>
            <a:r>
              <a:rPr lang="en-US" sz="1500" dirty="0"/>
              <a:t> only of the website.</a:t>
            </a:r>
            <a:endParaRPr lang="en-GB" sz="1500" dirty="0"/>
          </a:p>
          <a:p>
            <a:endParaRPr lang="en-GB" sz="1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983978"/>
            <a:ext cx="8229600" cy="652934"/>
          </a:xfrm>
        </p:spPr>
        <p:txBody>
          <a:bodyPr>
            <a:normAutofit fontScale="90000"/>
          </a:bodyPr>
          <a:lstStyle/>
          <a:p>
            <a:pPr algn="l"/>
            <a:r>
              <a:rPr lang="en-US" b="1" u="sng" dirty="0" smtClean="0"/>
              <a:t>3. </a:t>
            </a:r>
            <a:r>
              <a:rPr lang="en-US" b="1" u="sng" dirty="0"/>
              <a:t>The ZIMTA Website: </a:t>
            </a:r>
            <a:r>
              <a:rPr lang="en-US" sz="3600" b="1" u="sng" dirty="0">
                <a:hlinkClick r:id="rId2"/>
              </a:rPr>
              <a:t>www.zimta.org.zw</a:t>
            </a:r>
            <a:r>
              <a:rPr lang="en-GB" dirty="0"/>
              <a:t/>
            </a:r>
            <a:br>
              <a:rPr lang="en-GB" dirty="0"/>
            </a:br>
            <a:r>
              <a:rPr lang="en-GB" dirty="0"/>
              <a:t/>
            </a:r>
            <a:br>
              <a:rPr lang="en-GB" dirty="0"/>
            </a:br>
            <a:endParaRPr lang="en-GB" dirty="0"/>
          </a:p>
        </p:txBody>
      </p:sp>
      <p:sp>
        <p:nvSpPr>
          <p:cNvPr id="3" name="Content Placeholder 2"/>
          <p:cNvSpPr>
            <a:spLocks noGrp="1"/>
          </p:cNvSpPr>
          <p:nvPr>
            <p:ph idx="1"/>
          </p:nvPr>
        </p:nvSpPr>
        <p:spPr>
          <a:xfrm>
            <a:off x="179512" y="2348880"/>
            <a:ext cx="8507288" cy="3777283"/>
          </a:xfrm>
        </p:spPr>
        <p:txBody>
          <a:bodyPr>
            <a:normAutofit lnSpcReduction="10000"/>
          </a:bodyPr>
          <a:lstStyle/>
          <a:p>
            <a:pPr marL="800100" lvl="1" indent="-342900">
              <a:buFont typeface="+mj-lt"/>
              <a:buAutoNum type="arabicPeriod"/>
            </a:pPr>
            <a:r>
              <a:rPr lang="en-US" sz="1600" dirty="0"/>
              <a:t>The ZIMTA website has been re-launched with emphasis put on the corporate colors of the institution and on relevant and up-to –date content. </a:t>
            </a:r>
            <a:endParaRPr lang="en-GB" sz="1600" dirty="0"/>
          </a:p>
          <a:p>
            <a:pPr marL="800100" lvl="1" indent="-342900">
              <a:buFont typeface="+mj-lt"/>
              <a:buAutoNum type="arabicPeriod"/>
            </a:pPr>
            <a:r>
              <a:rPr lang="en-US" sz="1600" dirty="0"/>
              <a:t>The ZIMTA website </a:t>
            </a:r>
            <a:r>
              <a:rPr lang="en-US" sz="1600" dirty="0">
                <a:hlinkClick r:id="rId2"/>
              </a:rPr>
              <a:t>www.zimta.org.zw</a:t>
            </a:r>
            <a:r>
              <a:rPr lang="en-US" sz="1600" dirty="0"/>
              <a:t>, is an interactive website offering many opportunities to members and non- members to familiarize themselves with the Union and its activities.</a:t>
            </a:r>
            <a:endParaRPr lang="en-GB" sz="1600" dirty="0"/>
          </a:p>
          <a:p>
            <a:pPr marL="800100" lvl="1" indent="-342900">
              <a:buFont typeface="+mj-lt"/>
              <a:buAutoNum type="arabicPeriod"/>
            </a:pPr>
            <a:r>
              <a:rPr lang="en-US" sz="1600" dirty="0"/>
              <a:t>The website has a public section and a member’s only section. The members’ only section has unique features and classified information that should only be accessed by members hence it asks members to log in to access information.</a:t>
            </a:r>
            <a:endParaRPr lang="en-GB" sz="1600" dirty="0"/>
          </a:p>
          <a:p>
            <a:pPr marL="800100" lvl="1" indent="-342900">
              <a:buFont typeface="+mj-lt"/>
              <a:buAutoNum type="arabicPeriod"/>
            </a:pPr>
            <a:r>
              <a:rPr lang="en-US" sz="1600" dirty="0"/>
              <a:t>This section is mostly interactive and goes on to offer teaching resources for teachers and students through an online training link called Share My Lesson. This , is an on- line training link which has been   provided by ZIMTA’s international partner, the American Federation of Teachers (AFT).</a:t>
            </a:r>
            <a:endParaRPr lang="en-GB" sz="1600" dirty="0"/>
          </a:p>
          <a:p>
            <a:pPr marL="800100" lvl="1" indent="-342900">
              <a:buFont typeface="+mj-lt"/>
              <a:buAutoNum type="arabicPeriod"/>
            </a:pPr>
            <a:r>
              <a:rPr lang="en-US" sz="1600" dirty="0"/>
              <a:t>According to Google Analytics Statistics of   ZIMTA members visiting the website are still low, but are expected to increase as more members gain increased access to internet and become more aware of its functions.</a:t>
            </a:r>
            <a:endParaRPr lang="en-GB" sz="1600" dirty="0"/>
          </a:p>
          <a:p>
            <a:pPr>
              <a:buFont typeface="+mj-lt"/>
              <a:buAutoNum type="arabicPeriod"/>
            </a:pPr>
            <a:endParaRPr lang="en-GB" sz="1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pic>
        <p:nvPicPr>
          <p:cNvPr id="3075" name="Picture 3"/>
          <p:cNvPicPr>
            <a:picLocks noChangeAspect="1" noChangeArrowheads="1"/>
          </p:cNvPicPr>
          <p:nvPr/>
        </p:nvPicPr>
        <p:blipFill>
          <a:blip r:embed="rId2" cstate="print"/>
          <a:srcRect l="6088" r="15052" b="3563"/>
          <a:stretch>
            <a:fillRect/>
          </a:stretch>
        </p:blipFill>
        <p:spPr bwMode="auto">
          <a:xfrm>
            <a:off x="35436" y="0"/>
            <a:ext cx="9108564" cy="6262464"/>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77" y="2276872"/>
            <a:ext cx="8229600" cy="652934"/>
          </a:xfrm>
        </p:spPr>
        <p:txBody>
          <a:bodyPr>
            <a:normAutofit fontScale="90000"/>
          </a:bodyPr>
          <a:lstStyle/>
          <a:p>
            <a:pPr lvl="0" algn="l"/>
            <a:r>
              <a:rPr lang="en-US" b="1" u="sng" dirty="0" smtClean="0"/>
              <a:t>4. </a:t>
            </a:r>
            <a:r>
              <a:rPr lang="en-US" b="1" u="sng" dirty="0"/>
              <a:t>The ZIMTA Facebook </a:t>
            </a:r>
            <a:r>
              <a:rPr lang="en-US" b="1" u="sng" dirty="0" smtClean="0"/>
              <a:t>Page:</a:t>
            </a:r>
            <a:br>
              <a:rPr lang="en-US" b="1" u="sng" dirty="0" smtClean="0"/>
            </a:br>
            <a:r>
              <a:rPr lang="en-US" dirty="0" smtClean="0"/>
              <a:t>     </a:t>
            </a:r>
            <a:r>
              <a:rPr lang="en-US" sz="3600" b="1" dirty="0" smtClean="0">
                <a:solidFill>
                  <a:srgbClr val="0070C0"/>
                </a:solidFill>
              </a:rPr>
              <a:t>Zimbabwe </a:t>
            </a:r>
            <a:r>
              <a:rPr lang="en-US" sz="3600" b="1" dirty="0">
                <a:solidFill>
                  <a:srgbClr val="0070C0"/>
                </a:solidFill>
              </a:rPr>
              <a:t>Teachers’ </a:t>
            </a:r>
            <a:r>
              <a:rPr lang="en-US" sz="3600" b="1" dirty="0" smtClean="0">
                <a:solidFill>
                  <a:srgbClr val="0070C0"/>
                </a:solidFill>
              </a:rPr>
              <a:t>Association</a:t>
            </a:r>
            <a:r>
              <a:rPr lang="en-GB" dirty="0"/>
              <a:t/>
            </a:r>
            <a:br>
              <a:rPr lang="en-GB" dirty="0"/>
            </a:br>
            <a:r>
              <a:rPr lang="en-GB" dirty="0"/>
              <a:t/>
            </a:r>
            <a:br>
              <a:rPr lang="en-GB" dirty="0"/>
            </a:br>
            <a:endParaRPr lang="en-GB" dirty="0"/>
          </a:p>
        </p:txBody>
      </p:sp>
      <p:sp>
        <p:nvSpPr>
          <p:cNvPr id="3" name="Content Placeholder 2"/>
          <p:cNvSpPr>
            <a:spLocks noGrp="1"/>
          </p:cNvSpPr>
          <p:nvPr>
            <p:ph idx="1"/>
          </p:nvPr>
        </p:nvSpPr>
        <p:spPr>
          <a:xfrm>
            <a:off x="457200" y="2820069"/>
            <a:ext cx="8229600" cy="3705275"/>
          </a:xfrm>
        </p:spPr>
        <p:txBody>
          <a:bodyPr>
            <a:normAutofit fontScale="77500" lnSpcReduction="20000"/>
          </a:bodyPr>
          <a:lstStyle/>
          <a:p>
            <a:pPr marL="971550" lvl="1" indent="-514350">
              <a:buFont typeface="+mj-lt"/>
              <a:buAutoNum type="arabicPeriod"/>
            </a:pPr>
            <a:r>
              <a:rPr lang="en-US" dirty="0"/>
              <a:t>As at 30 May 2013, the ZIMTA </a:t>
            </a:r>
            <a:r>
              <a:rPr lang="en-US" dirty="0" err="1"/>
              <a:t>Facebook</a:t>
            </a:r>
            <a:r>
              <a:rPr lang="en-US" dirty="0"/>
              <a:t> Page had recorded 772 likes. The total number of likes is the number of people who have liked and therefore have access to the Page. They may also post their comments or just enjoy reading the messages without necessarily commenting on any news.</a:t>
            </a:r>
            <a:endParaRPr lang="en-GB" dirty="0"/>
          </a:p>
          <a:p>
            <a:pPr marL="971550" lvl="1" indent="-514350">
              <a:buFont typeface="+mj-lt"/>
              <a:buAutoNum type="arabicPeriod"/>
            </a:pPr>
            <a:r>
              <a:rPr lang="en-US" dirty="0"/>
              <a:t>On the total number of people reached, the page showed that of the total, there were more males and less females engaging in discussions on the </a:t>
            </a:r>
            <a:r>
              <a:rPr lang="en-US" dirty="0" err="1"/>
              <a:t>Facebook</a:t>
            </a:r>
            <a:r>
              <a:rPr lang="en-US" dirty="0"/>
              <a:t> Page.  </a:t>
            </a:r>
            <a:endParaRPr lang="en-GB" dirty="0"/>
          </a:p>
          <a:p>
            <a:pPr marL="971550" lvl="1" indent="-514350">
              <a:buFont typeface="+mj-lt"/>
              <a:buAutoNum type="arabicPeriod"/>
            </a:pPr>
            <a:r>
              <a:rPr lang="en-US" dirty="0"/>
              <a:t>This shows that fewer females in ZIMTA are using the social networking platforms to communicate or participate in discussions that take place on that forum</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EI Document" ma:contentTypeID="0x010100AA2F8202531E2B479DC903BD7BCD5C3F00E04239BAE3CFF643A8203BF81E96DC51" ma:contentTypeVersion="53" ma:contentTypeDescription="" ma:contentTypeScope="" ma:versionID="3ecdb67ee59564c7ec43419591cb38be">
  <xsd:schema xmlns:xsd="http://www.w3.org/2001/XMLSchema" xmlns:xs="http://www.w3.org/2001/XMLSchema" xmlns:p="http://schemas.microsoft.com/office/2006/metadata/properties" xmlns:ns2="db13979b-e751-4565-a77b-71e7edb4f069" targetNamespace="http://schemas.microsoft.com/office/2006/metadata/properties" ma:root="true" ma:fieldsID="68c9f9e723ff3b8d29c1e4b1699411ec" ns2:_="">
    <xsd:import namespace="db13979b-e751-4565-a77b-71e7edb4f069"/>
    <xsd:element name="properties">
      <xsd:complexType>
        <xsd:sequence>
          <xsd:element name="documentManagement">
            <xsd:complexType>
              <xsd:all>
                <xsd:element ref="ns2:Date" minOccurs="0"/>
                <xsd:element ref="ns2:DocumentLanguage" minOccurs="0"/>
                <xsd:element ref="ns2:AvailableOnWebsite" minOccurs="0"/>
                <xsd:element ref="ns2:EIRegion" minOccurs="0"/>
                <xsd:element ref="ns2:EIUnit" minOccurs="0"/>
                <xsd:element ref="ns2:EIOrgan" minOccurs="0"/>
                <xsd:element ref="ns2:EI_x0020_Event" minOccurs="0"/>
                <xsd:element ref="ns2:EITopic" minOccurs="0"/>
                <xsd:element ref="ns2:DocumentSource" minOccurs="0"/>
                <xsd:element ref="ns2:EITermbaseTaxHTField0" minOccurs="0"/>
                <xsd:element ref="ns2:TaxCatchAll" minOccurs="0"/>
                <xsd:element ref="ns2:TaxCatchAllLabel" minOccurs="0"/>
                <xsd:element ref="ns2:l360261a294540c48d9b0fdee2fb1d22" minOccurs="0"/>
                <xsd:element ref="ns2:hd0be951f11940a08013d67eec6505c8" minOccurs="0"/>
                <xsd:element ref="ns2:o79ce48fd8d44e5eaac3fd0fc82a2951" minOccurs="0"/>
                <xsd:element ref="ns2:kd7281ab553349538e0242a0ee89a9e1" minOccurs="0"/>
                <xsd:element ref="ns2:i64256cf79b641ea809ba8b9a8069568"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13979b-e751-4565-a77b-71e7edb4f069" elementFormDefault="qualified">
    <xsd:import namespace="http://schemas.microsoft.com/office/2006/documentManagement/types"/>
    <xsd:import namespace="http://schemas.microsoft.com/office/infopath/2007/PartnerControls"/>
    <xsd:element name="Date" ma:index="2" nillable="true" ma:displayName="Date" ma:description="EI document date." ma:format="DateOnly" ma:internalName="Date">
      <xsd:simpleType>
        <xsd:restriction base="dms:DateTime"/>
      </xsd:simpleType>
    </xsd:element>
    <xsd:element name="DocumentLanguage" ma:index="5" nillable="true" ma:displayName="Document Language" ma:default="English" ma:format="RadioButtons" ma:internalName="DocumentLanguage">
      <xsd:simpleType>
        <xsd:restriction base="dms:Choice">
          <xsd:enumeration value="English"/>
          <xsd:enumeration value="French"/>
          <xsd:enumeration value="Spanish"/>
          <xsd:enumeration value="Other"/>
          <xsd:enumeration value="Multiple"/>
        </xsd:restriction>
      </xsd:simpleType>
    </xsd:element>
    <xsd:element name="AvailableOnWebsite" ma:index="6" nillable="true" ma:displayName="Available On Website" ma:default="1" ma:description="Make this document available on the public EI website." ma:internalName="AvailableOnWebsite">
      <xsd:simpleType>
        <xsd:restriction base="dms:Boolean"/>
      </xsd:simpleType>
    </xsd:element>
    <xsd:element name="EIRegion" ma:index="7" nillable="true" ma:displayName="EI Region" ma:description="Education International region." ma:hidden="true" ma:list="{29c7dc5d-89a6-4101-a71e-0c6c975a07cf}" ma:internalName="EIRegio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Unit" ma:index="8" nillable="true" ma:displayName="EI Unit" ma:hidden="true" ma:list="068bb678-3c6d-45ba-97bd-4f06a914f196" ma:internalName="EIUnit"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Organ" ma:index="9" nillable="true" ma:displayName="EI Group" ma:hidden="true" ma:list="{2698a646-4c05-4ac8-9e4f-4a88bcd5d2e2}" ma:internalName="EIOrga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_x0020_Event" ma:index="11" nillable="true" ma:displayName="EI Event" ma:hidden="true" ma:list="{0292d145-1b29-4696-ba3c-d4afe19ee511}" ma:internalName="EI_x0020_Event" ma:readOnly="false" ma:showField="EventTitleForChoiceDropdown" ma:web="db13979b-e751-4565-a77b-71e7edb4f069">
      <xsd:simpleType>
        <xsd:restriction base="dms:Lookup"/>
      </xsd:simpleType>
    </xsd:element>
    <xsd:element name="EITopic" ma:index="12" nillable="true" ma:displayName="EI Topic" ma:hidden="true" ma:list="dd9f5b98-3a89-4125-b977-90d82d0197dd" ma:internalName="EITopic"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DocumentSource" ma:index="13" nillable="true" ma:displayName="Document Source" ma:description="Organisation which issued the document." ma:list="{49ba241f-8346-4576-b9e1-b1a7b41f86e8}" ma:internalName="DocumentSource" ma:showField="Title" ma:web="db13979b-e751-4565-a77b-71e7edb4f069">
      <xsd:simpleType>
        <xsd:restriction base="dms:Lookup"/>
      </xsd:simpleType>
    </xsd:element>
    <xsd:element name="EITermbaseTaxHTField0" ma:index="19" nillable="true" ma:taxonomy="true" ma:internalName="EITermbaseTaxHTField0" ma:taxonomyFieldName="EITermbase" ma:displayName="EIDocType" ma:readOnly="false" ma:default="" ma:fieldId="{58649bc0-05b1-4c82-b72c-a96912b32633}" ma:taxonomyMulti="true" ma:sspId="0af2f461-2480-4a31-ac78-b054563ee389" ma:termSetId="2591b47b-c34c-4ee1-a350-73f6d52a178b" ma:anchorId="00000000-0000-0000-0000-000000000000" ma:open="true" ma:isKeyword="false">
      <xsd:complexType>
        <xsd:sequence>
          <xsd:element ref="pc:Terms" minOccurs="0" maxOccurs="1"/>
        </xsd:sequence>
      </xsd:complexType>
    </xsd:element>
    <xsd:element name="TaxCatchAll" ma:index="20" nillable="true" ma:displayName="Taxonomy Catch All Column" ma:hidden="true" ma:list="{e31c9898-5599-4d3d-bde2-aae45224e11b}" ma:internalName="TaxCatchAll" ma:showField="CatchAllData"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TaxCatchAllLabel" ma:index="21" nillable="true" ma:displayName="Taxonomy Catch All Column1" ma:hidden="true" ma:list="{e31c9898-5599-4d3d-bde2-aae45224e11b}" ma:internalName="TaxCatchAllLabel" ma:readOnly="true" ma:showField="CatchAllDataLabel"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l360261a294540c48d9b0fdee2fb1d22" ma:index="23" nillable="true" ma:taxonomy="true" ma:internalName="l360261a294540c48d9b0fdee2fb1d22" ma:taxonomyFieldName="EIEvent" ma:displayName="EIEvent" ma:default="" ma:fieldId="{5360261a-2945-40c4-8d9b-0fdee2fb1d22}" ma:taxonomyMulti="true" ma:sspId="0af2f461-2480-4a31-ac78-b054563ee389" ma:termSetId="46d855b6-eb13-4760-91d1-66f27ae7dc32" ma:anchorId="00000000-0000-0000-0000-000000000000" ma:open="true" ma:isKeyword="false">
      <xsd:complexType>
        <xsd:sequence>
          <xsd:element ref="pc:Terms" minOccurs="0" maxOccurs="1"/>
        </xsd:sequence>
      </xsd:complexType>
    </xsd:element>
    <xsd:element name="hd0be951f11940a08013d67eec6505c8" ma:index="25" nillable="true" ma:taxonomy="true" ma:internalName="hd0be951f11940a08013d67eec6505c8" ma:taxonomyFieldName="EIUnit1" ma:displayName="EIUnit" ma:readOnly="false" ma:default="" ma:fieldId="{1d0be951-f119-40a0-8013-d67eec6505c8}" ma:taxonomyMulti="true" ma:sspId="0af2f461-2480-4a31-ac78-b054563ee389" ma:termSetId="5f7ca6b7-bc5d-4a29-b9c5-9d61f96be714" ma:anchorId="00000000-0000-0000-0000-000000000000" ma:open="false" ma:isKeyword="false">
      <xsd:complexType>
        <xsd:sequence>
          <xsd:element ref="pc:Terms" minOccurs="0" maxOccurs="1"/>
        </xsd:sequence>
      </xsd:complexType>
    </xsd:element>
    <xsd:element name="o79ce48fd8d44e5eaac3fd0fc82a2951" ma:index="27" nillable="true" ma:taxonomy="true" ma:internalName="o79ce48fd8d44e5eaac3fd0fc82a2951" ma:taxonomyFieldName="EIGroup" ma:displayName="EIGroup" ma:default="" ma:fieldId="{879ce48f-d8d4-4e5e-aac3-fd0fc82a2951}" ma:taxonomyMulti="true" ma:sspId="0af2f461-2480-4a31-ac78-b054563ee389" ma:termSetId="1e97bc08-ae7e-4277-9be6-12765f62b22d" ma:anchorId="00000000-0000-0000-0000-000000000000" ma:open="false" ma:isKeyword="false">
      <xsd:complexType>
        <xsd:sequence>
          <xsd:element ref="pc:Terms" minOccurs="0" maxOccurs="1"/>
        </xsd:sequence>
      </xsd:complexType>
    </xsd:element>
    <xsd:element name="kd7281ab553349538e0242a0ee89a9e1" ma:index="29" nillable="true" ma:taxonomy="true" ma:internalName="kd7281ab553349538e0242a0ee89a9e1" ma:taxonomyFieldName="EITopic1" ma:displayName="EITopic" ma:default="" ma:fieldId="{4d7281ab-5533-4953-8e02-42a0ee89a9e1}" ma:taxonomyMulti="true" ma:sspId="0af2f461-2480-4a31-ac78-b054563ee389" ma:termSetId="e2436a82-f458-4e28-a4e0-fa06e0b95176" ma:anchorId="00000000-0000-0000-0000-000000000000" ma:open="false" ma:isKeyword="false">
      <xsd:complexType>
        <xsd:sequence>
          <xsd:element ref="pc:Terms" minOccurs="0" maxOccurs="1"/>
        </xsd:sequence>
      </xsd:complexType>
    </xsd:element>
    <xsd:element name="i64256cf79b641ea809ba8b9a8069568" ma:index="31" nillable="true" ma:taxonomy="true" ma:internalName="i64256cf79b641ea809ba8b9a8069568" ma:taxonomyFieldName="EIRegion1" ma:displayName="EIRegion" ma:default="" ma:fieldId="{264256cf-79b6-41ea-809b-a8b9a8069568}" ma:taxonomyMulti="true" ma:sspId="0af2f461-2480-4a31-ac78-b054563ee389" ma:termSetId="126f87e2-8982-4d73-8d0c-1d6ec05017e8"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customXsn xmlns="http://schemas.microsoft.com/office/2006/metadata/customXsn">
  <xsnLocation>http://portal/_cts/EIDocument/8b5470c660bc9b5ccustomXsn.xsn</xsnLocation>
  <cached>True</cached>
  <openByDefault>True</openByDefault>
  <xsnScope>http://portal</xsnScope>
</customXs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IUnit xmlns="db13979b-e751-4565-a77b-71e7edb4f069"/>
    <l360261a294540c48d9b0fdee2fb1d22 xmlns="db13979b-e751-4565-a77b-71e7edb4f069">
      <Terms xmlns="http://schemas.microsoft.com/office/infopath/2007/PartnerControls"/>
    </l360261a294540c48d9b0fdee2fb1d22>
    <EIRegion xmlns="db13979b-e751-4565-a77b-71e7edb4f069"/>
    <AvailableOnWebsite xmlns="db13979b-e751-4565-a77b-71e7edb4f069">true</AvailableOnWebsite>
    <EIOrgan xmlns="db13979b-e751-4565-a77b-71e7edb4f069"/>
    <EI_x0020_Event xmlns="db13979b-e751-4565-a77b-71e7edb4f069" xsi:nil="true"/>
    <kd7281ab553349538e0242a0ee89a9e1 xmlns="db13979b-e751-4565-a77b-71e7edb4f069">
      <Terms xmlns="http://schemas.microsoft.com/office/infopath/2007/PartnerControls"/>
    </kd7281ab553349538e0242a0ee89a9e1>
    <i64256cf79b641ea809ba8b9a8069568 xmlns="db13979b-e751-4565-a77b-71e7edb4f069">
      <Terms xmlns="http://schemas.microsoft.com/office/infopath/2007/PartnerControls"/>
    </i64256cf79b641ea809ba8b9a8069568>
    <EITopic xmlns="db13979b-e751-4565-a77b-71e7edb4f069"/>
    <DocumentSource xmlns="db13979b-e751-4565-a77b-71e7edb4f069" xsi:nil="true"/>
    <DocumentLanguage xmlns="db13979b-e751-4565-a77b-71e7edb4f069">English</DocumentLanguage>
    <o79ce48fd8d44e5eaac3fd0fc82a2951 xmlns="db13979b-e751-4565-a77b-71e7edb4f069">
      <Terms xmlns="http://schemas.microsoft.com/office/infopath/2007/PartnerControls"/>
    </o79ce48fd8d44e5eaac3fd0fc82a2951>
    <EITermbaseTaxHTField0 xmlns="db13979b-e751-4565-a77b-71e7edb4f069">
      <Terms xmlns="http://schemas.microsoft.com/office/infopath/2007/PartnerControls"/>
    </EITermbaseTaxHTField0>
    <TaxCatchAll xmlns="db13979b-e751-4565-a77b-71e7edb4f069"/>
    <Date xmlns="db13979b-e751-4565-a77b-71e7edb4f069" xsi:nil="true"/>
    <hd0be951f11940a08013d67eec6505c8 xmlns="db13979b-e751-4565-a77b-71e7edb4f069">
      <Terms xmlns="http://schemas.microsoft.com/office/infopath/2007/PartnerControls"/>
    </hd0be951f11940a08013d67eec6505c8>
  </documentManagement>
</p:properties>
</file>

<file path=customXml/itemProps1.xml><?xml version="1.0" encoding="utf-8"?>
<ds:datastoreItem xmlns:ds="http://schemas.openxmlformats.org/officeDocument/2006/customXml" ds:itemID="{7F7763E8-404B-4E03-B23A-4951F0251B57}"/>
</file>

<file path=customXml/itemProps2.xml><?xml version="1.0" encoding="utf-8"?>
<ds:datastoreItem xmlns:ds="http://schemas.openxmlformats.org/officeDocument/2006/customXml" ds:itemID="{AD2B4489-4532-4B55-87E3-0187BDB5BA47}"/>
</file>

<file path=customXml/itemProps3.xml><?xml version="1.0" encoding="utf-8"?>
<ds:datastoreItem xmlns:ds="http://schemas.openxmlformats.org/officeDocument/2006/customXml" ds:itemID="{228ADF09-EF6E-4812-8224-3ED69E7935AF}"/>
</file>

<file path=customXml/itemProps4.xml><?xml version="1.0" encoding="utf-8"?>
<ds:datastoreItem xmlns:ds="http://schemas.openxmlformats.org/officeDocument/2006/customXml" ds:itemID="{232C53D7-0BCE-4114-B302-B7DD934F16B0}"/>
</file>

<file path=docProps/app.xml><?xml version="1.0" encoding="utf-8"?>
<Properties xmlns="http://schemas.openxmlformats.org/officeDocument/2006/extended-properties" xmlns:vt="http://schemas.openxmlformats.org/officeDocument/2006/docPropsVTypes">
  <TotalTime>964</TotalTime>
  <Words>1592</Words>
  <Application>Microsoft Office PowerPoint</Application>
  <PresentationFormat>On-screen Show (4:3)</PresentationFormat>
  <Paragraphs>61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ZIMTA   PUBLIC RELATIONS  AND  COMMUNICATION</vt:lpstr>
      <vt:lpstr>Highlights of the ZIMTA Communication  and outreach channels are:</vt:lpstr>
      <vt:lpstr>The Public Relations Department  </vt:lpstr>
      <vt:lpstr>PowerPoint Presentation</vt:lpstr>
      <vt:lpstr>1. The ZIMTA Magazine </vt:lpstr>
      <vt:lpstr>2. The Newsletter </vt:lpstr>
      <vt:lpstr>3. The ZIMTA Website: www.zimta.org.zw  </vt:lpstr>
      <vt:lpstr>PowerPoint Presentation</vt:lpstr>
      <vt:lpstr>4. The ZIMTA Facebook Page:      Zimbabwe Teachers’ Association  </vt:lpstr>
      <vt:lpstr>PowerPoint Presentation</vt:lpstr>
      <vt:lpstr>5. The Twitter Page;  @ZIMTA01</vt:lpstr>
      <vt:lpstr>PowerPoint Presentation</vt:lpstr>
      <vt:lpstr>6. You Tube- Zim teachers</vt:lpstr>
      <vt:lpstr>7. ZIMTA SMS Platform</vt:lpstr>
      <vt:lpstr>7. ZIMTA SMS Platform</vt:lpstr>
      <vt:lpstr>PowerPoint Presentation</vt:lpstr>
      <vt:lpstr>8. The Print Media</vt:lpstr>
      <vt:lpstr>9. Electronic Media</vt:lpstr>
      <vt:lpstr>10. World  Teachers’ Day</vt:lpstr>
      <vt:lpstr>PowerPoint Presentation</vt:lpstr>
    </vt:vector>
  </TitlesOfParts>
  <Company>Education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frededest</cp:lastModifiedBy>
  <cp:revision>14</cp:revision>
  <dcterms:created xsi:type="dcterms:W3CDTF">2013-06-05T15:06:56Z</dcterms:created>
  <dcterms:modified xsi:type="dcterms:W3CDTF">2013-06-06T07:14:14Z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0x010100AA2F8202531E2B479DC903BD7BCD5C3F00E04239BAE3CFF643A8203BF81E96DC51</vt:lpwstr>
  </property>
</Properties>
</file>