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47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4/17/2013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4/17/2013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TEACHER UNION – GOVERNMENTAL RELATIONS IN THE CONTEXT OF EDUCATIONAL REFORM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Nina Bascia &amp; Pamela Osmond</a:t>
            </a:r>
          </a:p>
          <a:p>
            <a:r>
              <a:rPr lang="en-US" sz="2800" dirty="0" smtClean="0"/>
              <a:t>OISE – University of Toronto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958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DISCOURSES OF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Shared discourse</a:t>
            </a:r>
          </a:p>
          <a:p>
            <a:r>
              <a:rPr lang="en-US" sz="2800" dirty="0" smtClean="0"/>
              <a:t>Distinct discourses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79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Balancing commitment to teachers with interest in collaborative relationship</a:t>
            </a:r>
          </a:p>
          <a:p>
            <a:r>
              <a:rPr lang="en-US" sz="2800" dirty="0" smtClean="0"/>
              <a:t>Finding common ground with government</a:t>
            </a:r>
          </a:p>
          <a:p>
            <a:pPr lvl="1"/>
            <a:r>
              <a:rPr lang="en-US" sz="2600" dirty="0" smtClean="0"/>
              <a:t>Joining</a:t>
            </a:r>
          </a:p>
          <a:p>
            <a:pPr lvl="1"/>
            <a:r>
              <a:rPr lang="en-US" sz="2600" dirty="0" smtClean="0"/>
              <a:t>Modifying and enhancing</a:t>
            </a:r>
          </a:p>
          <a:p>
            <a:r>
              <a:rPr lang="en-US" sz="2800" dirty="0" smtClean="0"/>
              <a:t>Initiating/parallel play </a:t>
            </a:r>
            <a:r>
              <a:rPr lang="en-US" sz="2800" dirty="0" err="1" smtClean="0"/>
              <a:t>vis</a:t>
            </a:r>
            <a:r>
              <a:rPr lang="en-US" sz="2800" dirty="0" smtClean="0"/>
              <a:t> a </a:t>
            </a:r>
            <a:r>
              <a:rPr lang="en-US" sz="2800" dirty="0" err="1" smtClean="0"/>
              <a:t>vis</a:t>
            </a:r>
            <a:r>
              <a:rPr lang="en-US" sz="2800" dirty="0" smtClean="0"/>
              <a:t> reform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79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“Mixed” relations in the context of reform</a:t>
            </a:r>
          </a:p>
          <a:p>
            <a:r>
              <a:rPr lang="en-US" dirty="0" smtClean="0"/>
              <a:t>Fragility</a:t>
            </a:r>
          </a:p>
          <a:p>
            <a:r>
              <a:rPr lang="en-US" dirty="0" smtClean="0"/>
              <a:t>Structure vs. personal relationships</a:t>
            </a:r>
          </a:p>
          <a:p>
            <a:r>
              <a:rPr lang="en-US" dirty="0" smtClean="0"/>
              <a:t>Value of collaborative, cooperative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the value of cooperative relations</a:t>
            </a:r>
          </a:p>
          <a:p>
            <a:pPr lvl="1"/>
            <a:r>
              <a:rPr lang="en-US" dirty="0" smtClean="0"/>
              <a:t>Minimizing harm, shaping educational practice, counterweight to neo-liberal reform</a:t>
            </a:r>
          </a:p>
          <a:p>
            <a:pPr lvl="1"/>
            <a:r>
              <a:rPr lang="en-US" dirty="0" smtClean="0"/>
              <a:t>Improving implementation, building infrastructure</a:t>
            </a:r>
            <a:endParaRPr lang="en-US" dirty="0"/>
          </a:p>
          <a:p>
            <a:r>
              <a:rPr lang="en-US" dirty="0" smtClean="0"/>
              <a:t>Focusing substance of relations</a:t>
            </a:r>
          </a:p>
          <a:p>
            <a:pPr lvl="1"/>
            <a:r>
              <a:rPr lang="en-US" dirty="0" smtClean="0"/>
              <a:t>What teachers want and need</a:t>
            </a:r>
            <a:endParaRPr lang="en-US" dirty="0"/>
          </a:p>
          <a:p>
            <a:r>
              <a:rPr lang="en-US" dirty="0" smtClean="0"/>
              <a:t>Keeping international attention on cooperative relations</a:t>
            </a:r>
          </a:p>
          <a:p>
            <a:pPr lvl="1"/>
            <a:r>
              <a:rPr lang="en-US" dirty="0" smtClean="0"/>
              <a:t>Promoting relationship between teaching conditions &amp; educational quality</a:t>
            </a:r>
          </a:p>
          <a:p>
            <a:pPr lvl="1"/>
            <a:r>
              <a:rPr lang="en-US" dirty="0" smtClean="0"/>
              <a:t>Promoting cooperative relations and also pluralism</a:t>
            </a:r>
          </a:p>
          <a:p>
            <a:pPr lvl="1"/>
            <a:r>
              <a:rPr lang="en-US" dirty="0" smtClean="0"/>
              <a:t>Tracking international trends</a:t>
            </a:r>
          </a:p>
          <a:p>
            <a:pPr lvl="1"/>
            <a:r>
              <a:rPr lang="en-US" smtClean="0"/>
              <a:t>Comparative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explore relatively unexplored phenomenon:</a:t>
            </a:r>
          </a:p>
          <a:p>
            <a:pPr lvl="1"/>
            <a:r>
              <a:rPr lang="en-US" dirty="0" smtClean="0"/>
              <a:t>Positive, productive teacher union – government relations</a:t>
            </a:r>
          </a:p>
          <a:p>
            <a:r>
              <a:rPr lang="en-US" sz="2400" dirty="0" smtClean="0"/>
              <a:t>To contribute to understanding of teacher unions’ positive work in relation to educational reform</a:t>
            </a:r>
          </a:p>
          <a:p>
            <a:r>
              <a:rPr lang="en-US" sz="2400" dirty="0" smtClean="0"/>
              <a:t>To contribute to discourse on social dialogue &amp; partnership</a:t>
            </a:r>
          </a:p>
          <a:p>
            <a:r>
              <a:rPr lang="en-US" sz="2400" dirty="0" smtClean="0"/>
              <a:t>To reveal international trends</a:t>
            </a:r>
          </a:p>
          <a:p>
            <a:r>
              <a:rPr lang="en-US" sz="2400" dirty="0" smtClean="0"/>
              <a:t>To understand cultural, political &amp; structural influences</a:t>
            </a:r>
          </a:p>
          <a:p>
            <a:r>
              <a:rPr lang="en-US" sz="2400" dirty="0" smtClean="0"/>
              <a:t>To consider the discursive nature of union-government relations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78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 case studies of working relationships:</a:t>
            </a:r>
          </a:p>
          <a:p>
            <a:pPr lvl="1"/>
            <a:r>
              <a:rPr lang="en-US" sz="2400" dirty="0" smtClean="0"/>
              <a:t>Sweden, England, South Africa, Alberta Canada</a:t>
            </a:r>
          </a:p>
          <a:p>
            <a:r>
              <a:rPr lang="en-US" sz="2800" dirty="0" smtClean="0"/>
              <a:t>Survey reports from EI member organizations</a:t>
            </a:r>
          </a:p>
          <a:p>
            <a:r>
              <a:rPr lang="en-US" sz="2800" dirty="0" smtClean="0"/>
              <a:t>Observations of International Summits</a:t>
            </a:r>
          </a:p>
          <a:p>
            <a:r>
              <a:rPr lang="en-US" sz="2800" dirty="0" smtClean="0"/>
              <a:t>Available literature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06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Improving educational quality</a:t>
            </a:r>
          </a:p>
          <a:p>
            <a:r>
              <a:rPr lang="en-US" sz="2400" dirty="0" smtClean="0"/>
              <a:t>Increased competition among nation-states</a:t>
            </a:r>
          </a:p>
          <a:p>
            <a:r>
              <a:rPr lang="en-US" sz="2400" dirty="0" smtClean="0"/>
              <a:t>Economic adversity</a:t>
            </a:r>
          </a:p>
          <a:p>
            <a:r>
              <a:rPr lang="en-US" sz="2400" dirty="0" smtClean="0"/>
              <a:t>Major reforms:</a:t>
            </a:r>
          </a:p>
          <a:p>
            <a:pPr lvl="1"/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Assessment and inspection</a:t>
            </a:r>
          </a:p>
          <a:p>
            <a:pPr lvl="1"/>
            <a:r>
              <a:rPr lang="en-US" dirty="0" smtClean="0"/>
              <a:t>Teacher education &amp; professional learning</a:t>
            </a:r>
          </a:p>
          <a:p>
            <a:pPr lvl="1"/>
            <a:r>
              <a:rPr lang="en-US" dirty="0" smtClean="0"/>
              <a:t>Changes to working conditions</a:t>
            </a:r>
          </a:p>
          <a:p>
            <a:pPr lvl="1"/>
            <a:r>
              <a:rPr lang="en-US" dirty="0" smtClean="0"/>
              <a:t>Reduced funding</a:t>
            </a:r>
          </a:p>
          <a:p>
            <a:pPr lvl="1"/>
            <a:r>
              <a:rPr lang="en-US" dirty="0" err="1" smtClean="0"/>
              <a:t>Privatisation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 &amp;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Teachers as targets and objects of reform</a:t>
            </a:r>
          </a:p>
          <a:p>
            <a:r>
              <a:rPr lang="en-US" sz="2800" dirty="0" smtClean="0"/>
              <a:t>Teacher unions pressed to advocate</a:t>
            </a:r>
          </a:p>
          <a:p>
            <a:r>
              <a:rPr lang="en-US" sz="2800" dirty="0" smtClean="0"/>
              <a:t>Fundamental tensions between governments and unions</a:t>
            </a:r>
          </a:p>
          <a:p>
            <a:pPr lvl="1"/>
            <a:r>
              <a:rPr lang="en-US" sz="2400" dirty="0" smtClean="0"/>
              <a:t>Policy making vs. implementation: exacerbated differences</a:t>
            </a:r>
          </a:p>
          <a:p>
            <a:pPr lvl="1"/>
            <a:r>
              <a:rPr lang="en-US" sz="2400" dirty="0" smtClean="0"/>
              <a:t>Often limits to purview: absence from the table</a:t>
            </a:r>
          </a:p>
          <a:p>
            <a:pPr lvl="1"/>
            <a:r>
              <a:rPr lang="en-US" sz="2400" dirty="0" smtClean="0"/>
              <a:t>Time horizons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49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OF SWEDEN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and tradition of collaborative cooperative relations</a:t>
            </a:r>
          </a:p>
          <a:p>
            <a:r>
              <a:rPr lang="en-US" dirty="0" smtClean="0"/>
              <a:t>Familiarity with individuals within Social Democrat government</a:t>
            </a:r>
          </a:p>
          <a:p>
            <a:r>
              <a:rPr lang="en-US" dirty="0" smtClean="0"/>
              <a:t>Concerns about PISA results</a:t>
            </a:r>
          </a:p>
          <a:p>
            <a:r>
              <a:rPr lang="en-US" dirty="0" err="1" smtClean="0"/>
              <a:t>Centralisation</a:t>
            </a:r>
            <a:endParaRPr lang="en-US" dirty="0" smtClean="0"/>
          </a:p>
          <a:p>
            <a:r>
              <a:rPr lang="en-US" dirty="0" smtClean="0"/>
              <a:t>Looming teacher shortage</a:t>
            </a:r>
          </a:p>
          <a:p>
            <a:r>
              <a:rPr lang="en-US" dirty="0" smtClean="0"/>
              <a:t>Seeking points of convergence:</a:t>
            </a:r>
          </a:p>
          <a:p>
            <a:pPr lvl="1"/>
            <a:r>
              <a:rPr lang="en-US" dirty="0" smtClean="0"/>
              <a:t>Teacher career ladder</a:t>
            </a:r>
          </a:p>
          <a:p>
            <a:pPr lvl="1"/>
            <a:r>
              <a:rPr lang="en-US" dirty="0" smtClean="0"/>
              <a:t>Changes to teacher certification</a:t>
            </a:r>
          </a:p>
          <a:p>
            <a:r>
              <a:rPr lang="en-US" dirty="0"/>
              <a:t>“Raising the status of teaching”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OF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1: LABOUR GOVERNMENT</a:t>
            </a:r>
          </a:p>
          <a:p>
            <a:pPr lvl="1"/>
            <a:r>
              <a:rPr lang="en-US" dirty="0" smtClean="0"/>
              <a:t>GOVERNMENT REFORMS; CRISIS IN WORKING CONDITIONS; INDUSTRIAL ACTION</a:t>
            </a:r>
          </a:p>
          <a:p>
            <a:pPr lvl="1"/>
            <a:r>
              <a:rPr lang="en-US" dirty="0" smtClean="0"/>
              <a:t>SOCIAL PARTNERSHIP</a:t>
            </a:r>
          </a:p>
          <a:p>
            <a:pPr lvl="2"/>
            <a:r>
              <a:rPr lang="en-US" dirty="0" smtClean="0"/>
              <a:t>BUILDING TRUST</a:t>
            </a:r>
          </a:p>
          <a:p>
            <a:pPr lvl="2"/>
            <a:r>
              <a:rPr lang="en-US" dirty="0" smtClean="0"/>
              <a:t>MAKING POLICY</a:t>
            </a:r>
          </a:p>
          <a:p>
            <a:pPr lvl="2"/>
            <a:r>
              <a:rPr lang="en-US" dirty="0" smtClean="0"/>
              <a:t>FOCUS ON WORKING CONDITIONS</a:t>
            </a:r>
          </a:p>
          <a:p>
            <a:r>
              <a:rPr lang="en-US" dirty="0" smtClean="0"/>
              <a:t>PHASE 2: CONSERVATIVE GOVERNMENT</a:t>
            </a:r>
          </a:p>
          <a:p>
            <a:pPr lvl="1"/>
            <a:r>
              <a:rPr lang="en-US" dirty="0" smtClean="0"/>
              <a:t>SHUT DOWN OF SOCIAL PARTNERSHIP</a:t>
            </a:r>
          </a:p>
          <a:p>
            <a:pPr lvl="1"/>
            <a:r>
              <a:rPr lang="en-US" dirty="0" smtClean="0"/>
              <a:t>LOSS OF WAGE GUARANTEES</a:t>
            </a:r>
          </a:p>
          <a:p>
            <a:pPr lvl="1"/>
            <a:r>
              <a:rPr lang="en-US" dirty="0" smtClean="0"/>
              <a:t>INSPECTION</a:t>
            </a:r>
          </a:p>
          <a:p>
            <a:pPr lvl="1"/>
            <a:r>
              <a:rPr lang="en-US" dirty="0" smtClean="0"/>
              <a:t>ACADEMIES </a:t>
            </a:r>
          </a:p>
          <a:p>
            <a:pPr lvl="1"/>
            <a:r>
              <a:rPr lang="en-US" dirty="0"/>
              <a:t>“</a:t>
            </a:r>
            <a:r>
              <a:rPr lang="en-US" dirty="0" smtClean="0"/>
              <a:t>PROFESSIONALISM”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OF 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apartheid</a:t>
            </a:r>
          </a:p>
          <a:p>
            <a:r>
              <a:rPr lang="en-US" sz="2800" dirty="0" smtClean="0"/>
              <a:t>New multiracial unions</a:t>
            </a:r>
          </a:p>
          <a:p>
            <a:r>
              <a:rPr lang="en-US" sz="2800" dirty="0" smtClean="0"/>
              <a:t>New authority for teacher unions</a:t>
            </a:r>
          </a:p>
          <a:p>
            <a:r>
              <a:rPr lang="en-US" sz="2800" dirty="0" smtClean="0"/>
              <a:t>New curriculum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eacher training and professional learning</a:t>
            </a:r>
          </a:p>
          <a:p>
            <a:r>
              <a:rPr lang="en-US" sz="2800" dirty="0" smtClean="0"/>
              <a:t>Quality of teaching &amp; learning issues: basic infrastructure</a:t>
            </a:r>
          </a:p>
          <a:p>
            <a:r>
              <a:rPr lang="en-US" sz="2800" dirty="0" smtClean="0"/>
              <a:t>“Nation-building”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35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OF ALBERTA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PHASE 1: 1990s-2002</a:t>
            </a:r>
          </a:p>
          <a:p>
            <a:pPr lvl="1"/>
            <a:r>
              <a:rPr lang="en-US" sz="2800" dirty="0" smtClean="0"/>
              <a:t>Hostile government, reduction in infrastructure</a:t>
            </a:r>
          </a:p>
          <a:p>
            <a:pPr lvl="1"/>
            <a:r>
              <a:rPr lang="en-US" sz="2800" dirty="0" smtClean="0"/>
              <a:t>ATA shapes and builds infrastructure</a:t>
            </a:r>
          </a:p>
          <a:p>
            <a:pPr lvl="1"/>
            <a:r>
              <a:rPr lang="en-US" sz="2800" dirty="0" smtClean="0"/>
              <a:t>Reframing of discourse</a:t>
            </a:r>
            <a:endParaRPr lang="en-US" sz="2800" dirty="0"/>
          </a:p>
          <a:p>
            <a:r>
              <a:rPr lang="en-US" sz="2800" dirty="0" smtClean="0"/>
              <a:t>PHASE 2: 2002 onward</a:t>
            </a:r>
          </a:p>
          <a:p>
            <a:pPr lvl="1"/>
            <a:r>
              <a:rPr lang="en-US" sz="2800" dirty="0" smtClean="0"/>
              <a:t>Partnerships</a:t>
            </a:r>
          </a:p>
          <a:p>
            <a:pPr lvl="1"/>
            <a:r>
              <a:rPr lang="en-US" sz="2800" dirty="0" smtClean="0"/>
              <a:t>Alberta Initiative for School Improvement (AISI)</a:t>
            </a:r>
            <a:endParaRPr lang="en-US" sz="2800" dirty="0"/>
          </a:p>
          <a:p>
            <a:r>
              <a:rPr lang="en-US" sz="2800" dirty="0" smtClean="0"/>
              <a:t>“Increasing educational capacity”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7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>http://portal/_cts/EIDocument/8b5470c660bc9b5ccustomXsn.xsn</xsnLocation>
  <cached>True</cached>
  <openByDefault>True</openByDefault>
  <xsnScope>http://portal</xsnScope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Unit xmlns="db13979b-e751-4565-a77b-71e7edb4f069"/>
    <l360261a294540c48d9b0fdee2fb1d22 xmlns="db13979b-e751-4565-a77b-71e7edb4f069">
      <Terms xmlns="http://schemas.microsoft.com/office/infopath/2007/PartnerControls">
        <TermInfo xmlns="http://schemas.microsoft.com/office/infopath/2007/PartnerControls">
          <TermName>20130410 Annual Research Network meeting,Brussels</TermName>
          <TermId>f17f4638-44f6-4915-8cfc-9a4e44696dc4</TermId>
        </TermInfo>
      </Terms>
    </l360261a294540c48d9b0fdee2fb1d22>
    <EIRegion xmlns="db13979b-e751-4565-a77b-71e7edb4f069"/>
    <AvailableOnWebsite xmlns="db13979b-e751-4565-a77b-71e7edb4f069">true</AvailableOnWebsite>
    <EIOrgan xmlns="db13979b-e751-4565-a77b-71e7edb4f069"/>
    <EI_x0020_Event xmlns="db13979b-e751-4565-a77b-71e7edb4f069" xsi:nil="true"/>
    <kd7281ab553349538e0242a0ee89a9e1 xmlns="db13979b-e751-4565-a77b-71e7edb4f069">
      <Terms xmlns="http://schemas.microsoft.com/office/infopath/2007/PartnerControls"/>
    </kd7281ab553349538e0242a0ee89a9e1>
    <i64256cf79b641ea809ba8b9a8069568 xmlns="db13979b-e751-4565-a77b-71e7edb4f069">
      <Terms xmlns="http://schemas.microsoft.com/office/infopath/2007/PartnerControls"/>
    </i64256cf79b641ea809ba8b9a8069568>
    <EITopic xmlns="db13979b-e751-4565-a77b-71e7edb4f069"/>
    <DocumentSource xmlns="db13979b-e751-4565-a77b-71e7edb4f069" xsi:nil="true"/>
    <DocumentLanguage xmlns="db13979b-e751-4565-a77b-71e7edb4f069">English</DocumentLanguage>
    <o79ce48fd8d44e5eaac3fd0fc82a2951 xmlns="db13979b-e751-4565-a77b-71e7edb4f069">
      <Terms xmlns="http://schemas.microsoft.com/office/infopath/2007/PartnerControls"/>
    </o79ce48fd8d44e5eaac3fd0fc82a2951>
    <EITermbaseTaxHTField0 xmlns="db13979b-e751-4565-a77b-71e7edb4f069">
      <Terms xmlns="http://schemas.microsoft.com/office/infopath/2007/PartnerControls"/>
    </EITermbaseTaxHTField0>
    <TaxCatchAll xmlns="db13979b-e751-4565-a77b-71e7edb4f069">
      <Value>171</Value>
      <Value>56</Value>
    </TaxCatchAll>
    <Date xmlns="db13979b-e751-4565-a77b-71e7edb4f069" xsi:nil="true"/>
    <hd0be951f11940a08013d67eec6505c8 xmlns="db13979b-e751-4565-a77b-71e7edb4f069">
      <Terms xmlns="http://schemas.microsoft.com/office/infopath/2007/PartnerControls">
        <TermInfo xmlns="http://schemas.microsoft.com/office/infopath/2007/PartnerControls">
          <TermName>Research</TermName>
          <TermId>d0e216f3-be56-40ab-b81c-07d54ece3a0f</TermId>
        </TermInfo>
      </Terms>
    </hd0be951f11940a08013d67eec6505c8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I Document" ma:contentTypeID="0x010100AA2F8202531E2B479DC903BD7BCD5C3F00E04239BAE3CFF643A8203BF81E96DC51" ma:contentTypeVersion="53" ma:contentTypeDescription="" ma:contentTypeScope="" ma:versionID="3ecdb67ee59564c7ec43419591cb38be">
  <xsd:schema xmlns:xsd="http://www.w3.org/2001/XMLSchema" xmlns:xs="http://www.w3.org/2001/XMLSchema" xmlns:p="http://schemas.microsoft.com/office/2006/metadata/properties" xmlns:ns2="db13979b-e751-4565-a77b-71e7edb4f069" targetNamespace="http://schemas.microsoft.com/office/2006/metadata/properties" ma:root="true" ma:fieldsID="68c9f9e723ff3b8d29c1e4b1699411ec" ns2:_="">
    <xsd:import namespace="db13979b-e751-4565-a77b-71e7edb4f069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DocumentLanguage" minOccurs="0"/>
                <xsd:element ref="ns2:AvailableOnWebsite" minOccurs="0"/>
                <xsd:element ref="ns2:EIRegion" minOccurs="0"/>
                <xsd:element ref="ns2:EIUnit" minOccurs="0"/>
                <xsd:element ref="ns2:EIOrgan" minOccurs="0"/>
                <xsd:element ref="ns2:EI_x0020_Event" minOccurs="0"/>
                <xsd:element ref="ns2:EITopic" minOccurs="0"/>
                <xsd:element ref="ns2:DocumentSource" minOccurs="0"/>
                <xsd:element ref="ns2:EITermbaseTaxHTField0" minOccurs="0"/>
                <xsd:element ref="ns2:TaxCatchAll" minOccurs="0"/>
                <xsd:element ref="ns2:TaxCatchAllLabel" minOccurs="0"/>
                <xsd:element ref="ns2:l360261a294540c48d9b0fdee2fb1d22" minOccurs="0"/>
                <xsd:element ref="ns2:hd0be951f11940a08013d67eec6505c8" minOccurs="0"/>
                <xsd:element ref="ns2:o79ce48fd8d44e5eaac3fd0fc82a2951" minOccurs="0"/>
                <xsd:element ref="ns2:kd7281ab553349538e0242a0ee89a9e1" minOccurs="0"/>
                <xsd:element ref="ns2:i64256cf79b641ea809ba8b9a806956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3979b-e751-4565-a77b-71e7edb4f069" elementFormDefault="qualified">
    <xsd:import namespace="http://schemas.microsoft.com/office/2006/documentManagement/types"/>
    <xsd:import namespace="http://schemas.microsoft.com/office/infopath/2007/PartnerControls"/>
    <xsd:element name="Date" ma:index="2" nillable="true" ma:displayName="Date" ma:description="EI document date." ma:format="DateOnly" ma:internalName="Date">
      <xsd:simpleType>
        <xsd:restriction base="dms:DateTime"/>
      </xsd:simpleType>
    </xsd:element>
    <xsd:element name="DocumentLanguage" ma:index="5" nillable="true" ma:displayName="Document Language" ma:default="English" ma:format="RadioButtons" ma:internalName="DocumentLanguage">
      <xsd:simpleType>
        <xsd:restriction base="dms:Choice">
          <xsd:enumeration value="English"/>
          <xsd:enumeration value="French"/>
          <xsd:enumeration value="Spanish"/>
          <xsd:enumeration value="Other"/>
          <xsd:enumeration value="Multiple"/>
        </xsd:restriction>
      </xsd:simpleType>
    </xsd:element>
    <xsd:element name="AvailableOnWebsite" ma:index="6" nillable="true" ma:displayName="Available On Website" ma:default="1" ma:description="Make this document available on the public EI website." ma:internalName="AvailableOnWebsite">
      <xsd:simpleType>
        <xsd:restriction base="dms:Boolean"/>
      </xsd:simpleType>
    </xsd:element>
    <xsd:element name="EIRegion" ma:index="7" nillable="true" ma:displayName="EI Region" ma:description="Education International region." ma:hidden="true" ma:list="{29c7dc5d-89a6-4101-a71e-0c6c975a07cf}" ma:internalName="EIRegio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Unit" ma:index="8" nillable="true" ma:displayName="EI Unit" ma:hidden="true" ma:list="068bb678-3c6d-45ba-97bd-4f06a914f196" ma:internalName="EIUnit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Organ" ma:index="9" nillable="true" ma:displayName="EI Group" ma:hidden="true" ma:list="{2698a646-4c05-4ac8-9e4f-4a88bcd5d2e2}" ma:internalName="EIOrga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_x0020_Event" ma:index="11" nillable="true" ma:displayName="EI Event" ma:hidden="true" ma:list="{0292d145-1b29-4696-ba3c-d4afe19ee511}" ma:internalName="EI_x0020_Event" ma:readOnly="false" ma:showField="EventTitleForChoiceDropdown" ma:web="db13979b-e751-4565-a77b-71e7edb4f069">
      <xsd:simpleType>
        <xsd:restriction base="dms:Lookup"/>
      </xsd:simpleType>
    </xsd:element>
    <xsd:element name="EITopic" ma:index="12" nillable="true" ma:displayName="EI Topic" ma:hidden="true" ma:list="dd9f5b98-3a89-4125-b977-90d82d0197dd" ma:internalName="EITopic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Source" ma:index="13" nillable="true" ma:displayName="Document Source" ma:description="Organisation which issued the document." ma:list="{49ba241f-8346-4576-b9e1-b1a7b41f86e8}" ma:internalName="DocumentSource" ma:showField="Title" ma:web="db13979b-e751-4565-a77b-71e7edb4f069">
      <xsd:simpleType>
        <xsd:restriction base="dms:Lookup"/>
      </xsd:simpleType>
    </xsd:element>
    <xsd:element name="EITermbaseTaxHTField0" ma:index="19" nillable="true" ma:taxonomy="true" ma:internalName="EITermbaseTaxHTField0" ma:taxonomyFieldName="EITermbase" ma:displayName="EIDocType" ma:readOnly="false" ma:default="" ma:fieldId="{58649bc0-05b1-4c82-b72c-a96912b32633}" ma:taxonomyMulti="true" ma:sspId="0af2f461-2480-4a31-ac78-b054563ee389" ma:termSetId="2591b47b-c34c-4ee1-a350-73f6d52a17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e31c9898-5599-4d3d-bde2-aae45224e11b}" ma:internalName="TaxCatchAll" ma:showField="CatchAllData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e31c9898-5599-4d3d-bde2-aae45224e11b}" ma:internalName="TaxCatchAllLabel" ma:readOnly="true" ma:showField="CatchAllDataLabel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360261a294540c48d9b0fdee2fb1d22" ma:index="23" nillable="true" ma:taxonomy="true" ma:internalName="l360261a294540c48d9b0fdee2fb1d22" ma:taxonomyFieldName="EIEvent" ma:displayName="EIEvent" ma:default="" ma:fieldId="{5360261a-2945-40c4-8d9b-0fdee2fb1d22}" ma:taxonomyMulti="true" ma:sspId="0af2f461-2480-4a31-ac78-b054563ee389" ma:termSetId="46d855b6-eb13-4760-91d1-66f27ae7dc3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d0be951f11940a08013d67eec6505c8" ma:index="25" nillable="true" ma:taxonomy="true" ma:internalName="hd0be951f11940a08013d67eec6505c8" ma:taxonomyFieldName="EIUnit1" ma:displayName="EIUnit" ma:readOnly="false" ma:default="" ma:fieldId="{1d0be951-f119-40a0-8013-d67eec6505c8}" ma:taxonomyMulti="true" ma:sspId="0af2f461-2480-4a31-ac78-b054563ee389" ma:termSetId="5f7ca6b7-bc5d-4a29-b9c5-9d61f96be7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9ce48fd8d44e5eaac3fd0fc82a2951" ma:index="27" nillable="true" ma:taxonomy="true" ma:internalName="o79ce48fd8d44e5eaac3fd0fc82a2951" ma:taxonomyFieldName="EIGroup" ma:displayName="EIGroup" ma:default="" ma:fieldId="{879ce48f-d8d4-4e5e-aac3-fd0fc82a2951}" ma:taxonomyMulti="true" ma:sspId="0af2f461-2480-4a31-ac78-b054563ee389" ma:termSetId="1e97bc08-ae7e-4277-9be6-12765f62b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7281ab553349538e0242a0ee89a9e1" ma:index="29" nillable="true" ma:taxonomy="true" ma:internalName="kd7281ab553349538e0242a0ee89a9e1" ma:taxonomyFieldName="EITopic1" ma:displayName="EITopic" ma:default="" ma:fieldId="{4d7281ab-5533-4953-8e02-42a0ee89a9e1}" ma:taxonomyMulti="true" ma:sspId="0af2f461-2480-4a31-ac78-b054563ee389" ma:termSetId="e2436a82-f458-4e28-a4e0-fa06e0b951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4256cf79b641ea809ba8b9a8069568" ma:index="31" nillable="true" ma:taxonomy="true" ma:internalName="i64256cf79b641ea809ba8b9a8069568" ma:taxonomyFieldName="EIRegion1" ma:displayName="EIRegion" ma:default="" ma:fieldId="{264256cf-79b6-41ea-809b-a8b9a8069568}" ma:taxonomyMulti="true" ma:sspId="0af2f461-2480-4a31-ac78-b054563ee389" ma:termSetId="126f87e2-8982-4d73-8d0c-1d6ec05017e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BA28F6-7416-4C4B-BE75-1BB342951FAC}"/>
</file>

<file path=customXml/itemProps2.xml><?xml version="1.0" encoding="utf-8"?>
<ds:datastoreItem xmlns:ds="http://schemas.openxmlformats.org/officeDocument/2006/customXml" ds:itemID="{850C15AC-DCF0-486C-B9DE-325D09C2A0C0}"/>
</file>

<file path=customXml/itemProps3.xml><?xml version="1.0" encoding="utf-8"?>
<ds:datastoreItem xmlns:ds="http://schemas.openxmlformats.org/officeDocument/2006/customXml" ds:itemID="{4A24DF6F-7B45-4B32-8657-4A57BD862D0C}"/>
</file>

<file path=customXml/itemProps4.xml><?xml version="1.0" encoding="utf-8"?>
<ds:datastoreItem xmlns:ds="http://schemas.openxmlformats.org/officeDocument/2006/customXml" ds:itemID="{C9D7201F-BCB2-4928-BE90-633BCD2B750A}"/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62</TotalTime>
  <Words>457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TEACHER UNION – GOVERNMENTAL RELATIONS IN THE CONTEXT OF EDUCATIONAL REFORM</vt:lpstr>
      <vt:lpstr>PURPOSE</vt:lpstr>
      <vt:lpstr>SOURCES OF INFORMATION </vt:lpstr>
      <vt:lpstr>REFORM CONTEXT</vt:lpstr>
      <vt:lpstr>TEACHERS &amp; UNIONS</vt:lpstr>
      <vt:lpstr>CASE OF SWEDEN</vt:lpstr>
      <vt:lpstr>CASE OF ENGLAND</vt:lpstr>
      <vt:lpstr>CASE OF SOUTH AFRICA</vt:lpstr>
      <vt:lpstr>CASE OF ALBERTA</vt:lpstr>
      <vt:lpstr>DISCOURSES OF REFORM</vt:lpstr>
      <vt:lpstr>MAINTAINING BALANCE</vt:lpstr>
      <vt:lpstr>CONCLUSIONS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creator>Nina Bascia</dc:creator>
  <cp:lastModifiedBy>marcand</cp:lastModifiedBy>
  <cp:revision>8</cp:revision>
  <dcterms:created xsi:type="dcterms:W3CDTF">2013-04-01T12:50:36Z</dcterms:created>
  <dcterms:modified xsi:type="dcterms:W3CDTF">2013-04-17T10:52:32Z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0x010100AA2F8202531E2B479DC903BD7BCD5C3F00E04239BAE3CFF643A8203BF81E96DC51</vt:lpwstr>
  </property>
  <property fmtid="{D5CDD505-2E9C-101B-9397-08002B2CF9AE}" pid="3" name="EITopic1">
    <vt:lpwstr/>
  </property>
  <property fmtid="{D5CDD505-2E9C-101B-9397-08002B2CF9AE}" pid="4" name="EITermbase">
    <vt:lpwstr/>
  </property>
  <property fmtid="{D5CDD505-2E9C-101B-9397-08002B2CF9AE}" pid="5" name="EIEvent">
    <vt:lpwstr>171;#20130410 Annual Research Network meeting,Brussels|f17f4638-44f6-4915-8cfc-9a4e44696dc4</vt:lpwstr>
  </property>
  <property fmtid="{D5CDD505-2E9C-101B-9397-08002B2CF9AE}" pid="6" name="EIUnit1">
    <vt:lpwstr>56;#Research|d0e216f3-be56-40ab-b81c-07d54ece3a0f</vt:lpwstr>
  </property>
  <property fmtid="{D5CDD505-2E9C-101B-9397-08002B2CF9AE}" pid="7" name="EIRegion1">
    <vt:lpwstr/>
  </property>
  <property fmtid="{D5CDD505-2E9C-101B-9397-08002B2CF9AE}" pid="8" name="EIGroup">
    <vt:lpwstr/>
  </property>
</Properties>
</file>